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 /><Relationship Id="rId2" Type="http://schemas.openxmlformats.org/package/2006/relationships/metadata/thumbnail" Target="docProps/thumbnail.jpeg" /><Relationship Id="rId1" Type="http://schemas.openxmlformats.org/officeDocument/2006/relationships/officeDocument" Target="ppt/presentation.xml" /><Relationship Id="rId4" Type="http://schemas.openxmlformats.org/officeDocument/2006/relationships/extended-properties" Target="docProps/app.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1"/>
  </p:notesMasterIdLst>
  <p:sldIdLst>
    <p:sldId id="260" r:id="rId2"/>
    <p:sldId id="2147475670" r:id="rId3"/>
    <p:sldId id="2147475675" r:id="rId4"/>
    <p:sldId id="2147475671" r:id="rId5"/>
    <p:sldId id="2147475676" r:id="rId6"/>
    <p:sldId id="2147473204" r:id="rId7"/>
    <p:sldId id="259" r:id="rId8"/>
    <p:sldId id="2147470584" r:id="rId9"/>
    <p:sldId id="268"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showGuides="1">
      <p:cViewPr varScale="1">
        <p:scale>
          <a:sx n="82" d="100"/>
          <a:sy n="82" d="100"/>
        </p:scale>
        <p:origin x="643" y="48"/>
      </p:cViewPr>
      <p:guideLst/>
    </p:cSldViewPr>
  </p:slideViewPr>
  <p:notesTextViewPr>
    <p:cViewPr>
      <p:scale>
        <a:sx n="1" d="1"/>
        <a:sy n="1" d="1"/>
      </p:scale>
      <p:origin x="0" y="0"/>
    </p:cViewPr>
  </p:notesTextViewPr>
  <p:sorterViewPr>
    <p:cViewPr>
      <p:scale>
        <a:sx n="200" d="100"/>
        <a:sy n="200" d="100"/>
      </p:scale>
      <p:origin x="0" y="-261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 /><Relationship Id="rId13" Type="http://schemas.openxmlformats.org/officeDocument/2006/relationships/viewProps" Target="viewProps.xml" /><Relationship Id="rId3" Type="http://schemas.openxmlformats.org/officeDocument/2006/relationships/slide" Target="slides/slide2.xml" /><Relationship Id="rId7" Type="http://schemas.openxmlformats.org/officeDocument/2006/relationships/slide" Target="slides/slide6.xml" /><Relationship Id="rId12" Type="http://schemas.openxmlformats.org/officeDocument/2006/relationships/presProps" Target="presProps.xml" /><Relationship Id="rId2" Type="http://schemas.openxmlformats.org/officeDocument/2006/relationships/slide" Target="slides/slide1.xml" /><Relationship Id="rId1" Type="http://schemas.openxmlformats.org/officeDocument/2006/relationships/slideMaster" Target="slideMasters/slideMaster1.xml" /><Relationship Id="rId6" Type="http://schemas.openxmlformats.org/officeDocument/2006/relationships/slide" Target="slides/slide5.xml" /><Relationship Id="rId11" Type="http://schemas.openxmlformats.org/officeDocument/2006/relationships/notesMaster" Target="notesMasters/notesMaster1.xml" /><Relationship Id="rId5" Type="http://schemas.openxmlformats.org/officeDocument/2006/relationships/slide" Target="slides/slide4.xml" /><Relationship Id="rId15" Type="http://schemas.openxmlformats.org/officeDocument/2006/relationships/tableStyles" Target="tableStyles.xml" /><Relationship Id="rId10" Type="http://schemas.openxmlformats.org/officeDocument/2006/relationships/slide" Target="slides/slide9.xml" /><Relationship Id="rId4" Type="http://schemas.openxmlformats.org/officeDocument/2006/relationships/slide" Target="slides/slide3.xml" /><Relationship Id="rId9" Type="http://schemas.openxmlformats.org/officeDocument/2006/relationships/slide" Target="slides/slide8.xml" /><Relationship Id="rId14" Type="http://schemas.openxmlformats.org/officeDocument/2006/relationships/theme" Target="theme/theme1.xml" /></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 /><Relationship Id="rId2" Type="http://schemas.microsoft.com/office/2011/relationships/chartColorStyle" Target="colors1.xml" /><Relationship Id="rId1" Type="http://schemas.microsoft.com/office/2011/relationships/chartStyle" Target="style1.xml" /></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 /><Relationship Id="rId2" Type="http://schemas.microsoft.com/office/2011/relationships/chartColorStyle" Target="colors2.xml" /><Relationship Id="rId1" Type="http://schemas.microsoft.com/office/2011/relationships/chartStyle" Target="style2.xml" /></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 /><Relationship Id="rId2" Type="http://schemas.microsoft.com/office/2011/relationships/chartColorStyle" Target="colors3.xml" /><Relationship Id="rId1" Type="http://schemas.microsoft.com/office/2011/relationships/chartStyle" Target="style3.xml" /></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 /><Relationship Id="rId2" Type="http://schemas.microsoft.com/office/2011/relationships/chartColorStyle" Target="colors4.xml" /><Relationship Id="rId1" Type="http://schemas.microsoft.com/office/2011/relationships/chartStyle" Target="style4.xml" /></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 /><Relationship Id="rId2" Type="http://schemas.microsoft.com/office/2011/relationships/chartColorStyle" Target="colors5.xml" /><Relationship Id="rId1" Type="http://schemas.microsoft.com/office/2011/relationships/chartStyle" Target="style5.xml" /></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d-ID"/>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2921611207141961E-2"/>
          <c:y val="6.3155722692583932E-2"/>
          <c:w val="0.97707832345325119"/>
          <c:h val="0.68843270681890623"/>
        </c:manualLayout>
      </c:layout>
      <c:barChart>
        <c:barDir val="col"/>
        <c:grouping val="stacked"/>
        <c:varyColors val="0"/>
        <c:ser>
          <c:idx val="0"/>
          <c:order val="0"/>
          <c:tx>
            <c:strRef>
              <c:f>Sheet1!$B$1</c:f>
              <c:strCache>
                <c:ptCount val="1"/>
                <c:pt idx="0">
                  <c:v>Oil</c:v>
                </c:pt>
              </c:strCache>
            </c:strRef>
          </c:tx>
          <c:spPr>
            <a:solidFill>
              <a:schemeClr val="accent5">
                <a:lumMod val="75000"/>
              </a:schemeClr>
            </a:solidFill>
            <a:ln>
              <a:noFill/>
            </a:ln>
            <a:effectLst/>
          </c:spPr>
          <c:invertIfNegative val="0"/>
          <c:dLbls>
            <c:spPr>
              <a:noFill/>
              <a:ln>
                <a:noFill/>
              </a:ln>
              <a:effectLst/>
            </c:spPr>
            <c:txPr>
              <a:bodyPr rot="0" spcFirstLastPara="1" vertOverflow="ellipsis" vert="horz" wrap="square" anchor="ctr" anchorCtr="1"/>
              <a:lstStyle/>
              <a:p>
                <a:pPr>
                  <a:defRPr sz="1100" b="1" i="0" u="none" strike="noStrike" kern="1200" baseline="0">
                    <a:solidFill>
                      <a:schemeClr val="bg1"/>
                    </a:solidFill>
                    <a:latin typeface="Cera Pro" panose="00000400000000000000" pitchFamily="50" charset="0"/>
                    <a:ea typeface="+mn-ea"/>
                    <a:cs typeface="+mn-cs"/>
                  </a:defRPr>
                </a:pPr>
                <a:endParaRPr lang="id-ID"/>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Sheet1!$A$2:$A$7</c:f>
              <c:numCache>
                <c:formatCode>General</c:formatCode>
                <c:ptCount val="6"/>
                <c:pt idx="0">
                  <c:v>2017</c:v>
                </c:pt>
                <c:pt idx="1">
                  <c:v>2018</c:v>
                </c:pt>
                <c:pt idx="2">
                  <c:v>2019</c:v>
                </c:pt>
                <c:pt idx="3">
                  <c:v>2020</c:v>
                </c:pt>
                <c:pt idx="4">
                  <c:v>2021</c:v>
                </c:pt>
                <c:pt idx="5">
                  <c:v>2022</c:v>
                </c:pt>
              </c:numCache>
            </c:numRef>
          </c:cat>
          <c:val>
            <c:numRef>
              <c:f>Sheet1!$B$2:$B$7</c:f>
              <c:numCache>
                <c:formatCode>_(* #,##0_);_(* \(#,##0\);_(* "-"_);_(@_)</c:formatCode>
                <c:ptCount val="6"/>
                <c:pt idx="0">
                  <c:v>553.12123694207332</c:v>
                </c:pt>
                <c:pt idx="1">
                  <c:v>567.18966060729838</c:v>
                </c:pt>
                <c:pt idx="2">
                  <c:v>544.90157510553274</c:v>
                </c:pt>
                <c:pt idx="3">
                  <c:v>470.97437695726052</c:v>
                </c:pt>
                <c:pt idx="4">
                  <c:v>496.090105098376</c:v>
                </c:pt>
                <c:pt idx="5">
                  <c:v>569.57142857142844</c:v>
                </c:pt>
              </c:numCache>
            </c:numRef>
          </c:val>
          <c:extLst>
            <c:ext xmlns:c16="http://schemas.microsoft.com/office/drawing/2014/chart" uri="{C3380CC4-5D6E-409C-BE32-E72D297353CC}">
              <c16:uniqueId val="{00000000-A0EF-4131-9C72-9E29F19E81B9}"/>
            </c:ext>
          </c:extLst>
        </c:ser>
        <c:ser>
          <c:idx val="1"/>
          <c:order val="1"/>
          <c:tx>
            <c:strRef>
              <c:f>Sheet1!$C$1</c:f>
              <c:strCache>
                <c:ptCount val="1"/>
                <c:pt idx="0">
                  <c:v>Gas</c:v>
                </c:pt>
              </c:strCache>
            </c:strRef>
          </c:tx>
          <c:spPr>
            <a:solidFill>
              <a:srgbClr val="C00000"/>
            </a:solidFill>
            <a:ln>
              <a:noFill/>
            </a:ln>
            <a:effectLst/>
          </c:spPr>
          <c:invertIfNegative val="0"/>
          <c:dLbls>
            <c:spPr>
              <a:noFill/>
              <a:ln>
                <a:noFill/>
              </a:ln>
              <a:effectLst/>
            </c:spPr>
            <c:txPr>
              <a:bodyPr rot="0" spcFirstLastPara="1" vertOverflow="ellipsis" vert="horz" wrap="square" anchor="ctr" anchorCtr="1"/>
              <a:lstStyle/>
              <a:p>
                <a:pPr>
                  <a:defRPr sz="1100" b="1" i="0" u="none" strike="noStrike" kern="1200" baseline="0">
                    <a:solidFill>
                      <a:schemeClr val="bg1"/>
                    </a:solidFill>
                    <a:latin typeface="Cera Pro" panose="00000400000000000000" pitchFamily="50" charset="0"/>
                    <a:ea typeface="+mn-ea"/>
                    <a:cs typeface="+mn-cs"/>
                  </a:defRPr>
                </a:pPr>
                <a:endParaRPr lang="id-ID"/>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Sheet1!$A$2:$A$7</c:f>
              <c:numCache>
                <c:formatCode>General</c:formatCode>
                <c:ptCount val="6"/>
                <c:pt idx="0">
                  <c:v>2017</c:v>
                </c:pt>
                <c:pt idx="1">
                  <c:v>2018</c:v>
                </c:pt>
                <c:pt idx="2">
                  <c:v>2019</c:v>
                </c:pt>
                <c:pt idx="3">
                  <c:v>2020</c:v>
                </c:pt>
                <c:pt idx="4">
                  <c:v>2021</c:v>
                </c:pt>
                <c:pt idx="5">
                  <c:v>2022</c:v>
                </c:pt>
              </c:numCache>
            </c:numRef>
          </c:cat>
          <c:val>
            <c:numRef>
              <c:f>Sheet1!$C$2:$C$7</c:f>
              <c:numCache>
                <c:formatCode>_(* #,##0_);_(* \(#,##0\);_(* "-"_);_(@_)</c:formatCode>
                <c:ptCount val="6"/>
                <c:pt idx="0">
                  <c:v>285.60494556719993</c:v>
                </c:pt>
                <c:pt idx="1">
                  <c:v>288.31081474819894</c:v>
                </c:pt>
                <c:pt idx="2">
                  <c:v>288.58641397903557</c:v>
                </c:pt>
                <c:pt idx="3">
                  <c:v>251.14383778956517</c:v>
                </c:pt>
                <c:pt idx="4">
                  <c:v>249.77055602422189</c:v>
                </c:pt>
                <c:pt idx="5">
                  <c:v>285.14285714285711</c:v>
                </c:pt>
              </c:numCache>
            </c:numRef>
          </c:val>
          <c:extLst>
            <c:ext xmlns:c16="http://schemas.microsoft.com/office/drawing/2014/chart" uri="{C3380CC4-5D6E-409C-BE32-E72D297353CC}">
              <c16:uniqueId val="{00000001-A0EF-4131-9C72-9E29F19E81B9}"/>
            </c:ext>
          </c:extLst>
        </c:ser>
        <c:ser>
          <c:idx val="2"/>
          <c:order val="2"/>
          <c:tx>
            <c:strRef>
              <c:f>Sheet1!$D$1</c:f>
              <c:strCache>
                <c:ptCount val="1"/>
                <c:pt idx="0">
                  <c:v>Coal</c:v>
                </c:pt>
              </c:strCache>
            </c:strRef>
          </c:tx>
          <c:spPr>
            <a:solidFill>
              <a:schemeClr val="tx2"/>
            </a:solidFill>
            <a:ln>
              <a:noFill/>
            </a:ln>
            <a:effectLst/>
          </c:spPr>
          <c:invertIfNegative val="0"/>
          <c:dLbls>
            <c:spPr>
              <a:noFill/>
              <a:ln>
                <a:noFill/>
              </a:ln>
              <a:effectLst/>
            </c:spPr>
            <c:txPr>
              <a:bodyPr rot="0" spcFirstLastPara="1" vertOverflow="ellipsis" vert="horz" wrap="square" anchor="ctr" anchorCtr="1"/>
              <a:lstStyle/>
              <a:p>
                <a:pPr>
                  <a:defRPr sz="1100" b="1" i="0" u="none" strike="noStrike" kern="1200" baseline="0">
                    <a:solidFill>
                      <a:schemeClr val="bg1"/>
                    </a:solidFill>
                    <a:latin typeface="Cera Pro" panose="00000400000000000000" pitchFamily="50" charset="0"/>
                    <a:ea typeface="+mn-ea"/>
                    <a:cs typeface="+mn-cs"/>
                  </a:defRPr>
                </a:pPr>
                <a:endParaRPr lang="id-ID"/>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Sheet1!$A$2:$A$7</c:f>
              <c:numCache>
                <c:formatCode>General</c:formatCode>
                <c:ptCount val="6"/>
                <c:pt idx="0">
                  <c:v>2017</c:v>
                </c:pt>
                <c:pt idx="1">
                  <c:v>2018</c:v>
                </c:pt>
                <c:pt idx="2">
                  <c:v>2019</c:v>
                </c:pt>
                <c:pt idx="3">
                  <c:v>2020</c:v>
                </c:pt>
                <c:pt idx="4">
                  <c:v>2021</c:v>
                </c:pt>
                <c:pt idx="5">
                  <c:v>2022</c:v>
                </c:pt>
              </c:numCache>
            </c:numRef>
          </c:cat>
          <c:val>
            <c:numRef>
              <c:f>Sheet1!$D$2:$D$7</c:f>
              <c:numCache>
                <c:formatCode>_(* #,##0_);_(* \(#,##0\);_(* "-"_);_(@_)</c:formatCode>
                <c:ptCount val="6"/>
                <c:pt idx="0">
                  <c:v>407.52600000000012</c:v>
                </c:pt>
                <c:pt idx="1">
                  <c:v>483.33599849429964</c:v>
                </c:pt>
                <c:pt idx="2">
                  <c:v>581.35640694883978</c:v>
                </c:pt>
                <c:pt idx="3">
                  <c:v>553.92390089294236</c:v>
                </c:pt>
                <c:pt idx="4">
                  <c:v>558.78212185162681</c:v>
                </c:pt>
                <c:pt idx="5">
                  <c:v>665.28571428571422</c:v>
                </c:pt>
              </c:numCache>
            </c:numRef>
          </c:val>
          <c:extLst>
            <c:ext xmlns:c16="http://schemas.microsoft.com/office/drawing/2014/chart" uri="{C3380CC4-5D6E-409C-BE32-E72D297353CC}">
              <c16:uniqueId val="{00000002-A0EF-4131-9C72-9E29F19E81B9}"/>
            </c:ext>
          </c:extLst>
        </c:ser>
        <c:ser>
          <c:idx val="3"/>
          <c:order val="3"/>
          <c:tx>
            <c:strRef>
              <c:f>Sheet1!$E$1</c:f>
              <c:strCache>
                <c:ptCount val="1"/>
                <c:pt idx="0">
                  <c:v>NRE</c:v>
                </c:pt>
              </c:strCache>
            </c:strRef>
          </c:tx>
          <c:spPr>
            <a:solidFill>
              <a:schemeClr val="accent6">
                <a:lumMod val="75000"/>
              </a:schemeClr>
            </a:solidFill>
            <a:ln>
              <a:noFill/>
            </a:ln>
            <a:effectLst/>
          </c:spPr>
          <c:invertIfNegative val="0"/>
          <c:dLbls>
            <c:dLbl>
              <c:idx val="5"/>
              <c:layout>
                <c:manualLayout>
                  <c:x val="0"/>
                  <c:y val="1.0157253478659371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A0EF-4131-9C72-9E29F19E81B9}"/>
                </c:ext>
              </c:extLst>
            </c:dLbl>
            <c:spPr>
              <a:noFill/>
              <a:ln>
                <a:noFill/>
              </a:ln>
              <a:effectLst/>
            </c:spPr>
            <c:txPr>
              <a:bodyPr rot="0" spcFirstLastPara="1" vertOverflow="ellipsis" vert="horz" wrap="square" anchor="ctr" anchorCtr="1"/>
              <a:lstStyle/>
              <a:p>
                <a:pPr>
                  <a:defRPr sz="1100" b="1" i="0" u="none" strike="noStrike" kern="1200" baseline="0">
                    <a:solidFill>
                      <a:schemeClr val="bg1"/>
                    </a:solidFill>
                    <a:latin typeface="Cera Pro" panose="00000400000000000000" pitchFamily="50" charset="0"/>
                    <a:ea typeface="+mn-ea"/>
                    <a:cs typeface="+mn-cs"/>
                  </a:defRPr>
                </a:pPr>
                <a:endParaRPr lang="id-ID"/>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Sheet1!$A$2:$A$7</c:f>
              <c:numCache>
                <c:formatCode>General</c:formatCode>
                <c:ptCount val="6"/>
                <c:pt idx="0">
                  <c:v>2017</c:v>
                </c:pt>
                <c:pt idx="1">
                  <c:v>2018</c:v>
                </c:pt>
                <c:pt idx="2">
                  <c:v>2019</c:v>
                </c:pt>
                <c:pt idx="3">
                  <c:v>2020</c:v>
                </c:pt>
                <c:pt idx="4">
                  <c:v>2021</c:v>
                </c:pt>
                <c:pt idx="5">
                  <c:v>2022</c:v>
                </c:pt>
              </c:numCache>
            </c:numRef>
          </c:cat>
          <c:val>
            <c:numRef>
              <c:f>Sheet1!$E$2:$E$7</c:f>
              <c:numCache>
                <c:formatCode>_(* #,##0_);_(* \(#,##0\);_(* "-"_);_(@_)</c:formatCode>
                <c:ptCount val="6"/>
                <c:pt idx="0">
                  <c:v>88.963940424203841</c:v>
                </c:pt>
                <c:pt idx="1">
                  <c:v>126.04504019668003</c:v>
                </c:pt>
                <c:pt idx="2">
                  <c:v>143.1823743574042</c:v>
                </c:pt>
                <c:pt idx="3">
                  <c:v>162.07619529673332</c:v>
                </c:pt>
                <c:pt idx="4">
                  <c:v>180.5225692857378</c:v>
                </c:pt>
                <c:pt idx="5">
                  <c:v>213.85714285714283</c:v>
                </c:pt>
              </c:numCache>
            </c:numRef>
          </c:val>
          <c:extLst>
            <c:ext xmlns:c16="http://schemas.microsoft.com/office/drawing/2014/chart" uri="{C3380CC4-5D6E-409C-BE32-E72D297353CC}">
              <c16:uniqueId val="{00000004-A0EF-4131-9C72-9E29F19E81B9}"/>
            </c:ext>
          </c:extLst>
        </c:ser>
        <c:dLbls>
          <c:showLegendKey val="0"/>
          <c:showVal val="0"/>
          <c:showCatName val="0"/>
          <c:showSerName val="0"/>
          <c:showPercent val="0"/>
          <c:showBubbleSize val="0"/>
        </c:dLbls>
        <c:gapWidth val="58"/>
        <c:overlap val="100"/>
        <c:axId val="934556303"/>
        <c:axId val="934548399"/>
      </c:barChart>
      <c:lineChart>
        <c:grouping val="standard"/>
        <c:varyColors val="0"/>
        <c:ser>
          <c:idx val="4"/>
          <c:order val="4"/>
          <c:tx>
            <c:strRef>
              <c:f>Sheet1!$F$1</c:f>
              <c:strCache>
                <c:ptCount val="1"/>
                <c:pt idx="0">
                  <c:v>Total</c:v>
                </c:pt>
              </c:strCache>
            </c:strRef>
          </c:tx>
          <c:spPr>
            <a:ln w="28575" cap="rnd">
              <a:noFill/>
              <a:round/>
            </a:ln>
            <a:effectLst/>
          </c:spPr>
          <c:marker>
            <c:symbol val="circle"/>
            <c:size val="5"/>
            <c:spPr>
              <a:solidFill>
                <a:schemeClr val="accent5"/>
              </a:solidFill>
              <a:ln w="9525">
                <a:solidFill>
                  <a:schemeClr val="accent5"/>
                </a:solidFill>
              </a:ln>
              <a:effectLst/>
            </c:spPr>
          </c:marker>
          <c:dLbls>
            <c:dLbl>
              <c:idx val="5"/>
              <c:tx>
                <c:rich>
                  <a:bodyPr/>
                  <a:lstStyle/>
                  <a:p>
                    <a:fld id="{9DD72E60-36EF-443B-9C4A-417D17F5FA1B}" type="VALUE">
                      <a:rPr lang="en-US" smtClean="0"/>
                      <a:pPr/>
                      <a:t>[NILAI]</a:t>
                    </a:fld>
                    <a:r>
                      <a:rPr lang="en-US" baseline="30000" dirty="0"/>
                      <a:t>*)</a:t>
                    </a:r>
                  </a:p>
                </c:rich>
              </c:tx>
              <c:dLblPos val="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A0EF-4131-9C72-9E29F19E81B9}"/>
                </c:ext>
              </c:extLst>
            </c:dLbl>
            <c:numFmt formatCode="0" sourceLinked="0"/>
            <c:spPr>
              <a:noFill/>
              <a:ln>
                <a:noFill/>
              </a:ln>
              <a:effectLst/>
            </c:spPr>
            <c:txPr>
              <a:bodyPr rot="0" spcFirstLastPara="1" vertOverflow="ellipsis" vert="horz" wrap="square" anchor="ctr" anchorCtr="1"/>
              <a:lstStyle/>
              <a:p>
                <a:pPr>
                  <a:defRPr sz="1100" b="1" i="0" u="none" strike="noStrike" kern="1200" baseline="0">
                    <a:solidFill>
                      <a:schemeClr val="accent5">
                        <a:lumMod val="50000"/>
                      </a:schemeClr>
                    </a:solidFill>
                    <a:latin typeface="Cera Pro" panose="00000400000000000000" pitchFamily="50" charset="0"/>
                    <a:ea typeface="+mn-ea"/>
                    <a:cs typeface="+mn-cs"/>
                  </a:defRPr>
                </a:pPr>
                <a:endParaRPr lang="id-ID"/>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Sheet1!$A$2:$A$7</c:f>
              <c:numCache>
                <c:formatCode>General</c:formatCode>
                <c:ptCount val="6"/>
                <c:pt idx="0">
                  <c:v>2017</c:v>
                </c:pt>
                <c:pt idx="1">
                  <c:v>2018</c:v>
                </c:pt>
                <c:pt idx="2">
                  <c:v>2019</c:v>
                </c:pt>
                <c:pt idx="3">
                  <c:v>2020</c:v>
                </c:pt>
                <c:pt idx="4">
                  <c:v>2021</c:v>
                </c:pt>
                <c:pt idx="5">
                  <c:v>2022</c:v>
                </c:pt>
              </c:numCache>
            </c:numRef>
          </c:cat>
          <c:val>
            <c:numRef>
              <c:f>Sheet1!$F$2:$F$7</c:f>
              <c:numCache>
                <c:formatCode>General</c:formatCode>
                <c:ptCount val="6"/>
                <c:pt idx="0">
                  <c:v>1335.2161229334772</c:v>
                </c:pt>
                <c:pt idx="1">
                  <c:v>1464.8815140464769</c:v>
                </c:pt>
                <c:pt idx="2">
                  <c:v>1558.0267703908121</c:v>
                </c:pt>
                <c:pt idx="3">
                  <c:v>1438.1183109365015</c:v>
                </c:pt>
                <c:pt idx="4">
                  <c:v>1485.1653522599624</c:v>
                </c:pt>
                <c:pt idx="5">
                  <c:v>1733.8571428571427</c:v>
                </c:pt>
              </c:numCache>
            </c:numRef>
          </c:val>
          <c:smooth val="0"/>
          <c:extLst>
            <c:ext xmlns:c16="http://schemas.microsoft.com/office/drawing/2014/chart" uri="{C3380CC4-5D6E-409C-BE32-E72D297353CC}">
              <c16:uniqueId val="{00000006-A0EF-4131-9C72-9E29F19E81B9}"/>
            </c:ext>
          </c:extLst>
        </c:ser>
        <c:dLbls>
          <c:showLegendKey val="0"/>
          <c:showVal val="0"/>
          <c:showCatName val="0"/>
          <c:showSerName val="0"/>
          <c:showPercent val="0"/>
          <c:showBubbleSize val="0"/>
        </c:dLbls>
        <c:marker val="1"/>
        <c:smooth val="0"/>
        <c:axId val="1054699263"/>
        <c:axId val="1054702591"/>
      </c:lineChart>
      <c:catAx>
        <c:axId val="93455630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1" i="0" u="none" strike="noStrike" kern="1200" baseline="0">
                <a:solidFill>
                  <a:schemeClr val="accent5">
                    <a:lumMod val="50000"/>
                  </a:schemeClr>
                </a:solidFill>
                <a:latin typeface="Cera Pro" panose="00000400000000000000" pitchFamily="50" charset="0"/>
                <a:ea typeface="+mn-ea"/>
                <a:cs typeface="+mn-cs"/>
              </a:defRPr>
            </a:pPr>
            <a:endParaRPr lang="id-ID"/>
          </a:p>
        </c:txPr>
        <c:crossAx val="934548399"/>
        <c:crosses val="autoZero"/>
        <c:auto val="1"/>
        <c:lblAlgn val="ctr"/>
        <c:lblOffset val="100"/>
        <c:noMultiLvlLbl val="0"/>
      </c:catAx>
      <c:valAx>
        <c:axId val="934548399"/>
        <c:scaling>
          <c:orientation val="minMax"/>
        </c:scaling>
        <c:delete val="1"/>
        <c:axPos val="l"/>
        <c:numFmt formatCode="_(* #,##0_);_(* \(#,##0\);_(* &quot;-&quot;_);_(@_)" sourceLinked="1"/>
        <c:majorTickMark val="none"/>
        <c:minorTickMark val="none"/>
        <c:tickLblPos val="nextTo"/>
        <c:crossAx val="934556303"/>
        <c:crosses val="autoZero"/>
        <c:crossBetween val="between"/>
      </c:valAx>
      <c:valAx>
        <c:axId val="1054702591"/>
        <c:scaling>
          <c:orientation val="minMax"/>
        </c:scaling>
        <c:delete val="1"/>
        <c:axPos val="r"/>
        <c:numFmt formatCode="General" sourceLinked="1"/>
        <c:majorTickMark val="out"/>
        <c:minorTickMark val="none"/>
        <c:tickLblPos val="nextTo"/>
        <c:crossAx val="1054699263"/>
        <c:crosses val="max"/>
        <c:crossBetween val="between"/>
      </c:valAx>
      <c:catAx>
        <c:axId val="1054699263"/>
        <c:scaling>
          <c:orientation val="minMax"/>
        </c:scaling>
        <c:delete val="1"/>
        <c:axPos val="b"/>
        <c:numFmt formatCode="General" sourceLinked="1"/>
        <c:majorTickMark val="out"/>
        <c:minorTickMark val="none"/>
        <c:tickLblPos val="nextTo"/>
        <c:crossAx val="1054702591"/>
        <c:crosses val="autoZero"/>
        <c:auto val="1"/>
        <c:lblAlgn val="ctr"/>
        <c:lblOffset val="100"/>
        <c:noMultiLvlLbl val="0"/>
      </c:catAx>
      <c:spPr>
        <a:noFill/>
        <a:ln>
          <a:noFill/>
        </a:ln>
        <a:effectLst/>
      </c:spPr>
    </c:plotArea>
    <c:legend>
      <c:legendPos val="b"/>
      <c:layout>
        <c:manualLayout>
          <c:xMode val="edge"/>
          <c:yMode val="edge"/>
          <c:x val="0.1964129034548516"/>
          <c:y val="0.89684796202432726"/>
          <c:w val="0.60251920489048483"/>
          <c:h val="8.4703030204475435E-2"/>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accent5">
                  <a:lumMod val="50000"/>
                </a:schemeClr>
              </a:solidFill>
              <a:latin typeface="Cera Pro" panose="00000400000000000000" pitchFamily="50" charset="0"/>
              <a:ea typeface="+mn-ea"/>
              <a:cs typeface="+mn-cs"/>
            </a:defRPr>
          </a:pPr>
          <a:endParaRPr lang="id-ID"/>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100" b="1">
          <a:solidFill>
            <a:schemeClr val="bg1"/>
          </a:solidFill>
          <a:latin typeface="Cera Pro" panose="00000400000000000000" pitchFamily="50" charset="0"/>
        </a:defRPr>
      </a:pPr>
      <a:endParaRPr lang="id-ID"/>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d-ID"/>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9200343624406342E-2"/>
          <c:y val="6.1141018397438886E-2"/>
          <c:w val="0.87313860860666204"/>
          <c:h val="0.76878112450030733"/>
        </c:manualLayout>
      </c:layout>
      <c:barChart>
        <c:barDir val="col"/>
        <c:grouping val="clustered"/>
        <c:varyColors val="0"/>
        <c:ser>
          <c:idx val="3"/>
          <c:order val="2"/>
          <c:tx>
            <c:strRef>
              <c:f>Sheet1!$D$1</c:f>
              <c:strCache>
                <c:ptCount val="1"/>
                <c:pt idx="0">
                  <c:v>Realization (MBOE)</c:v>
                </c:pt>
              </c:strCache>
            </c:strRef>
          </c:tx>
          <c:spPr>
            <a:solidFill>
              <a:schemeClr val="accent6"/>
            </a:solidFill>
            <a:ln>
              <a:noFill/>
            </a:ln>
            <a:effectLst/>
          </c:spPr>
          <c:invertIfNegative val="0"/>
          <c:dPt>
            <c:idx val="6"/>
            <c:invertIfNegative val="0"/>
            <c:bubble3D val="0"/>
            <c:spPr>
              <a:solidFill>
                <a:schemeClr val="accent6"/>
              </a:solidFill>
              <a:ln>
                <a:noFill/>
              </a:ln>
              <a:effectLst/>
            </c:spPr>
            <c:extLst>
              <c:ext xmlns:c16="http://schemas.microsoft.com/office/drawing/2014/chart" uri="{C3380CC4-5D6E-409C-BE32-E72D297353CC}">
                <c16:uniqueId val="{00000001-1296-4590-845C-8D3617AB941F}"/>
              </c:ext>
            </c:extLst>
          </c:dPt>
          <c:dLbls>
            <c:dLbl>
              <c:idx val="0"/>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1296-4590-845C-8D3617AB941F}"/>
                </c:ext>
              </c:extLst>
            </c:dLbl>
            <c:dLbl>
              <c:idx val="1"/>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1296-4590-845C-8D3617AB941F}"/>
                </c:ext>
              </c:extLst>
            </c:dLbl>
            <c:dLbl>
              <c:idx val="2"/>
              <c:layout>
                <c:manualLayout>
                  <c:x val="-2.1724278198027571E-3"/>
                  <c:y val="0.15386581366428811"/>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1296-4590-845C-8D3617AB941F}"/>
                </c:ext>
              </c:extLst>
            </c:dLbl>
            <c:dLbl>
              <c:idx val="3"/>
              <c:layout>
                <c:manualLayout>
                  <c:x val="2.1455705519499713E-3"/>
                  <c:y val="0.14068189975780365"/>
                </c:manualLayout>
              </c:layout>
              <c:tx>
                <c:rich>
                  <a:bodyPr rot="0" spcFirstLastPara="1" vertOverflow="ellipsis" vert="horz" wrap="square" lIns="38100" tIns="19050" rIns="38100" bIns="19050" anchor="ctr" anchorCtr="1">
                    <a:noAutofit/>
                  </a:bodyPr>
                  <a:lstStyle/>
                  <a:p>
                    <a:pPr>
                      <a:defRPr sz="1100" b="1" i="0" u="none" strike="noStrike" kern="1200" baseline="0">
                        <a:solidFill>
                          <a:schemeClr val="tx1"/>
                        </a:solidFill>
                        <a:latin typeface="+mn-lt"/>
                        <a:ea typeface="+mn-ea"/>
                        <a:cs typeface="+mn-cs"/>
                      </a:defRPr>
                    </a:pPr>
                    <a:fld id="{571347B7-39CC-4F5B-A76D-515B386E82F3}" type="VALUE">
                      <a:rPr lang="en-US" sz="1100" smtClean="0"/>
                      <a:pPr>
                        <a:defRPr sz="1100" b="1">
                          <a:solidFill>
                            <a:schemeClr val="tx1"/>
                          </a:solidFill>
                        </a:defRPr>
                      </a:pPr>
                      <a:t>[NILAI]</a:t>
                    </a:fld>
                    <a:endParaRPr lang="id-ID"/>
                  </a:p>
                </c:rich>
              </c:tx>
              <c:spPr>
                <a:noFill/>
                <a:ln>
                  <a:noFill/>
                </a:ln>
                <a:effectLst/>
              </c:spPr>
              <c:txPr>
                <a:bodyPr rot="0" spcFirstLastPara="1" vertOverflow="ellipsis" vert="horz" wrap="square" lIns="38100" tIns="19050" rIns="38100" bIns="19050" anchor="ctr" anchorCtr="1">
                  <a:noAutofit/>
                </a:bodyPr>
                <a:lstStyle/>
                <a:p>
                  <a:pPr>
                    <a:defRPr sz="1100" b="1" i="0" u="none" strike="noStrike" kern="1200" baseline="0">
                      <a:solidFill>
                        <a:schemeClr val="tx1"/>
                      </a:solidFill>
                      <a:latin typeface="+mn-lt"/>
                      <a:ea typeface="+mn-ea"/>
                      <a:cs typeface="+mn-cs"/>
                    </a:defRPr>
                  </a:pPr>
                  <a:endParaRPr lang="id-ID"/>
                </a:p>
              </c:txPr>
              <c:dLblPos val="outEnd"/>
              <c:showLegendKey val="0"/>
              <c:showVal val="1"/>
              <c:showCatName val="0"/>
              <c:showSerName val="0"/>
              <c:showPercent val="0"/>
              <c:showBubbleSize val="0"/>
              <c:extLst>
                <c:ext xmlns:c15="http://schemas.microsoft.com/office/drawing/2012/chart" uri="{CE6537A1-D6FC-4f65-9D91-7224C49458BB}">
                  <c15:layout>
                    <c:manualLayout>
                      <c:w val="0.10620879870899626"/>
                      <c:h val="7.3573185925229989E-2"/>
                    </c:manualLayout>
                  </c15:layout>
                  <c15:dlblFieldTable/>
                  <c15:showDataLabelsRange val="0"/>
                </c:ext>
                <c:ext xmlns:c16="http://schemas.microsoft.com/office/drawing/2014/chart" uri="{C3380CC4-5D6E-409C-BE32-E72D297353CC}">
                  <c16:uniqueId val="{00000005-1296-4590-845C-8D3617AB941F}"/>
                </c:ext>
              </c:extLst>
            </c:dLbl>
            <c:dLbl>
              <c:idx val="4"/>
              <c:layout>
                <c:manualLayout>
                  <c:x val="6.1482790368537063E-3"/>
                  <c:y val="0.14350320452151769"/>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1296-4590-845C-8D3617AB941F}"/>
                </c:ext>
              </c:extLst>
            </c:dLbl>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solidFill>
                    <a:latin typeface="+mn-lt"/>
                    <a:ea typeface="+mn-ea"/>
                    <a:cs typeface="+mn-cs"/>
                  </a:defRPr>
                </a:pPr>
                <a:endParaRPr lang="id-ID"/>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Sheet1!$A$2:$A$9</c:f>
              <c:numCache>
                <c:formatCode>General</c:formatCode>
                <c:ptCount val="8"/>
                <c:pt idx="0">
                  <c:v>2018</c:v>
                </c:pt>
                <c:pt idx="1">
                  <c:v>2019</c:v>
                </c:pt>
                <c:pt idx="2">
                  <c:v>2020</c:v>
                </c:pt>
                <c:pt idx="3">
                  <c:v>2021</c:v>
                </c:pt>
                <c:pt idx="4">
                  <c:v>2022</c:v>
                </c:pt>
                <c:pt idx="5">
                  <c:v>2023</c:v>
                </c:pt>
                <c:pt idx="6">
                  <c:v>2024</c:v>
                </c:pt>
                <c:pt idx="7">
                  <c:v>2025</c:v>
                </c:pt>
              </c:numCache>
            </c:numRef>
          </c:cat>
          <c:val>
            <c:numRef>
              <c:f>Sheet1!$D$2:$D$9</c:f>
              <c:numCache>
                <c:formatCode>0_);\(0\)</c:formatCode>
                <c:ptCount val="8"/>
                <c:pt idx="0">
                  <c:v>126.04</c:v>
                </c:pt>
                <c:pt idx="1">
                  <c:v>143.18</c:v>
                </c:pt>
                <c:pt idx="2">
                  <c:v>162</c:v>
                </c:pt>
                <c:pt idx="3">
                  <c:v>180.52</c:v>
                </c:pt>
                <c:pt idx="4">
                  <c:v>213.8</c:v>
                </c:pt>
              </c:numCache>
            </c:numRef>
          </c:val>
          <c:extLst>
            <c:ext xmlns:c16="http://schemas.microsoft.com/office/drawing/2014/chart" uri="{C3380CC4-5D6E-409C-BE32-E72D297353CC}">
              <c16:uniqueId val="{00000007-1296-4590-845C-8D3617AB941F}"/>
            </c:ext>
          </c:extLst>
        </c:ser>
        <c:ser>
          <c:idx val="2"/>
          <c:order val="3"/>
          <c:tx>
            <c:strRef>
              <c:f>Sheet1!$E$1</c:f>
              <c:strCache>
                <c:ptCount val="1"/>
                <c:pt idx="0">
                  <c:v>Target (MBOE)</c:v>
                </c:pt>
              </c:strCache>
            </c:strRef>
          </c:tx>
          <c:spPr>
            <a:solidFill>
              <a:schemeClr val="accent2"/>
            </a:solidFill>
            <a:ln>
              <a:noFill/>
            </a:ln>
            <a:effectLst/>
          </c:spPr>
          <c:invertIfNegative val="0"/>
          <c:cat>
            <c:numRef>
              <c:f>Sheet1!$A$2:$A$9</c:f>
              <c:numCache>
                <c:formatCode>General</c:formatCode>
                <c:ptCount val="8"/>
                <c:pt idx="0">
                  <c:v>2018</c:v>
                </c:pt>
                <c:pt idx="1">
                  <c:v>2019</c:v>
                </c:pt>
                <c:pt idx="2">
                  <c:v>2020</c:v>
                </c:pt>
                <c:pt idx="3">
                  <c:v>2021</c:v>
                </c:pt>
                <c:pt idx="4">
                  <c:v>2022</c:v>
                </c:pt>
                <c:pt idx="5">
                  <c:v>2023</c:v>
                </c:pt>
                <c:pt idx="6">
                  <c:v>2024</c:v>
                </c:pt>
                <c:pt idx="7">
                  <c:v>2025</c:v>
                </c:pt>
              </c:numCache>
            </c:numRef>
          </c:cat>
          <c:val>
            <c:numRef>
              <c:f>Sheet1!$E$2:$E$9</c:f>
              <c:numCache>
                <c:formatCode>General</c:formatCode>
                <c:ptCount val="8"/>
                <c:pt idx="4">
                  <c:v>320</c:v>
                </c:pt>
                <c:pt idx="5">
                  <c:v>370</c:v>
                </c:pt>
                <c:pt idx="6">
                  <c:v>410</c:v>
                </c:pt>
                <c:pt idx="7">
                  <c:v>460</c:v>
                </c:pt>
              </c:numCache>
            </c:numRef>
          </c:val>
          <c:extLst>
            <c:ext xmlns:c16="http://schemas.microsoft.com/office/drawing/2014/chart" uri="{C3380CC4-5D6E-409C-BE32-E72D297353CC}">
              <c16:uniqueId val="{00000008-1296-4590-845C-8D3617AB941F}"/>
            </c:ext>
          </c:extLst>
        </c:ser>
        <c:dLbls>
          <c:showLegendKey val="0"/>
          <c:showVal val="0"/>
          <c:showCatName val="0"/>
          <c:showSerName val="0"/>
          <c:showPercent val="0"/>
          <c:showBubbleSize val="0"/>
        </c:dLbls>
        <c:gapWidth val="102"/>
        <c:overlap val="3"/>
        <c:axId val="-362043696"/>
        <c:axId val="-362038800"/>
      </c:barChart>
      <c:lineChart>
        <c:grouping val="standard"/>
        <c:varyColors val="0"/>
        <c:ser>
          <c:idx val="0"/>
          <c:order val="0"/>
          <c:tx>
            <c:strRef>
              <c:f>Sheet1!$B$1</c:f>
              <c:strCache>
                <c:ptCount val="1"/>
                <c:pt idx="0">
                  <c:v>Realization (%)</c:v>
                </c:pt>
              </c:strCache>
            </c:strRef>
          </c:tx>
          <c:spPr>
            <a:ln w="22225" cap="rnd">
              <a:solidFill>
                <a:schemeClr val="accent6">
                  <a:lumMod val="50000"/>
                </a:schemeClr>
              </a:solidFill>
              <a:round/>
            </a:ln>
            <a:effectLst/>
          </c:spPr>
          <c:marker>
            <c:symbol val="diamond"/>
            <c:size val="6"/>
            <c:spPr>
              <a:solidFill>
                <a:schemeClr val="accent6">
                  <a:lumMod val="40000"/>
                  <a:lumOff val="60000"/>
                </a:schemeClr>
              </a:solidFill>
              <a:ln w="9525">
                <a:solidFill>
                  <a:schemeClr val="accent6">
                    <a:lumMod val="50000"/>
                  </a:schemeClr>
                </a:solidFill>
                <a:round/>
              </a:ln>
              <a:effectLst/>
            </c:spPr>
          </c:marker>
          <c:dPt>
            <c:idx val="8"/>
            <c:marker>
              <c:symbol val="none"/>
            </c:marker>
            <c:bubble3D val="0"/>
            <c:spPr>
              <a:ln w="22225" cap="rnd">
                <a:solidFill>
                  <a:schemeClr val="accent6">
                    <a:lumMod val="50000"/>
                  </a:schemeClr>
                </a:solidFill>
                <a:round/>
              </a:ln>
              <a:effectLst/>
            </c:spPr>
            <c:extLst>
              <c:ext xmlns:c16="http://schemas.microsoft.com/office/drawing/2014/chart" uri="{C3380CC4-5D6E-409C-BE32-E72D297353CC}">
                <c16:uniqueId val="{0000000A-1296-4590-845C-8D3617AB941F}"/>
              </c:ext>
            </c:extLst>
          </c:dPt>
          <c:dPt>
            <c:idx val="9"/>
            <c:marker>
              <c:symbol val="none"/>
            </c:marker>
            <c:bubble3D val="0"/>
            <c:spPr>
              <a:ln w="22225" cap="rnd">
                <a:solidFill>
                  <a:schemeClr val="accent6">
                    <a:lumMod val="50000"/>
                  </a:schemeClr>
                </a:solidFill>
                <a:round/>
              </a:ln>
              <a:effectLst/>
            </c:spPr>
            <c:extLst>
              <c:ext xmlns:c16="http://schemas.microsoft.com/office/drawing/2014/chart" uri="{C3380CC4-5D6E-409C-BE32-E72D297353CC}">
                <c16:uniqueId val="{0000000C-1296-4590-845C-8D3617AB941F}"/>
              </c:ext>
            </c:extLst>
          </c:dPt>
          <c:dPt>
            <c:idx val="10"/>
            <c:marker>
              <c:symbol val="none"/>
            </c:marker>
            <c:bubble3D val="0"/>
            <c:spPr>
              <a:ln w="22225" cap="rnd">
                <a:solidFill>
                  <a:schemeClr val="accent6">
                    <a:lumMod val="50000"/>
                  </a:schemeClr>
                </a:solidFill>
                <a:round/>
              </a:ln>
              <a:effectLst/>
            </c:spPr>
            <c:extLst>
              <c:ext xmlns:c16="http://schemas.microsoft.com/office/drawing/2014/chart" uri="{C3380CC4-5D6E-409C-BE32-E72D297353CC}">
                <c16:uniqueId val="{0000000E-1296-4590-845C-8D3617AB941F}"/>
              </c:ext>
            </c:extLst>
          </c:dPt>
          <c:dLbls>
            <c:dLbl>
              <c:idx val="0"/>
              <c:layout>
                <c:manualLayout>
                  <c:x val="-5.7879788507143433E-2"/>
                  <c:y val="4.454338319718279E-2"/>
                </c:manualLayout>
              </c:layout>
              <c:tx>
                <c:rich>
                  <a:bodyPr/>
                  <a:lstStyle/>
                  <a:p>
                    <a:r>
                      <a:rPr lang="en-US" dirty="0"/>
                      <a:t>8.6%</a:t>
                    </a:r>
                  </a:p>
                </c:rich>
              </c:tx>
              <c:dLblPos val="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F-1296-4590-845C-8D3617AB941F}"/>
                </c:ext>
              </c:extLst>
            </c:dLbl>
            <c:dLbl>
              <c:idx val="1"/>
              <c:layout>
                <c:manualLayout>
                  <c:x val="-5.5812839205503749E-2"/>
                  <c:y val="3.5822245356509047E-2"/>
                </c:manualLayout>
              </c:layout>
              <c:tx>
                <c:rich>
                  <a:bodyPr/>
                  <a:lstStyle/>
                  <a:p>
                    <a:r>
                      <a:rPr lang="en-US" dirty="0"/>
                      <a:t>9.2%</a:t>
                    </a:r>
                  </a:p>
                </c:rich>
              </c:tx>
              <c:dLblPos val="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0-1296-4590-845C-8D3617AB941F}"/>
                </c:ext>
              </c:extLst>
            </c:dLbl>
            <c:dLbl>
              <c:idx val="2"/>
              <c:layout>
                <c:manualLayout>
                  <c:x val="-4.8211572365004438E-2"/>
                  <c:y val="4.0905205779418863E-2"/>
                </c:manualLayout>
              </c:layout>
              <c:tx>
                <c:rich>
                  <a:bodyPr/>
                  <a:lstStyle/>
                  <a:p>
                    <a:r>
                      <a:rPr lang="en-US" dirty="0"/>
                      <a:t>11.2%</a:t>
                    </a:r>
                  </a:p>
                </c:rich>
              </c:tx>
              <c:dLblPos val="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1-1296-4590-845C-8D3617AB941F}"/>
                </c:ext>
              </c:extLst>
            </c:dLbl>
            <c:dLbl>
              <c:idx val="3"/>
              <c:layout>
                <c:manualLayout>
                  <c:x val="-6.7289842021765023E-2"/>
                  <c:y val="3.333719348308728E-2"/>
                </c:manualLayout>
              </c:layout>
              <c:tx>
                <c:rich>
                  <a:bodyPr/>
                  <a:lstStyle/>
                  <a:p>
                    <a:r>
                      <a:rPr lang="en-US" dirty="0"/>
                      <a:t>12.2%</a:t>
                    </a:r>
                  </a:p>
                </c:rich>
              </c:tx>
              <c:dLblPos val="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2-1296-4590-845C-8D3617AB941F}"/>
                </c:ext>
              </c:extLst>
            </c:dLbl>
            <c:dLbl>
              <c:idx val="4"/>
              <c:layout>
                <c:manualLayout>
                  <c:x val="-6.8119650649762609E-2"/>
                  <c:y val="-3.4238425108370406E-2"/>
                </c:manualLayout>
              </c:layout>
              <c:tx>
                <c:rich>
                  <a:bodyPr/>
                  <a:lstStyle/>
                  <a:p>
                    <a:r>
                      <a:rPr lang="en-US" baseline="0" dirty="0"/>
                      <a:t>12.3%</a:t>
                    </a:r>
                    <a:r>
                      <a:rPr lang="en-US" baseline="30000" dirty="0"/>
                      <a:t>*)</a:t>
                    </a:r>
                  </a:p>
                </c:rich>
              </c:tx>
              <c:dLblPos val="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3-1296-4590-845C-8D3617AB941F}"/>
                </c:ext>
              </c:extLst>
            </c:dLbl>
            <c:dLbl>
              <c:idx val="5"/>
              <c:delete val="1"/>
              <c:extLst>
                <c:ext xmlns:c15="http://schemas.microsoft.com/office/drawing/2012/chart" uri="{CE6537A1-D6FC-4f65-9D91-7224C49458BB}"/>
                <c:ext xmlns:c16="http://schemas.microsoft.com/office/drawing/2014/chart" uri="{C3380CC4-5D6E-409C-BE32-E72D297353CC}">
                  <c16:uniqueId val="{00000014-1296-4590-845C-8D3617AB941F}"/>
                </c:ext>
              </c:extLst>
            </c:dLbl>
            <c:dLbl>
              <c:idx val="6"/>
              <c:delete val="1"/>
              <c:extLst>
                <c:ext xmlns:c15="http://schemas.microsoft.com/office/drawing/2012/chart" uri="{CE6537A1-D6FC-4f65-9D91-7224C49458BB}"/>
                <c:ext xmlns:c16="http://schemas.microsoft.com/office/drawing/2014/chart" uri="{C3380CC4-5D6E-409C-BE32-E72D297353CC}">
                  <c16:uniqueId val="{00000015-1296-4590-845C-8D3617AB941F}"/>
                </c:ext>
              </c:extLst>
            </c:dLbl>
            <c:dLbl>
              <c:idx val="7"/>
              <c:delete val="1"/>
              <c:extLst>
                <c:ext xmlns:c15="http://schemas.microsoft.com/office/drawing/2012/chart" uri="{CE6537A1-D6FC-4f65-9D91-7224C49458BB}"/>
                <c:ext xmlns:c16="http://schemas.microsoft.com/office/drawing/2014/chart" uri="{C3380CC4-5D6E-409C-BE32-E72D297353CC}">
                  <c16:uniqueId val="{00000016-1296-4590-845C-8D3617AB941F}"/>
                </c:ext>
              </c:extLst>
            </c:dLbl>
            <c:numFmt formatCode="0.0%" sourceLinked="0"/>
            <c:spPr>
              <a:noFill/>
              <a:ln>
                <a:noFill/>
              </a:ln>
              <a:effectLst/>
            </c:spPr>
            <c:txPr>
              <a:bodyPr rot="0" spcFirstLastPara="1" vertOverflow="ellipsis" vert="horz" wrap="square" anchor="ctr" anchorCtr="1"/>
              <a:lstStyle/>
              <a:p>
                <a:pPr>
                  <a:defRPr sz="1100" b="1" i="0" u="none" strike="noStrike" kern="1200" baseline="0">
                    <a:solidFill>
                      <a:schemeClr val="tx1"/>
                    </a:solidFill>
                    <a:latin typeface="+mn-lt"/>
                    <a:ea typeface="+mn-ea"/>
                    <a:cs typeface="+mn-cs"/>
                  </a:defRPr>
                </a:pPr>
                <a:endParaRPr lang="id-ID"/>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Sheet1!$A$2:$A$9</c:f>
              <c:numCache>
                <c:formatCode>General</c:formatCode>
                <c:ptCount val="8"/>
                <c:pt idx="0">
                  <c:v>2018</c:v>
                </c:pt>
                <c:pt idx="1">
                  <c:v>2019</c:v>
                </c:pt>
                <c:pt idx="2">
                  <c:v>2020</c:v>
                </c:pt>
                <c:pt idx="3">
                  <c:v>2021</c:v>
                </c:pt>
                <c:pt idx="4">
                  <c:v>2022</c:v>
                </c:pt>
                <c:pt idx="5">
                  <c:v>2023</c:v>
                </c:pt>
                <c:pt idx="6">
                  <c:v>2024</c:v>
                </c:pt>
                <c:pt idx="7">
                  <c:v>2025</c:v>
                </c:pt>
              </c:numCache>
            </c:numRef>
          </c:cat>
          <c:val>
            <c:numRef>
              <c:f>Sheet1!$B$2:$B$9</c:f>
              <c:numCache>
                <c:formatCode>0.0%</c:formatCode>
                <c:ptCount val="8"/>
                <c:pt idx="0">
                  <c:v>8.6099999999999996E-2</c:v>
                </c:pt>
                <c:pt idx="1">
                  <c:v>9.1800000000000007E-2</c:v>
                </c:pt>
                <c:pt idx="2">
                  <c:v>0.112</c:v>
                </c:pt>
                <c:pt idx="3">
                  <c:v>0.122</c:v>
                </c:pt>
                <c:pt idx="4">
                  <c:v>0.123</c:v>
                </c:pt>
              </c:numCache>
            </c:numRef>
          </c:val>
          <c:smooth val="0"/>
          <c:extLst>
            <c:ext xmlns:c16="http://schemas.microsoft.com/office/drawing/2014/chart" uri="{C3380CC4-5D6E-409C-BE32-E72D297353CC}">
              <c16:uniqueId val="{00000017-1296-4590-845C-8D3617AB941F}"/>
            </c:ext>
          </c:extLst>
        </c:ser>
        <c:ser>
          <c:idx val="1"/>
          <c:order val="1"/>
          <c:tx>
            <c:strRef>
              <c:f>Sheet1!$C$1</c:f>
              <c:strCache>
                <c:ptCount val="1"/>
                <c:pt idx="0">
                  <c:v>Target (%)</c:v>
                </c:pt>
              </c:strCache>
            </c:strRef>
          </c:tx>
          <c:spPr>
            <a:ln w="22225" cap="rnd">
              <a:solidFill>
                <a:schemeClr val="accent2"/>
              </a:solidFill>
              <a:round/>
            </a:ln>
            <a:effectLst/>
          </c:spPr>
          <c:marker>
            <c:symbol val="square"/>
            <c:size val="6"/>
            <c:spPr>
              <a:solidFill>
                <a:schemeClr val="accent2"/>
              </a:solidFill>
              <a:ln w="9525">
                <a:solidFill>
                  <a:schemeClr val="accent2"/>
                </a:solidFill>
                <a:round/>
              </a:ln>
              <a:effectLst/>
            </c:spPr>
          </c:marker>
          <c:dLbls>
            <c:dLbl>
              <c:idx val="0"/>
              <c:tx>
                <c:rich>
                  <a:bodyPr/>
                  <a:lstStyle/>
                  <a:p>
                    <a:r>
                      <a:rPr lang="en-US"/>
                      <a:t>11.6%</a:t>
                    </a:r>
                    <a:endParaRPr lang="en-US" dirty="0"/>
                  </a:p>
                </c:rich>
              </c:tx>
              <c:dLblPos val="t"/>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8-1296-4590-845C-8D3617AB941F}"/>
                </c:ext>
              </c:extLst>
            </c:dLbl>
            <c:dLbl>
              <c:idx val="1"/>
              <c:tx>
                <c:rich>
                  <a:bodyPr/>
                  <a:lstStyle/>
                  <a:p>
                    <a:r>
                      <a:rPr lang="en-US"/>
                      <a:t>12.2%</a:t>
                    </a:r>
                    <a:endParaRPr lang="en-US" dirty="0"/>
                  </a:p>
                </c:rich>
              </c:tx>
              <c:dLblPos val="t"/>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9-1296-4590-845C-8D3617AB941F}"/>
                </c:ext>
              </c:extLst>
            </c:dLbl>
            <c:dLbl>
              <c:idx val="2"/>
              <c:tx>
                <c:rich>
                  <a:bodyPr/>
                  <a:lstStyle/>
                  <a:p>
                    <a:r>
                      <a:rPr lang="en-US"/>
                      <a:t>13.4</a:t>
                    </a:r>
                    <a:endParaRPr lang="en-US" dirty="0"/>
                  </a:p>
                </c:rich>
              </c:tx>
              <c:dLblPos val="t"/>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A-1296-4590-845C-8D3617AB941F}"/>
                </c:ext>
              </c:extLst>
            </c:dLbl>
            <c:dLbl>
              <c:idx val="3"/>
              <c:tx>
                <c:rich>
                  <a:bodyPr/>
                  <a:lstStyle/>
                  <a:p>
                    <a:r>
                      <a:rPr lang="en-US"/>
                      <a:t>14.5%</a:t>
                    </a:r>
                  </a:p>
                </c:rich>
              </c:tx>
              <c:dLblPos val="t"/>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B-1296-4590-845C-8D3617AB941F}"/>
                </c:ext>
              </c:extLst>
            </c:dLbl>
            <c:dLbl>
              <c:idx val="4"/>
              <c:tx>
                <c:rich>
                  <a:bodyPr/>
                  <a:lstStyle/>
                  <a:p>
                    <a:r>
                      <a:rPr lang="en-US"/>
                      <a:t>15.7%</a:t>
                    </a:r>
                    <a:endParaRPr lang="en-US" dirty="0"/>
                  </a:p>
                </c:rich>
              </c:tx>
              <c:dLblPos val="t"/>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C-1296-4590-845C-8D3617AB941F}"/>
                </c:ext>
              </c:extLst>
            </c:dLbl>
            <c:dLbl>
              <c:idx val="5"/>
              <c:tx>
                <c:rich>
                  <a:bodyPr/>
                  <a:lstStyle/>
                  <a:p>
                    <a:r>
                      <a:rPr lang="en-US"/>
                      <a:t>17.9%</a:t>
                    </a:r>
                    <a:endParaRPr lang="en-US" dirty="0"/>
                  </a:p>
                </c:rich>
              </c:tx>
              <c:dLblPos val="t"/>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D-1296-4590-845C-8D3617AB941F}"/>
                </c:ext>
              </c:extLst>
            </c:dLbl>
            <c:dLbl>
              <c:idx val="6"/>
              <c:tx>
                <c:rich>
                  <a:bodyPr/>
                  <a:lstStyle/>
                  <a:p>
                    <a:r>
                      <a:rPr lang="en-US" dirty="0"/>
                      <a:t>19.5%</a:t>
                    </a:r>
                  </a:p>
                </c:rich>
              </c:tx>
              <c:dLblPos val="t"/>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E-1296-4590-845C-8D3617AB941F}"/>
                </c:ext>
              </c:extLst>
            </c:dLbl>
            <c:dLbl>
              <c:idx val="7"/>
              <c:tx>
                <c:rich>
                  <a:bodyPr rot="0" spcFirstLastPara="1" vertOverflow="ellipsis" vert="horz" wrap="square" anchor="ctr" anchorCtr="1"/>
                  <a:lstStyle/>
                  <a:p>
                    <a:pPr>
                      <a:defRPr sz="1100" b="1" i="0" u="none" strike="noStrike" kern="1200" baseline="0">
                        <a:solidFill>
                          <a:schemeClr val="tx1"/>
                        </a:solidFill>
                        <a:latin typeface="Cera Pro" panose="00000400000000000000" pitchFamily="50" charset="0"/>
                        <a:ea typeface="+mn-ea"/>
                        <a:cs typeface="+mn-cs"/>
                      </a:defRPr>
                    </a:pPr>
                    <a:r>
                      <a:rPr lang="en-US" sz="1100" b="1">
                        <a:latin typeface="Cera Pro" panose="00000400000000000000" pitchFamily="50" charset="0"/>
                      </a:rPr>
                      <a:t>23%</a:t>
                    </a:r>
                    <a:endParaRPr lang="en-US" sz="1100" b="1" dirty="0">
                      <a:latin typeface="Cera Pro" panose="00000400000000000000" pitchFamily="50" charset="0"/>
                    </a:endParaRPr>
                  </a:p>
                </c:rich>
              </c:tx>
              <c:spPr>
                <a:noFill/>
                <a:ln>
                  <a:noFill/>
                </a:ln>
                <a:effectLst/>
              </c:spPr>
              <c:txPr>
                <a:bodyPr rot="0" spcFirstLastPara="1" vertOverflow="ellipsis" vert="horz" wrap="square" anchor="ctr" anchorCtr="1"/>
                <a:lstStyle/>
                <a:p>
                  <a:pPr>
                    <a:defRPr sz="1100" b="1" i="0" u="none" strike="noStrike" kern="1200" baseline="0">
                      <a:solidFill>
                        <a:schemeClr val="tx1"/>
                      </a:solidFill>
                      <a:latin typeface="Cera Pro" panose="00000400000000000000" pitchFamily="50" charset="0"/>
                      <a:ea typeface="+mn-ea"/>
                      <a:cs typeface="+mn-cs"/>
                    </a:defRPr>
                  </a:pPr>
                  <a:endParaRPr lang="id-ID"/>
                </a:p>
              </c:txPr>
              <c:dLblPos val="t"/>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F-1296-4590-845C-8D3617AB941F}"/>
                </c:ext>
              </c:extLst>
            </c:dLbl>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Cera Pro" panose="00000400000000000000" pitchFamily="50" charset="0"/>
                    <a:ea typeface="+mn-ea"/>
                    <a:cs typeface="+mn-cs"/>
                  </a:defRPr>
                </a:pPr>
                <a:endParaRPr lang="id-ID"/>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Sheet1!$A$2:$A$9</c:f>
              <c:numCache>
                <c:formatCode>General</c:formatCode>
                <c:ptCount val="8"/>
                <c:pt idx="0">
                  <c:v>2018</c:v>
                </c:pt>
                <c:pt idx="1">
                  <c:v>2019</c:v>
                </c:pt>
                <c:pt idx="2">
                  <c:v>2020</c:v>
                </c:pt>
                <c:pt idx="3">
                  <c:v>2021</c:v>
                </c:pt>
                <c:pt idx="4">
                  <c:v>2022</c:v>
                </c:pt>
                <c:pt idx="5">
                  <c:v>2023</c:v>
                </c:pt>
                <c:pt idx="6">
                  <c:v>2024</c:v>
                </c:pt>
                <c:pt idx="7">
                  <c:v>2025</c:v>
                </c:pt>
              </c:numCache>
            </c:numRef>
          </c:cat>
          <c:val>
            <c:numRef>
              <c:f>Sheet1!$C$2:$C$9</c:f>
              <c:numCache>
                <c:formatCode>0.0%</c:formatCode>
                <c:ptCount val="8"/>
                <c:pt idx="0">
                  <c:v>0.11600000000000001</c:v>
                </c:pt>
                <c:pt idx="1">
                  <c:v>0.122</c:v>
                </c:pt>
                <c:pt idx="2">
                  <c:v>0.13400000000000001</c:v>
                </c:pt>
                <c:pt idx="3">
                  <c:v>0.14499999999999999</c:v>
                </c:pt>
                <c:pt idx="4">
                  <c:v>0.157</c:v>
                </c:pt>
                <c:pt idx="5">
                  <c:v>0.17899999999999999</c:v>
                </c:pt>
                <c:pt idx="6">
                  <c:v>0.19800000000000001</c:v>
                </c:pt>
                <c:pt idx="7">
                  <c:v>0.22600000000000001</c:v>
                </c:pt>
              </c:numCache>
            </c:numRef>
          </c:val>
          <c:smooth val="0"/>
          <c:extLst>
            <c:ext xmlns:c16="http://schemas.microsoft.com/office/drawing/2014/chart" uri="{C3380CC4-5D6E-409C-BE32-E72D297353CC}">
              <c16:uniqueId val="{00000020-1296-4590-845C-8D3617AB941F}"/>
            </c:ext>
          </c:extLst>
        </c:ser>
        <c:dLbls>
          <c:showLegendKey val="0"/>
          <c:showVal val="0"/>
          <c:showCatName val="0"/>
          <c:showSerName val="0"/>
          <c:showPercent val="0"/>
          <c:showBubbleSize val="0"/>
        </c:dLbls>
        <c:marker val="1"/>
        <c:smooth val="0"/>
        <c:axId val="-362037712"/>
        <c:axId val="-362049136"/>
      </c:lineChart>
      <c:catAx>
        <c:axId val="-362037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cap="all" spc="120" normalizeH="0" baseline="0">
                <a:solidFill>
                  <a:schemeClr val="tx1"/>
                </a:solidFill>
                <a:latin typeface="Cera Pro" panose="00000400000000000000" pitchFamily="50" charset="0"/>
                <a:ea typeface="+mn-ea"/>
                <a:cs typeface="+mn-cs"/>
              </a:defRPr>
            </a:pPr>
            <a:endParaRPr lang="id-ID"/>
          </a:p>
        </c:txPr>
        <c:crossAx val="-362049136"/>
        <c:crosses val="autoZero"/>
        <c:auto val="1"/>
        <c:lblAlgn val="ctr"/>
        <c:lblOffset val="100"/>
        <c:noMultiLvlLbl val="0"/>
      </c:catAx>
      <c:valAx>
        <c:axId val="-362049136"/>
        <c:scaling>
          <c:orientation val="minMax"/>
          <c:max val="0.25"/>
          <c:min val="1.0000000000000009E-15"/>
        </c:scaling>
        <c:delete val="0"/>
        <c:axPos val="l"/>
        <c:numFmt formatCode="0%" sourceLinked="0"/>
        <c:majorTickMark val="none"/>
        <c:minorTickMark val="none"/>
        <c:tickLblPos val="nextTo"/>
        <c:spPr>
          <a:noFill/>
          <a:ln w="9525" cap="flat" cmpd="sng" algn="ctr">
            <a:solidFill>
              <a:schemeClr val="bg1"/>
            </a:solidFill>
            <a:round/>
          </a:ln>
          <a:effectLst/>
        </c:spPr>
        <c:txPr>
          <a:bodyPr rot="-60000000" spcFirstLastPara="1" vertOverflow="ellipsis" vert="horz" wrap="square" anchor="ctr" anchorCtr="1"/>
          <a:lstStyle/>
          <a:p>
            <a:pPr>
              <a:defRPr sz="1050" b="0" i="0" u="none" strike="noStrike" kern="1200" baseline="0">
                <a:solidFill>
                  <a:schemeClr val="bg1"/>
                </a:solidFill>
                <a:latin typeface="+mn-lt"/>
                <a:ea typeface="+mn-ea"/>
                <a:cs typeface="+mn-cs"/>
              </a:defRPr>
            </a:pPr>
            <a:endParaRPr lang="id-ID"/>
          </a:p>
        </c:txPr>
        <c:crossAx val="-362037712"/>
        <c:crosses val="autoZero"/>
        <c:crossBetween val="between"/>
        <c:majorUnit val="2.0000000000000004E-2"/>
      </c:valAx>
      <c:valAx>
        <c:axId val="-362038800"/>
        <c:scaling>
          <c:orientation val="minMax"/>
          <c:max val="500"/>
          <c:min val="0"/>
        </c:scaling>
        <c:delete val="0"/>
        <c:axPos val="r"/>
        <c:numFmt formatCode="#,##0_);\(#,##0\)" sourceLinked="0"/>
        <c:majorTickMark val="out"/>
        <c:minorTickMark val="none"/>
        <c:tickLblPos val="nextTo"/>
        <c:spPr>
          <a:noFill/>
          <a:ln w="9525" cap="flat" cmpd="sng" algn="ctr">
            <a:solidFill>
              <a:schemeClr val="bg1"/>
            </a:solidFill>
            <a:round/>
          </a:ln>
          <a:effectLst/>
        </c:spPr>
        <c:txPr>
          <a:bodyPr rot="-60000000" spcFirstLastPara="1" vertOverflow="ellipsis" vert="horz" wrap="square" anchor="ctr" anchorCtr="1"/>
          <a:lstStyle/>
          <a:p>
            <a:pPr>
              <a:defRPr sz="1200" b="0" i="0" u="none" strike="noStrike" kern="1200" baseline="0">
                <a:solidFill>
                  <a:schemeClr val="bg1"/>
                </a:solidFill>
                <a:latin typeface="+mn-lt"/>
                <a:ea typeface="+mn-ea"/>
                <a:cs typeface="+mn-cs"/>
              </a:defRPr>
            </a:pPr>
            <a:endParaRPr lang="id-ID"/>
          </a:p>
        </c:txPr>
        <c:crossAx val="-362043696"/>
        <c:crosses val="max"/>
        <c:crossBetween val="between"/>
      </c:valAx>
      <c:catAx>
        <c:axId val="-362043696"/>
        <c:scaling>
          <c:orientation val="minMax"/>
        </c:scaling>
        <c:delete val="1"/>
        <c:axPos val="b"/>
        <c:numFmt formatCode="General" sourceLinked="1"/>
        <c:majorTickMark val="out"/>
        <c:minorTickMark val="none"/>
        <c:tickLblPos val="nextTo"/>
        <c:crossAx val="-362038800"/>
        <c:crosses val="autoZero"/>
        <c:auto val="1"/>
        <c:lblAlgn val="ctr"/>
        <c:lblOffset val="100"/>
        <c:noMultiLvlLbl val="0"/>
      </c:catAx>
      <c:spPr>
        <a:noFill/>
        <a:ln>
          <a:noFill/>
        </a:ln>
        <a:effectLst/>
      </c:spPr>
    </c:plotArea>
    <c:legend>
      <c:legendPos val="t"/>
      <c:legendEntry>
        <c:idx val="0"/>
        <c:txPr>
          <a:bodyPr rot="0" spcFirstLastPara="1" vertOverflow="ellipsis" vert="horz" wrap="square" anchor="ctr" anchorCtr="1"/>
          <a:lstStyle/>
          <a:p>
            <a:pPr>
              <a:defRPr sz="1050" b="0" i="0" u="none" strike="noStrike" kern="1200" baseline="0">
                <a:solidFill>
                  <a:schemeClr val="accent1"/>
                </a:solidFill>
                <a:effectLst/>
                <a:latin typeface="Cera Pro" panose="00000400000000000000" pitchFamily="50" charset="0"/>
                <a:ea typeface="+mn-ea"/>
                <a:cs typeface="+mn-cs"/>
              </a:defRPr>
            </a:pPr>
            <a:endParaRPr lang="id-ID"/>
          </a:p>
        </c:txPr>
      </c:legendEntry>
      <c:legendEntry>
        <c:idx val="2"/>
        <c:txPr>
          <a:bodyPr rot="0" spcFirstLastPara="1" vertOverflow="ellipsis" vert="horz" wrap="square" anchor="ctr" anchorCtr="1"/>
          <a:lstStyle/>
          <a:p>
            <a:pPr>
              <a:defRPr sz="1050" b="0" i="0" u="none" strike="noStrike" kern="1200" baseline="0">
                <a:solidFill>
                  <a:schemeClr val="accent1"/>
                </a:solidFill>
                <a:effectLst/>
                <a:latin typeface="Cera Pro" panose="00000400000000000000" pitchFamily="50" charset="0"/>
                <a:ea typeface="+mn-ea"/>
                <a:cs typeface="+mn-cs"/>
              </a:defRPr>
            </a:pPr>
            <a:endParaRPr lang="id-ID"/>
          </a:p>
        </c:txPr>
      </c:legendEntry>
      <c:legendEntry>
        <c:idx val="3"/>
        <c:txPr>
          <a:bodyPr rot="0" spcFirstLastPara="1" vertOverflow="ellipsis" vert="horz" wrap="square" anchor="ctr" anchorCtr="1"/>
          <a:lstStyle/>
          <a:p>
            <a:pPr>
              <a:defRPr sz="1050" b="0" i="0" u="none" strike="noStrike" kern="1200" baseline="0">
                <a:solidFill>
                  <a:schemeClr val="accent1"/>
                </a:solidFill>
                <a:effectLst/>
                <a:latin typeface="Cera Pro" panose="00000400000000000000" pitchFamily="50" charset="0"/>
                <a:ea typeface="+mn-ea"/>
                <a:cs typeface="+mn-cs"/>
              </a:defRPr>
            </a:pPr>
            <a:endParaRPr lang="id-ID"/>
          </a:p>
        </c:txPr>
      </c:legendEntry>
      <c:layout>
        <c:manualLayout>
          <c:xMode val="edge"/>
          <c:yMode val="edge"/>
          <c:x val="0.10821169639720764"/>
          <c:y val="0.93243157235882135"/>
          <c:w val="0.83298881503177202"/>
          <c:h val="4.7153086586999272E-2"/>
        </c:manualLayout>
      </c:layout>
      <c:overlay val="0"/>
      <c:spPr>
        <a:noFill/>
        <a:ln>
          <a:noFill/>
        </a:ln>
        <a:effectLst/>
      </c:spPr>
      <c:txPr>
        <a:bodyPr rot="0" spcFirstLastPara="1" vertOverflow="ellipsis" vert="horz" wrap="square" anchor="ctr" anchorCtr="1"/>
        <a:lstStyle/>
        <a:p>
          <a:pPr>
            <a:defRPr sz="1050" b="0" i="0" u="none" strike="noStrike" kern="1200" baseline="0">
              <a:solidFill>
                <a:schemeClr val="accent1"/>
              </a:solidFill>
              <a:effectLst/>
              <a:latin typeface="Cera Pro" panose="00000400000000000000" pitchFamily="50" charset="0"/>
              <a:ea typeface="+mn-ea"/>
              <a:cs typeface="+mn-cs"/>
            </a:defRPr>
          </a:pPr>
          <a:endParaRPr lang="id-ID"/>
        </a:p>
      </c:txPr>
    </c:legend>
    <c:plotVisOnly val="1"/>
    <c:dispBlanksAs val="gap"/>
    <c:showDLblsOverMax val="0"/>
  </c:chart>
  <c:spPr>
    <a:noFill/>
    <a:ln>
      <a:noFill/>
    </a:ln>
    <a:effectLst/>
  </c:spPr>
  <c:txPr>
    <a:bodyPr/>
    <a:lstStyle/>
    <a:p>
      <a:pPr>
        <a:defRPr sz="1400"/>
      </a:pPr>
      <a:endParaRPr lang="id-ID"/>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d-ID"/>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609831458296296E-2"/>
          <c:y val="7.9920140995457217E-2"/>
          <c:w val="0.91542736272913539"/>
          <c:h val="0.82089414783606307"/>
        </c:manualLayout>
      </c:layout>
      <c:lineChart>
        <c:grouping val="standard"/>
        <c:varyColors val="0"/>
        <c:ser>
          <c:idx val="0"/>
          <c:order val="0"/>
          <c:tx>
            <c:strRef>
              <c:f>Sheet1!$B$1</c:f>
              <c:strCache>
                <c:ptCount val="1"/>
                <c:pt idx="0">
                  <c:v>kWh/ kapita</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dLbls>
            <c:numFmt formatCode="0" sourceLinked="0"/>
            <c:spPr>
              <a:noFill/>
              <a:ln>
                <a:noFill/>
              </a:ln>
              <a:effectLst/>
            </c:spPr>
            <c:txPr>
              <a:bodyPr rot="0" spcFirstLastPara="1" vertOverflow="ellipsis" vert="horz" wrap="square" anchor="ctr" anchorCtr="1"/>
              <a:lstStyle/>
              <a:p>
                <a:pPr>
                  <a:defRPr sz="1100" b="1" i="0" u="none" strike="noStrike" kern="1200" baseline="0">
                    <a:solidFill>
                      <a:schemeClr val="tx1">
                        <a:lumMod val="75000"/>
                        <a:lumOff val="25000"/>
                      </a:schemeClr>
                    </a:solidFill>
                    <a:latin typeface="Roboto" panose="02000000000000000000" pitchFamily="2" charset="0"/>
                    <a:ea typeface="Roboto" panose="02000000000000000000" pitchFamily="2" charset="0"/>
                    <a:cs typeface="+mn-cs"/>
                  </a:defRPr>
                </a:pPr>
                <a:endParaRPr lang="id-ID"/>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Sheet1!$A$2:$A$9</c:f>
              <c:numCache>
                <c:formatCode>General</c:formatCode>
                <c:ptCount val="8"/>
                <c:pt idx="0">
                  <c:v>2015</c:v>
                </c:pt>
                <c:pt idx="1">
                  <c:v>2016</c:v>
                </c:pt>
                <c:pt idx="2">
                  <c:v>2017</c:v>
                </c:pt>
                <c:pt idx="3">
                  <c:v>2018</c:v>
                </c:pt>
                <c:pt idx="4">
                  <c:v>2019</c:v>
                </c:pt>
                <c:pt idx="5">
                  <c:v>2020</c:v>
                </c:pt>
                <c:pt idx="6">
                  <c:v>2021</c:v>
                </c:pt>
                <c:pt idx="7">
                  <c:v>2022</c:v>
                </c:pt>
              </c:numCache>
            </c:numRef>
          </c:cat>
          <c:val>
            <c:numRef>
              <c:f>Sheet1!$B$2:$B$9</c:f>
              <c:numCache>
                <c:formatCode>General</c:formatCode>
                <c:ptCount val="8"/>
                <c:pt idx="0">
                  <c:v>910</c:v>
                </c:pt>
                <c:pt idx="1">
                  <c:v>956</c:v>
                </c:pt>
                <c:pt idx="2" formatCode="#,##0">
                  <c:v>1021</c:v>
                </c:pt>
                <c:pt idx="3" formatCode="#,##0">
                  <c:v>1064</c:v>
                </c:pt>
                <c:pt idx="4" formatCode="#,##0">
                  <c:v>1084</c:v>
                </c:pt>
                <c:pt idx="5" formatCode="#,##0">
                  <c:v>1089</c:v>
                </c:pt>
                <c:pt idx="6" formatCode="#,##0">
                  <c:v>1123</c:v>
                </c:pt>
                <c:pt idx="7" formatCode="#,##0">
                  <c:v>1173</c:v>
                </c:pt>
              </c:numCache>
            </c:numRef>
          </c:val>
          <c:smooth val="0"/>
          <c:extLst>
            <c:ext xmlns:c16="http://schemas.microsoft.com/office/drawing/2014/chart" uri="{C3380CC4-5D6E-409C-BE32-E72D297353CC}">
              <c16:uniqueId val="{00000000-66C4-421B-B3F3-4B14C936C918}"/>
            </c:ext>
          </c:extLst>
        </c:ser>
        <c:dLbls>
          <c:showLegendKey val="0"/>
          <c:showVal val="0"/>
          <c:showCatName val="0"/>
          <c:showSerName val="0"/>
          <c:showPercent val="0"/>
          <c:showBubbleSize val="0"/>
        </c:dLbls>
        <c:marker val="1"/>
        <c:smooth val="0"/>
        <c:axId val="89970736"/>
        <c:axId val="89949520"/>
      </c:lineChart>
      <c:catAx>
        <c:axId val="899707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Roboto" panose="02000000000000000000" pitchFamily="2" charset="0"/>
                <a:ea typeface="Roboto" panose="02000000000000000000" pitchFamily="2" charset="0"/>
                <a:cs typeface="+mn-cs"/>
              </a:defRPr>
            </a:pPr>
            <a:endParaRPr lang="id-ID"/>
          </a:p>
        </c:txPr>
        <c:crossAx val="89949520"/>
        <c:crosses val="autoZero"/>
        <c:auto val="1"/>
        <c:lblAlgn val="ctr"/>
        <c:lblOffset val="100"/>
        <c:noMultiLvlLbl val="0"/>
      </c:catAx>
      <c:valAx>
        <c:axId val="89949520"/>
        <c:scaling>
          <c:orientation val="minMax"/>
          <c:max val="1300"/>
          <c:min val="800"/>
        </c:scaling>
        <c:delete val="1"/>
        <c:axPos val="l"/>
        <c:numFmt formatCode="General" sourceLinked="1"/>
        <c:majorTickMark val="out"/>
        <c:minorTickMark val="none"/>
        <c:tickLblPos val="nextTo"/>
        <c:crossAx val="8997073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Roboto" panose="02000000000000000000" pitchFamily="2" charset="0"/>
          <a:ea typeface="Roboto" panose="02000000000000000000" pitchFamily="2" charset="0"/>
        </a:defRPr>
      </a:pPr>
      <a:endParaRPr lang="id-ID"/>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d-ID"/>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2574633215443032E-2"/>
          <c:y val="0"/>
          <c:w val="0.97742544749963889"/>
          <c:h val="0.85486677790822152"/>
        </c:manualLayout>
      </c:layout>
      <c:barChart>
        <c:barDir val="col"/>
        <c:grouping val="clustered"/>
        <c:varyColors val="0"/>
        <c:ser>
          <c:idx val="0"/>
          <c:order val="0"/>
          <c:tx>
            <c:strRef>
              <c:f>Sheet1!$B$1</c:f>
              <c:strCache>
                <c:ptCount val="1"/>
                <c:pt idx="0">
                  <c:v>Target</c:v>
                </c:pt>
              </c:strCache>
            </c:strRef>
          </c:tx>
          <c:spPr>
            <a:solidFill>
              <a:srgbClr val="002060"/>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Cera Pro" panose="00000400000000000000" pitchFamily="50" charset="0"/>
                    <a:ea typeface="+mn-ea"/>
                    <a:cs typeface="+mn-cs"/>
                  </a:defRPr>
                </a:pPr>
                <a:endParaRPr lang="id-ID"/>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Sheet1!$A$2:$A$8</c:f>
              <c:numCache>
                <c:formatCode>General</c:formatCode>
                <c:ptCount val="7"/>
                <c:pt idx="0">
                  <c:v>2017</c:v>
                </c:pt>
                <c:pt idx="1">
                  <c:v>2018</c:v>
                </c:pt>
                <c:pt idx="2">
                  <c:v>2019</c:v>
                </c:pt>
                <c:pt idx="3">
                  <c:v>2020</c:v>
                </c:pt>
                <c:pt idx="4">
                  <c:v>2021</c:v>
                </c:pt>
                <c:pt idx="5">
                  <c:v>2022</c:v>
                </c:pt>
                <c:pt idx="6">
                  <c:v>2023</c:v>
                </c:pt>
              </c:numCache>
            </c:numRef>
          </c:cat>
          <c:val>
            <c:numRef>
              <c:f>Sheet1!$B$2:$B$8</c:f>
              <c:numCache>
                <c:formatCode>General</c:formatCode>
                <c:ptCount val="7"/>
                <c:pt idx="5">
                  <c:v>91</c:v>
                </c:pt>
                <c:pt idx="6">
                  <c:v>116</c:v>
                </c:pt>
              </c:numCache>
            </c:numRef>
          </c:val>
          <c:extLst>
            <c:ext xmlns:c16="http://schemas.microsoft.com/office/drawing/2014/chart" uri="{C3380CC4-5D6E-409C-BE32-E72D297353CC}">
              <c16:uniqueId val="{00000000-E38D-43DE-AF74-1E9086E5D872}"/>
            </c:ext>
          </c:extLst>
        </c:ser>
        <c:ser>
          <c:idx val="1"/>
          <c:order val="1"/>
          <c:tx>
            <c:strRef>
              <c:f>Sheet1!$C$1</c:f>
              <c:strCache>
                <c:ptCount val="1"/>
                <c:pt idx="0">
                  <c:v>Realization</c:v>
                </c:pt>
              </c:strCache>
            </c:strRef>
          </c:tx>
          <c:spPr>
            <a:solidFill>
              <a:schemeClr val="accent2">
                <a:lumMod val="75000"/>
              </a:schemeClr>
            </a:solidFill>
            <a:ln>
              <a:noFill/>
            </a:ln>
            <a:effectLst/>
          </c:spPr>
          <c:invertIfNegative val="0"/>
          <c:dLbls>
            <c:dLbl>
              <c:idx val="5"/>
              <c:layout>
                <c:manualLayout>
                  <c:x val="7.5247748772131494E-17"/>
                  <c:y val="-2.0530455232938258E-2"/>
                </c:manualLayout>
              </c:layout>
              <c:tx>
                <c:rich>
                  <a:bodyPr/>
                  <a:lstStyle/>
                  <a:p>
                    <a:fld id="{0CBFE260-D63C-42D7-AAA3-CFD02120FE1F}" type="VALUE">
                      <a:rPr lang="en-US" smtClean="0"/>
                      <a:pPr/>
                      <a:t>[NILAI]</a:t>
                    </a:fld>
                    <a:endParaRPr lang="id-ID"/>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E38D-43DE-AF74-1E9086E5D872}"/>
                </c:ext>
              </c:extLst>
            </c:dLbl>
            <c:spPr>
              <a:noFill/>
              <a:ln>
                <a:noFill/>
              </a:ln>
              <a:effectLst/>
            </c:spPr>
            <c:txPr>
              <a:bodyPr rot="0" spcFirstLastPara="1" vertOverflow="ellipsis" vert="horz" wrap="square" anchor="ctr" anchorCtr="1"/>
              <a:lstStyle/>
              <a:p>
                <a:pPr>
                  <a:defRPr sz="1300" b="1" i="0" u="none" strike="noStrike" kern="1200" baseline="0">
                    <a:solidFill>
                      <a:schemeClr val="tx1">
                        <a:lumMod val="75000"/>
                        <a:lumOff val="25000"/>
                      </a:schemeClr>
                    </a:solidFill>
                    <a:latin typeface="Cera Pro" panose="00000400000000000000" pitchFamily="50" charset="0"/>
                    <a:ea typeface="+mn-ea"/>
                    <a:cs typeface="+mn-cs"/>
                  </a:defRPr>
                </a:pPr>
                <a:endParaRPr lang="id-ID"/>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Sheet1!$A$2:$A$8</c:f>
              <c:numCache>
                <c:formatCode>General</c:formatCode>
                <c:ptCount val="7"/>
                <c:pt idx="0">
                  <c:v>2017</c:v>
                </c:pt>
                <c:pt idx="1">
                  <c:v>2018</c:v>
                </c:pt>
                <c:pt idx="2">
                  <c:v>2019</c:v>
                </c:pt>
                <c:pt idx="3">
                  <c:v>2020</c:v>
                </c:pt>
                <c:pt idx="4">
                  <c:v>2021</c:v>
                </c:pt>
                <c:pt idx="5">
                  <c:v>2022</c:v>
                </c:pt>
                <c:pt idx="6">
                  <c:v>2023</c:v>
                </c:pt>
              </c:numCache>
            </c:numRef>
          </c:cat>
          <c:val>
            <c:numRef>
              <c:f>Sheet1!$C$2:$C$8</c:f>
              <c:numCache>
                <c:formatCode>General</c:formatCode>
                <c:ptCount val="7"/>
                <c:pt idx="0">
                  <c:v>29</c:v>
                </c:pt>
                <c:pt idx="1">
                  <c:v>40.6</c:v>
                </c:pt>
                <c:pt idx="2">
                  <c:v>54.8</c:v>
                </c:pt>
                <c:pt idx="3">
                  <c:v>64.400000000000006</c:v>
                </c:pt>
                <c:pt idx="4">
                  <c:v>70</c:v>
                </c:pt>
                <c:pt idx="5">
                  <c:v>91.5</c:v>
                </c:pt>
              </c:numCache>
            </c:numRef>
          </c:val>
          <c:extLst>
            <c:ext xmlns:c16="http://schemas.microsoft.com/office/drawing/2014/chart" uri="{C3380CC4-5D6E-409C-BE32-E72D297353CC}">
              <c16:uniqueId val="{00000002-E38D-43DE-AF74-1E9086E5D872}"/>
            </c:ext>
          </c:extLst>
        </c:ser>
        <c:dLbls>
          <c:dLblPos val="outEnd"/>
          <c:showLegendKey val="0"/>
          <c:showVal val="1"/>
          <c:showCatName val="0"/>
          <c:showSerName val="0"/>
          <c:showPercent val="0"/>
          <c:showBubbleSize val="0"/>
        </c:dLbls>
        <c:gapWidth val="54"/>
        <c:overlap val="-20"/>
        <c:axId val="1407695360"/>
        <c:axId val="1407697440"/>
      </c:barChart>
      <c:catAx>
        <c:axId val="14076953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1" i="0" u="none" strike="noStrike" kern="1200" baseline="0">
                <a:solidFill>
                  <a:schemeClr val="tx1">
                    <a:lumMod val="65000"/>
                    <a:lumOff val="35000"/>
                  </a:schemeClr>
                </a:solidFill>
                <a:latin typeface="Cera Pro" panose="00000400000000000000" pitchFamily="50" charset="0"/>
                <a:ea typeface="+mn-ea"/>
                <a:cs typeface="+mn-cs"/>
              </a:defRPr>
            </a:pPr>
            <a:endParaRPr lang="id-ID"/>
          </a:p>
        </c:txPr>
        <c:crossAx val="1407697440"/>
        <c:crosses val="autoZero"/>
        <c:auto val="1"/>
        <c:lblAlgn val="ctr"/>
        <c:lblOffset val="100"/>
        <c:noMultiLvlLbl val="0"/>
      </c:catAx>
      <c:valAx>
        <c:axId val="1407697440"/>
        <c:scaling>
          <c:orientation val="minMax"/>
        </c:scaling>
        <c:delete val="1"/>
        <c:axPos val="l"/>
        <c:numFmt formatCode="General" sourceLinked="1"/>
        <c:majorTickMark val="none"/>
        <c:minorTickMark val="none"/>
        <c:tickLblPos val="nextTo"/>
        <c:crossAx val="1407695360"/>
        <c:crosses val="autoZero"/>
        <c:crossBetween val="between"/>
      </c:valAx>
      <c:spPr>
        <a:noFill/>
        <a:ln>
          <a:noFill/>
        </a:ln>
        <a:effectLst/>
      </c:spPr>
    </c:plotArea>
    <c:legend>
      <c:legendPos val="b"/>
      <c:layout>
        <c:manualLayout>
          <c:xMode val="edge"/>
          <c:yMode val="edge"/>
          <c:x val="0"/>
          <c:y val="4.7905497494952813E-2"/>
          <c:w val="0.2749123790222292"/>
          <c:h val="0.18259694767333068"/>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Cera Pro" panose="00000400000000000000" pitchFamily="50" charset="0"/>
              <a:ea typeface="+mn-ea"/>
              <a:cs typeface="+mn-cs"/>
            </a:defRPr>
          </a:pPr>
          <a:endParaRPr lang="id-ID"/>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latin typeface="Cera Pro" panose="00000400000000000000" pitchFamily="50" charset="0"/>
        </a:defRPr>
      </a:pPr>
      <a:endParaRPr lang="id-ID"/>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d-ID"/>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Rice Cooker</c:v>
                </c:pt>
              </c:strCache>
            </c:strRef>
          </c:tx>
          <c:spPr>
            <a:solidFill>
              <a:schemeClr val="accent5">
                <a:lumMod val="20000"/>
                <a:lumOff val="80000"/>
              </a:schemeClr>
            </a:solidFill>
            <a:ln>
              <a:noFill/>
            </a:ln>
            <a:effectLst/>
          </c:spPr>
          <c:invertIfNegative val="0"/>
          <c:cat>
            <c:strRef>
              <c:f>Sheet1!$A$2:$A$3</c:f>
              <c:strCache>
                <c:ptCount val="2"/>
                <c:pt idx="0">
                  <c:v> BAU 2021-2030 (GWh)</c:v>
                </c:pt>
                <c:pt idx="1">
                  <c:v>MEPS 2021-2030 (GWh)</c:v>
                </c:pt>
              </c:strCache>
            </c:strRef>
          </c:cat>
          <c:val>
            <c:numRef>
              <c:f>Sheet1!$B$2:$B$3</c:f>
              <c:numCache>
                <c:formatCode>#,##0</c:formatCode>
                <c:ptCount val="2"/>
                <c:pt idx="0">
                  <c:v>234483</c:v>
                </c:pt>
                <c:pt idx="1">
                  <c:v>226236</c:v>
                </c:pt>
              </c:numCache>
            </c:numRef>
          </c:val>
          <c:extLst>
            <c:ext xmlns:c16="http://schemas.microsoft.com/office/drawing/2014/chart" uri="{C3380CC4-5D6E-409C-BE32-E72D297353CC}">
              <c16:uniqueId val="{00000000-2DF4-4287-8B8E-137093C8B0E9}"/>
            </c:ext>
          </c:extLst>
        </c:ser>
        <c:ser>
          <c:idx val="1"/>
          <c:order val="1"/>
          <c:tx>
            <c:strRef>
              <c:f>Sheet1!$C$1</c:f>
              <c:strCache>
                <c:ptCount val="1"/>
                <c:pt idx="0">
                  <c:v>Refrigerator</c:v>
                </c:pt>
              </c:strCache>
            </c:strRef>
          </c:tx>
          <c:spPr>
            <a:solidFill>
              <a:schemeClr val="accent2"/>
            </a:solidFill>
            <a:ln>
              <a:noFill/>
            </a:ln>
            <a:effectLst/>
          </c:spPr>
          <c:invertIfNegative val="0"/>
          <c:cat>
            <c:strRef>
              <c:f>Sheet1!$A$2:$A$3</c:f>
              <c:strCache>
                <c:ptCount val="2"/>
                <c:pt idx="0">
                  <c:v> BAU 2021-2030 (GWh)</c:v>
                </c:pt>
                <c:pt idx="1">
                  <c:v>MEPS 2021-2030 (GWh)</c:v>
                </c:pt>
              </c:strCache>
            </c:strRef>
          </c:cat>
          <c:val>
            <c:numRef>
              <c:f>Sheet1!$C$2:$C$3</c:f>
              <c:numCache>
                <c:formatCode>#,##0</c:formatCode>
                <c:ptCount val="2"/>
                <c:pt idx="0">
                  <c:v>167588</c:v>
                </c:pt>
                <c:pt idx="1">
                  <c:v>161326</c:v>
                </c:pt>
              </c:numCache>
            </c:numRef>
          </c:val>
          <c:extLst>
            <c:ext xmlns:c16="http://schemas.microsoft.com/office/drawing/2014/chart" uri="{C3380CC4-5D6E-409C-BE32-E72D297353CC}">
              <c16:uniqueId val="{00000001-2DF4-4287-8B8E-137093C8B0E9}"/>
            </c:ext>
          </c:extLst>
        </c:ser>
        <c:ser>
          <c:idx val="2"/>
          <c:order val="2"/>
          <c:tx>
            <c:strRef>
              <c:f>Sheet1!$D$1</c:f>
              <c:strCache>
                <c:ptCount val="1"/>
                <c:pt idx="0">
                  <c:v>TV</c:v>
                </c:pt>
              </c:strCache>
            </c:strRef>
          </c:tx>
          <c:spPr>
            <a:solidFill>
              <a:schemeClr val="accent3"/>
            </a:solidFill>
            <a:ln>
              <a:noFill/>
            </a:ln>
            <a:effectLst/>
          </c:spPr>
          <c:invertIfNegative val="0"/>
          <c:cat>
            <c:strRef>
              <c:f>Sheet1!$A$2:$A$3</c:f>
              <c:strCache>
                <c:ptCount val="2"/>
                <c:pt idx="0">
                  <c:v> BAU 2021-2030 (GWh)</c:v>
                </c:pt>
                <c:pt idx="1">
                  <c:v>MEPS 2021-2030 (GWh)</c:v>
                </c:pt>
              </c:strCache>
            </c:strRef>
          </c:cat>
          <c:val>
            <c:numRef>
              <c:f>Sheet1!$D$2:$D$3</c:f>
              <c:numCache>
                <c:formatCode>#,##0</c:formatCode>
                <c:ptCount val="2"/>
                <c:pt idx="0">
                  <c:v>65303</c:v>
                </c:pt>
                <c:pt idx="1">
                  <c:v>52374</c:v>
                </c:pt>
              </c:numCache>
            </c:numRef>
          </c:val>
          <c:extLst>
            <c:ext xmlns:c16="http://schemas.microsoft.com/office/drawing/2014/chart" uri="{C3380CC4-5D6E-409C-BE32-E72D297353CC}">
              <c16:uniqueId val="{00000002-2DF4-4287-8B8E-137093C8B0E9}"/>
            </c:ext>
          </c:extLst>
        </c:ser>
        <c:ser>
          <c:idx val="3"/>
          <c:order val="3"/>
          <c:tx>
            <c:strRef>
              <c:f>Sheet1!$E$1</c:f>
              <c:strCache>
                <c:ptCount val="1"/>
                <c:pt idx="0">
                  <c:v>Electric Fan</c:v>
                </c:pt>
              </c:strCache>
            </c:strRef>
          </c:tx>
          <c:spPr>
            <a:solidFill>
              <a:schemeClr val="accent4"/>
            </a:solidFill>
            <a:ln>
              <a:noFill/>
            </a:ln>
            <a:effectLst/>
          </c:spPr>
          <c:invertIfNegative val="0"/>
          <c:cat>
            <c:strRef>
              <c:f>Sheet1!$A$2:$A$3</c:f>
              <c:strCache>
                <c:ptCount val="2"/>
                <c:pt idx="0">
                  <c:v> BAU 2021-2030 (GWh)</c:v>
                </c:pt>
                <c:pt idx="1">
                  <c:v>MEPS 2021-2030 (GWh)</c:v>
                </c:pt>
              </c:strCache>
            </c:strRef>
          </c:cat>
          <c:val>
            <c:numRef>
              <c:f>Sheet1!$E$2:$E$3</c:f>
              <c:numCache>
                <c:formatCode>#,##0</c:formatCode>
                <c:ptCount val="2"/>
                <c:pt idx="0">
                  <c:v>92787</c:v>
                </c:pt>
                <c:pt idx="1">
                  <c:v>78423</c:v>
                </c:pt>
              </c:numCache>
            </c:numRef>
          </c:val>
          <c:extLst>
            <c:ext xmlns:c16="http://schemas.microsoft.com/office/drawing/2014/chart" uri="{C3380CC4-5D6E-409C-BE32-E72D297353CC}">
              <c16:uniqueId val="{0000000B-2DF4-4287-8B8E-137093C8B0E9}"/>
            </c:ext>
          </c:extLst>
        </c:ser>
        <c:ser>
          <c:idx val="4"/>
          <c:order val="4"/>
          <c:tx>
            <c:strRef>
              <c:f>Sheet1!$F$1</c:f>
              <c:strCache>
                <c:ptCount val="1"/>
                <c:pt idx="0">
                  <c:v>AC</c:v>
                </c:pt>
              </c:strCache>
            </c:strRef>
          </c:tx>
          <c:spPr>
            <a:solidFill>
              <a:schemeClr val="accent5"/>
            </a:solidFill>
            <a:ln>
              <a:noFill/>
            </a:ln>
            <a:effectLst/>
          </c:spPr>
          <c:invertIfNegative val="0"/>
          <c:cat>
            <c:strRef>
              <c:f>Sheet1!$A$2:$A$3</c:f>
              <c:strCache>
                <c:ptCount val="2"/>
                <c:pt idx="0">
                  <c:v> BAU 2021-2030 (GWh)</c:v>
                </c:pt>
                <c:pt idx="1">
                  <c:v>MEPS 2021-2030 (GWh)</c:v>
                </c:pt>
              </c:strCache>
            </c:strRef>
          </c:cat>
          <c:val>
            <c:numRef>
              <c:f>Sheet1!$F$2:$F$3</c:f>
              <c:numCache>
                <c:formatCode>#,##0</c:formatCode>
                <c:ptCount val="2"/>
                <c:pt idx="0">
                  <c:v>245104</c:v>
                </c:pt>
                <c:pt idx="1">
                  <c:v>210686</c:v>
                </c:pt>
              </c:numCache>
            </c:numRef>
          </c:val>
          <c:extLst>
            <c:ext xmlns:c16="http://schemas.microsoft.com/office/drawing/2014/chart" uri="{C3380CC4-5D6E-409C-BE32-E72D297353CC}">
              <c16:uniqueId val="{0000000C-2DF4-4287-8B8E-137093C8B0E9}"/>
            </c:ext>
          </c:extLst>
        </c:ser>
        <c:ser>
          <c:idx val="5"/>
          <c:order val="5"/>
          <c:tx>
            <c:strRef>
              <c:f>Sheet1!$G$1</c:f>
              <c:strCache>
                <c:ptCount val="1"/>
                <c:pt idx="0">
                  <c:v>Water Dispenser</c:v>
                </c:pt>
              </c:strCache>
            </c:strRef>
          </c:tx>
          <c:spPr>
            <a:solidFill>
              <a:schemeClr val="accent6"/>
            </a:solidFill>
            <a:ln>
              <a:noFill/>
            </a:ln>
            <a:effectLst/>
          </c:spPr>
          <c:invertIfNegative val="0"/>
          <c:cat>
            <c:strRef>
              <c:f>Sheet1!$A$2:$A$3</c:f>
              <c:strCache>
                <c:ptCount val="2"/>
                <c:pt idx="0">
                  <c:v> BAU 2021-2030 (GWh)</c:v>
                </c:pt>
                <c:pt idx="1">
                  <c:v>MEPS 2021-2030 (GWh)</c:v>
                </c:pt>
              </c:strCache>
            </c:strRef>
          </c:cat>
          <c:val>
            <c:numRef>
              <c:f>Sheet1!$G$2:$G$3</c:f>
              <c:numCache>
                <c:formatCode>#,##0</c:formatCode>
                <c:ptCount val="2"/>
                <c:pt idx="0">
                  <c:v>30305</c:v>
                </c:pt>
                <c:pt idx="1">
                  <c:v>23311</c:v>
                </c:pt>
              </c:numCache>
            </c:numRef>
          </c:val>
          <c:extLst>
            <c:ext xmlns:c16="http://schemas.microsoft.com/office/drawing/2014/chart" uri="{C3380CC4-5D6E-409C-BE32-E72D297353CC}">
              <c16:uniqueId val="{0000000D-2DF4-4287-8B8E-137093C8B0E9}"/>
            </c:ext>
          </c:extLst>
        </c:ser>
        <c:ser>
          <c:idx val="6"/>
          <c:order val="6"/>
          <c:tx>
            <c:strRef>
              <c:f>Sheet1!$H$1</c:f>
              <c:strCache>
                <c:ptCount val="1"/>
                <c:pt idx="0">
                  <c:v>Washing Machine</c:v>
                </c:pt>
              </c:strCache>
            </c:strRef>
          </c:tx>
          <c:spPr>
            <a:solidFill>
              <a:srgbClr val="FFC000"/>
            </a:solidFill>
            <a:ln>
              <a:noFill/>
            </a:ln>
            <a:effectLst/>
          </c:spPr>
          <c:invertIfNegative val="0"/>
          <c:cat>
            <c:strRef>
              <c:f>Sheet1!$A$2:$A$3</c:f>
              <c:strCache>
                <c:ptCount val="2"/>
                <c:pt idx="0">
                  <c:v> BAU 2021-2030 (GWh)</c:v>
                </c:pt>
                <c:pt idx="1">
                  <c:v>MEPS 2021-2030 (GWh)</c:v>
                </c:pt>
              </c:strCache>
            </c:strRef>
          </c:cat>
          <c:val>
            <c:numRef>
              <c:f>Sheet1!$H$2:$H$3</c:f>
              <c:numCache>
                <c:formatCode>#,##0</c:formatCode>
                <c:ptCount val="2"/>
                <c:pt idx="0">
                  <c:v>12550</c:v>
                </c:pt>
                <c:pt idx="1">
                  <c:v>10513</c:v>
                </c:pt>
              </c:numCache>
            </c:numRef>
          </c:val>
          <c:extLst>
            <c:ext xmlns:c16="http://schemas.microsoft.com/office/drawing/2014/chart" uri="{C3380CC4-5D6E-409C-BE32-E72D297353CC}">
              <c16:uniqueId val="{0000000E-2DF4-4287-8B8E-137093C8B0E9}"/>
            </c:ext>
          </c:extLst>
        </c:ser>
        <c:ser>
          <c:idx val="7"/>
          <c:order val="7"/>
          <c:tx>
            <c:strRef>
              <c:f>Sheet1!$I$1</c:f>
              <c:strCache>
                <c:ptCount val="1"/>
                <c:pt idx="0">
                  <c:v>Iron</c:v>
                </c:pt>
              </c:strCache>
            </c:strRef>
          </c:tx>
          <c:spPr>
            <a:solidFill>
              <a:schemeClr val="accent2">
                <a:lumMod val="60000"/>
              </a:schemeClr>
            </a:solidFill>
            <a:ln>
              <a:noFill/>
            </a:ln>
            <a:effectLst/>
          </c:spPr>
          <c:invertIfNegative val="0"/>
          <c:cat>
            <c:strRef>
              <c:f>Sheet1!$A$2:$A$3</c:f>
              <c:strCache>
                <c:ptCount val="2"/>
                <c:pt idx="0">
                  <c:v> BAU 2021-2030 (GWh)</c:v>
                </c:pt>
                <c:pt idx="1">
                  <c:v>MEPS 2021-2030 (GWh)</c:v>
                </c:pt>
              </c:strCache>
            </c:strRef>
          </c:cat>
          <c:val>
            <c:numRef>
              <c:f>Sheet1!$I$2:$I$3</c:f>
              <c:numCache>
                <c:formatCode>#,##0</c:formatCode>
                <c:ptCount val="2"/>
                <c:pt idx="0">
                  <c:v>12185</c:v>
                </c:pt>
                <c:pt idx="1">
                  <c:v>9710</c:v>
                </c:pt>
              </c:numCache>
            </c:numRef>
          </c:val>
          <c:extLst>
            <c:ext xmlns:c16="http://schemas.microsoft.com/office/drawing/2014/chart" uri="{C3380CC4-5D6E-409C-BE32-E72D297353CC}">
              <c16:uniqueId val="{0000000F-2DF4-4287-8B8E-137093C8B0E9}"/>
            </c:ext>
          </c:extLst>
        </c:ser>
        <c:ser>
          <c:idx val="8"/>
          <c:order val="8"/>
          <c:tx>
            <c:strRef>
              <c:f>Sheet1!$J$1</c:f>
              <c:strCache>
                <c:ptCount val="1"/>
                <c:pt idx="0">
                  <c:v>Water Pump</c:v>
                </c:pt>
              </c:strCache>
            </c:strRef>
          </c:tx>
          <c:spPr>
            <a:solidFill>
              <a:schemeClr val="accent3">
                <a:lumMod val="60000"/>
              </a:schemeClr>
            </a:solidFill>
            <a:ln>
              <a:noFill/>
            </a:ln>
            <a:effectLst/>
          </c:spPr>
          <c:invertIfNegative val="0"/>
          <c:cat>
            <c:strRef>
              <c:f>Sheet1!$A$2:$A$3</c:f>
              <c:strCache>
                <c:ptCount val="2"/>
                <c:pt idx="0">
                  <c:v> BAU 2021-2030 (GWh)</c:v>
                </c:pt>
                <c:pt idx="1">
                  <c:v>MEPS 2021-2030 (GWh)</c:v>
                </c:pt>
              </c:strCache>
            </c:strRef>
          </c:cat>
          <c:val>
            <c:numRef>
              <c:f>Sheet1!$J$2:$J$3</c:f>
              <c:numCache>
                <c:formatCode>#,##0</c:formatCode>
                <c:ptCount val="2"/>
                <c:pt idx="0">
                  <c:v>11184</c:v>
                </c:pt>
                <c:pt idx="1">
                  <c:v>9818</c:v>
                </c:pt>
              </c:numCache>
            </c:numRef>
          </c:val>
          <c:extLst>
            <c:ext xmlns:c16="http://schemas.microsoft.com/office/drawing/2014/chart" uri="{C3380CC4-5D6E-409C-BE32-E72D297353CC}">
              <c16:uniqueId val="{00000010-2DF4-4287-8B8E-137093C8B0E9}"/>
            </c:ext>
          </c:extLst>
        </c:ser>
        <c:ser>
          <c:idx val="9"/>
          <c:order val="9"/>
          <c:tx>
            <c:strRef>
              <c:f>Sheet1!$K$1</c:f>
              <c:strCache>
                <c:ptCount val="1"/>
                <c:pt idx="0">
                  <c:v>Blender</c:v>
                </c:pt>
              </c:strCache>
            </c:strRef>
          </c:tx>
          <c:spPr>
            <a:solidFill>
              <a:schemeClr val="accent4">
                <a:lumMod val="60000"/>
              </a:schemeClr>
            </a:solidFill>
            <a:ln>
              <a:noFill/>
            </a:ln>
            <a:effectLst/>
          </c:spPr>
          <c:invertIfNegative val="0"/>
          <c:cat>
            <c:strRef>
              <c:f>Sheet1!$A$2:$A$3</c:f>
              <c:strCache>
                <c:ptCount val="2"/>
                <c:pt idx="0">
                  <c:v> BAU 2021-2030 (GWh)</c:v>
                </c:pt>
                <c:pt idx="1">
                  <c:v>MEPS 2021-2030 (GWh)</c:v>
                </c:pt>
              </c:strCache>
            </c:strRef>
          </c:cat>
          <c:val>
            <c:numRef>
              <c:f>Sheet1!$K$2:$K$3</c:f>
              <c:numCache>
                <c:formatCode>#,##0</c:formatCode>
                <c:ptCount val="2"/>
                <c:pt idx="0">
                  <c:v>150</c:v>
                </c:pt>
                <c:pt idx="1">
                  <c:v>115</c:v>
                </c:pt>
              </c:numCache>
            </c:numRef>
          </c:val>
          <c:extLst>
            <c:ext xmlns:c16="http://schemas.microsoft.com/office/drawing/2014/chart" uri="{C3380CC4-5D6E-409C-BE32-E72D297353CC}">
              <c16:uniqueId val="{00000011-2DF4-4287-8B8E-137093C8B0E9}"/>
            </c:ext>
          </c:extLst>
        </c:ser>
        <c:ser>
          <c:idx val="10"/>
          <c:order val="10"/>
          <c:tx>
            <c:strRef>
              <c:f>Sheet1!$L$1</c:f>
              <c:strCache>
                <c:ptCount val="1"/>
                <c:pt idx="0">
                  <c:v>Lamps (Tech Neutral)</c:v>
                </c:pt>
              </c:strCache>
            </c:strRef>
          </c:tx>
          <c:spPr>
            <a:solidFill>
              <a:schemeClr val="accent5">
                <a:lumMod val="60000"/>
              </a:schemeClr>
            </a:solidFill>
            <a:ln>
              <a:noFill/>
            </a:ln>
            <a:effectLst/>
          </c:spPr>
          <c:invertIfNegative val="0"/>
          <c:cat>
            <c:strRef>
              <c:f>Sheet1!$A$2:$A$3</c:f>
              <c:strCache>
                <c:ptCount val="2"/>
                <c:pt idx="0">
                  <c:v> BAU 2021-2030 (GWh)</c:v>
                </c:pt>
                <c:pt idx="1">
                  <c:v>MEPS 2021-2030 (GWh)</c:v>
                </c:pt>
              </c:strCache>
            </c:strRef>
          </c:cat>
          <c:val>
            <c:numRef>
              <c:f>Sheet1!$L$2:$L$3</c:f>
              <c:numCache>
                <c:formatCode>#,##0</c:formatCode>
                <c:ptCount val="2"/>
                <c:pt idx="0">
                  <c:v>439538</c:v>
                </c:pt>
                <c:pt idx="1">
                  <c:v>430034</c:v>
                </c:pt>
              </c:numCache>
            </c:numRef>
          </c:val>
          <c:extLst>
            <c:ext xmlns:c16="http://schemas.microsoft.com/office/drawing/2014/chart" uri="{C3380CC4-5D6E-409C-BE32-E72D297353CC}">
              <c16:uniqueId val="{00000012-2DF4-4287-8B8E-137093C8B0E9}"/>
            </c:ext>
          </c:extLst>
        </c:ser>
        <c:dLbls>
          <c:showLegendKey val="0"/>
          <c:showVal val="0"/>
          <c:showCatName val="0"/>
          <c:showSerName val="0"/>
          <c:showPercent val="0"/>
          <c:showBubbleSize val="0"/>
        </c:dLbls>
        <c:gapWidth val="150"/>
        <c:overlap val="100"/>
        <c:axId val="627269104"/>
        <c:axId val="627266608"/>
      </c:barChart>
      <c:lineChart>
        <c:grouping val="standard"/>
        <c:varyColors val="0"/>
        <c:ser>
          <c:idx val="11"/>
          <c:order val="11"/>
          <c:tx>
            <c:strRef>
              <c:f>Sheet1!$M$1</c:f>
              <c:strCache>
                <c:ptCount val="1"/>
                <c:pt idx="0">
                  <c:v>TOTAL</c:v>
                </c:pt>
              </c:strCache>
            </c:strRef>
          </c:tx>
          <c:spPr>
            <a:ln w="28575" cap="rnd">
              <a:solidFill>
                <a:schemeClr val="accent6">
                  <a:lumMod val="40000"/>
                  <a:lumOff val="60000"/>
                </a:schemeClr>
              </a:solidFill>
              <a:round/>
            </a:ln>
            <a:effectLst/>
          </c:spPr>
          <c:marker>
            <c:symbol val="circle"/>
            <c:size val="8"/>
            <c:spPr>
              <a:solidFill>
                <a:schemeClr val="accent6">
                  <a:lumMod val="40000"/>
                  <a:lumOff val="60000"/>
                </a:schemeClr>
              </a:solidFill>
              <a:ln w="9525">
                <a:solidFill>
                  <a:schemeClr val="accent6">
                    <a:lumMod val="60000"/>
                  </a:schemeClr>
                </a:solidFill>
              </a:ln>
              <a:effectLst/>
            </c:spPr>
          </c:marker>
          <c:dLbls>
            <c:dLbl>
              <c:idx val="0"/>
              <c:spPr>
                <a:noFill/>
                <a:ln>
                  <a:noFill/>
                </a:ln>
                <a:effectLst/>
              </c:spPr>
              <c:txPr>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mn-lt"/>
                      <a:ea typeface="+mn-ea"/>
                      <a:cs typeface="+mn-cs"/>
                    </a:defRPr>
                  </a:pPr>
                  <a:endParaRPr lang="id-ID"/>
                </a:p>
              </c:txPr>
              <c:dLblPos val="t"/>
              <c:showLegendKey val="0"/>
              <c:showVal val="1"/>
              <c:showCatName val="0"/>
              <c:showSerName val="0"/>
              <c:showPercent val="0"/>
              <c:showBubbleSize val="0"/>
              <c:extLst>
                <c:ext xmlns:c15="http://schemas.microsoft.com/office/drawing/2012/chart" uri="{CE6537A1-D6FC-4f65-9D91-7224C49458BB}">
                  <c15:layout>
                    <c:manualLayout>
                      <c:w val="0.24213998869798367"/>
                      <c:h val="8.7204106951289467E-2"/>
                    </c:manualLayout>
                  </c15:layout>
                </c:ext>
                <c:ext xmlns:c16="http://schemas.microsoft.com/office/drawing/2014/chart" uri="{C3380CC4-5D6E-409C-BE32-E72D297353CC}">
                  <c16:uniqueId val="{00000001-D21A-4FD3-A21A-D1F51724C3AE}"/>
                </c:ext>
              </c:extLst>
            </c:dLbl>
            <c:dLbl>
              <c:idx val="1"/>
              <c:dLblPos val="t"/>
              <c:showLegendKey val="0"/>
              <c:showVal val="1"/>
              <c:showCatName val="0"/>
              <c:showSerName val="0"/>
              <c:showPercent val="0"/>
              <c:showBubbleSize val="0"/>
              <c:extLst>
                <c:ext xmlns:c15="http://schemas.microsoft.com/office/drawing/2012/chart" uri="{CE6537A1-D6FC-4f65-9D91-7224C49458BB}">
                  <c15:layout>
                    <c:manualLayout>
                      <c:w val="0.24798698839492378"/>
                      <c:h val="0.11600810594428354"/>
                    </c:manualLayout>
                  </c15:layout>
                </c:ext>
                <c:ext xmlns:c16="http://schemas.microsoft.com/office/drawing/2014/chart" uri="{C3380CC4-5D6E-409C-BE32-E72D297353CC}">
                  <c16:uniqueId val="{00000000-D21A-4FD3-A21A-D1F51724C3AE}"/>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id-ID"/>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 BAU 2021-2030 (GWh)</c:v>
                </c:pt>
                <c:pt idx="1">
                  <c:v>MEPS 2021-2030 (GWh)</c:v>
                </c:pt>
              </c:strCache>
            </c:strRef>
          </c:cat>
          <c:val>
            <c:numRef>
              <c:f>Sheet1!$M$2:$M$3</c:f>
              <c:numCache>
                <c:formatCode>#,##0</c:formatCode>
                <c:ptCount val="2"/>
                <c:pt idx="0">
                  <c:v>1311177</c:v>
                </c:pt>
                <c:pt idx="1">
                  <c:v>1212546</c:v>
                </c:pt>
              </c:numCache>
            </c:numRef>
          </c:val>
          <c:smooth val="0"/>
          <c:extLst>
            <c:ext xmlns:c16="http://schemas.microsoft.com/office/drawing/2014/chart" uri="{C3380CC4-5D6E-409C-BE32-E72D297353CC}">
              <c16:uniqueId val="{00000013-2DF4-4287-8B8E-137093C8B0E9}"/>
            </c:ext>
          </c:extLst>
        </c:ser>
        <c:dLbls>
          <c:showLegendKey val="0"/>
          <c:showVal val="0"/>
          <c:showCatName val="0"/>
          <c:showSerName val="0"/>
          <c:showPercent val="0"/>
          <c:showBubbleSize val="0"/>
        </c:dLbls>
        <c:marker val="1"/>
        <c:smooth val="0"/>
        <c:axId val="627269104"/>
        <c:axId val="627266608"/>
      </c:lineChart>
      <c:catAx>
        <c:axId val="6272691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id-ID"/>
          </a:p>
        </c:txPr>
        <c:crossAx val="627266608"/>
        <c:crosses val="autoZero"/>
        <c:auto val="1"/>
        <c:lblAlgn val="ctr"/>
        <c:lblOffset val="100"/>
        <c:noMultiLvlLbl val="0"/>
      </c:catAx>
      <c:valAx>
        <c:axId val="627266608"/>
        <c:scaling>
          <c:orientation val="minMax"/>
        </c:scaling>
        <c:delete val="1"/>
        <c:axPos val="l"/>
        <c:numFmt formatCode="#,##0" sourceLinked="1"/>
        <c:majorTickMark val="none"/>
        <c:minorTickMark val="none"/>
        <c:tickLblPos val="nextTo"/>
        <c:crossAx val="6272691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id-ID"/>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3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197"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D"/>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2CD06F9-ADE7-4F0B-B0AF-F12D6AD70891}" type="datetimeFigureOut">
              <a:rPr lang="en-ID" smtClean="0"/>
              <a:t>01/03/2023</a:t>
            </a:fld>
            <a:endParaRPr lang="en-ID"/>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D"/>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D"/>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DB85EF-EC1C-4940-B95B-1D3BDFBAD861}" type="slidenum">
              <a:rPr lang="en-ID" smtClean="0"/>
              <a:t>‹#›</a:t>
            </a:fld>
            <a:endParaRPr lang="en-ID"/>
          </a:p>
        </p:txBody>
      </p:sp>
    </p:spTree>
    <p:extLst>
      <p:ext uri="{BB962C8B-B14F-4D97-AF65-F5344CB8AC3E}">
        <p14:creationId xmlns:p14="http://schemas.microsoft.com/office/powerpoint/2010/main" val="20491791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 /><Relationship Id="rId1" Type="http://schemas.openxmlformats.org/officeDocument/2006/relationships/notesMaster" Target="../notesMasters/notesMaster1.xml" /></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 /><Relationship Id="rId1" Type="http://schemas.openxmlformats.org/officeDocument/2006/relationships/notesMaster" Target="../notesMasters/notesMaster1.xml" /></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 /><Relationship Id="rId1"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Google Shape;541;p18:notes"/>
          <p:cNvSpPr txBox="1">
            <a:spLocks noGrp="1"/>
          </p:cNvSpPr>
          <p:nvPr>
            <p:ph type="body" idx="1"/>
          </p:nvPr>
        </p:nvSpPr>
        <p:spPr>
          <a:xfrm>
            <a:off x="667861" y="5629954"/>
            <a:ext cx="5342891" cy="4606327"/>
          </a:xfrm>
          <a:prstGeom prst="rect">
            <a:avLst/>
          </a:prstGeom>
          <a:noFill/>
          <a:ln>
            <a:noFill/>
          </a:ln>
        </p:spPr>
        <p:txBody>
          <a:bodyPr spcFirstLastPara="1" wrap="square" lIns="93162" tIns="46568" rIns="93162" bIns="46568" anchor="t" anchorCtr="0">
            <a:noAutofit/>
          </a:bodyPr>
          <a:lstStyle/>
          <a:p>
            <a:pPr defTabSz="931774">
              <a:defRPr/>
            </a:pPr>
            <a:r>
              <a:rPr lang="en-US" dirty="0">
                <a:latin typeface="Cera Pro" panose="00000500000000000000" pitchFamily="50" charset="0"/>
                <a:cs typeface="Palanquin" panose="020B0004020203020204" pitchFamily="34" charset="0"/>
              </a:rPr>
              <a:t>Electricity demand in 2060 will reach 1942 </a:t>
            </a:r>
            <a:r>
              <a:rPr lang="en-US" dirty="0" err="1">
                <a:latin typeface="Cera Pro" panose="00000500000000000000" pitchFamily="50" charset="0"/>
                <a:cs typeface="Palanquin" panose="020B0004020203020204" pitchFamily="34" charset="0"/>
              </a:rPr>
              <a:t>TWh</a:t>
            </a:r>
            <a:r>
              <a:rPr lang="en-US" dirty="0">
                <a:latin typeface="Cera Pro" panose="00000500000000000000" pitchFamily="50" charset="0"/>
                <a:cs typeface="Palanquin" panose="020B0004020203020204" pitchFamily="34" charset="0"/>
              </a:rPr>
              <a:t> dominated by Industry and Transportation sectors. All electricity demand is supplied by 96% renewable energy-based power plants and 4% new energy-based power plants (Nuclear PP) with total capacity of 708 GW. VRE generates 77% capacity of total renewable energy which is equipped with storage technology: pumped storage and Battery Energy Storage System (BESS).</a:t>
            </a:r>
            <a:endParaRPr lang="en-US" b="1" dirty="0">
              <a:latin typeface="Cera Pro" panose="00000500000000000000" pitchFamily="50" charset="0"/>
              <a:cs typeface="Palanquin" panose="020B0004020203020204" pitchFamily="34" charset="0"/>
            </a:endParaRPr>
          </a:p>
          <a:p>
            <a:endParaRPr lang="en-ID" dirty="0"/>
          </a:p>
          <a:p>
            <a:pPr>
              <a:buClr>
                <a:schemeClr val="dk1"/>
              </a:buClr>
              <a:buSzPts val="1200"/>
            </a:pPr>
            <a:endParaRPr dirty="0"/>
          </a:p>
        </p:txBody>
      </p:sp>
      <p:sp>
        <p:nvSpPr>
          <p:cNvPr id="542" name="Google Shape;542;p18:notes"/>
          <p:cNvSpPr>
            <a:spLocks noGrp="1" noRot="1" noChangeAspect="1"/>
          </p:cNvSpPr>
          <p:nvPr>
            <p:ph type="sldImg" idx="2"/>
          </p:nvPr>
        </p:nvSpPr>
        <p:spPr>
          <a:xfrm>
            <a:off x="-168275" y="1463675"/>
            <a:ext cx="7015163" cy="3946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1587656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D" dirty="0"/>
          </a:p>
        </p:txBody>
      </p:sp>
      <p:sp>
        <p:nvSpPr>
          <p:cNvPr id="4" name="Slide Number Placeholder 3"/>
          <p:cNvSpPr>
            <a:spLocks noGrp="1"/>
          </p:cNvSpPr>
          <p:nvPr>
            <p:ph type="sldNum" sz="quarter" idx="5"/>
          </p:nvPr>
        </p:nvSpPr>
        <p:spPr/>
        <p:txBody>
          <a:bodyPr/>
          <a:lstStyle/>
          <a:p>
            <a:fld id="{2AC87979-7AC9-45C7-9B5D-37BB6A54ED0B}" type="slidenum">
              <a:rPr lang="id-ID" smtClean="0"/>
              <a:t>7</a:t>
            </a:fld>
            <a:endParaRPr lang="id-ID"/>
          </a:p>
        </p:txBody>
      </p:sp>
    </p:spTree>
    <p:extLst>
      <p:ext uri="{BB962C8B-B14F-4D97-AF65-F5344CB8AC3E}">
        <p14:creationId xmlns:p14="http://schemas.microsoft.com/office/powerpoint/2010/main" val="6717249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8"/>
        <p:cNvGrpSpPr/>
        <p:nvPr/>
      </p:nvGrpSpPr>
      <p:grpSpPr>
        <a:xfrm>
          <a:off x="0" y="0"/>
          <a:ext cx="0" cy="0"/>
          <a:chOff x="0" y="0"/>
          <a:chExt cx="0" cy="0"/>
        </a:xfrm>
      </p:grpSpPr>
      <p:sp>
        <p:nvSpPr>
          <p:cNvPr id="1199" name="Google Shape;1199;p12:notes"/>
          <p:cNvSpPr txBox="1">
            <a:spLocks noGrp="1"/>
          </p:cNvSpPr>
          <p:nvPr>
            <p:ph type="body" idx="1"/>
          </p:nvPr>
        </p:nvSpPr>
        <p:spPr>
          <a:xfrm>
            <a:off x="682708" y="5723790"/>
            <a:ext cx="5461620" cy="4683099"/>
          </a:xfrm>
          <a:prstGeom prst="rect">
            <a:avLst/>
          </a:prstGeom>
        </p:spPr>
        <p:txBody>
          <a:bodyPr spcFirstLastPara="1" wrap="square" lIns="94932" tIns="47453" rIns="94932" bIns="47453" anchor="t" anchorCtr="0">
            <a:noAutofit/>
          </a:bodyPr>
          <a:lstStyle/>
          <a:p>
            <a:endParaRPr/>
          </a:p>
        </p:txBody>
      </p:sp>
      <p:sp>
        <p:nvSpPr>
          <p:cNvPr id="1200" name="Google Shape;1200;p12:notes"/>
          <p:cNvSpPr>
            <a:spLocks noGrp="1" noRot="1" noChangeAspect="1"/>
          </p:cNvSpPr>
          <p:nvPr>
            <p:ph type="sldImg" idx="2"/>
          </p:nvPr>
        </p:nvSpPr>
        <p:spPr>
          <a:xfrm>
            <a:off x="-153988" y="1485900"/>
            <a:ext cx="7135813" cy="40147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531155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 /><Relationship Id="rId1" Type="http://schemas.openxmlformats.org/officeDocument/2006/relationships/slideMaster" Target="../slideMasters/slideMaster1.xml" /></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29BEFB-8C2F-3ECB-9C26-B4E107D3EDE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D"/>
          </a:p>
        </p:txBody>
      </p:sp>
      <p:sp>
        <p:nvSpPr>
          <p:cNvPr id="3" name="Subtitle 2">
            <a:extLst>
              <a:ext uri="{FF2B5EF4-FFF2-40B4-BE49-F238E27FC236}">
                <a16:creationId xmlns:a16="http://schemas.microsoft.com/office/drawing/2014/main" id="{D11AE533-0445-443A-08E9-2C1475ED71E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D"/>
          </a:p>
        </p:txBody>
      </p:sp>
      <p:sp>
        <p:nvSpPr>
          <p:cNvPr id="4" name="Date Placeholder 3">
            <a:extLst>
              <a:ext uri="{FF2B5EF4-FFF2-40B4-BE49-F238E27FC236}">
                <a16:creationId xmlns:a16="http://schemas.microsoft.com/office/drawing/2014/main" id="{1594A09C-2F20-FC99-93F7-F8B88B09AECE}"/>
              </a:ext>
            </a:extLst>
          </p:cNvPr>
          <p:cNvSpPr>
            <a:spLocks noGrp="1"/>
          </p:cNvSpPr>
          <p:nvPr>
            <p:ph type="dt" sz="half" idx="10"/>
          </p:nvPr>
        </p:nvSpPr>
        <p:spPr/>
        <p:txBody>
          <a:bodyPr/>
          <a:lstStyle/>
          <a:p>
            <a:fld id="{B32FC7FB-54BE-4173-A238-7C45F7E4B9F0}" type="datetimeFigureOut">
              <a:rPr lang="en-ID" smtClean="0"/>
              <a:t>01/03/2023</a:t>
            </a:fld>
            <a:endParaRPr lang="en-ID"/>
          </a:p>
        </p:txBody>
      </p:sp>
      <p:sp>
        <p:nvSpPr>
          <p:cNvPr id="5" name="Footer Placeholder 4">
            <a:extLst>
              <a:ext uri="{FF2B5EF4-FFF2-40B4-BE49-F238E27FC236}">
                <a16:creationId xmlns:a16="http://schemas.microsoft.com/office/drawing/2014/main" id="{1C0B12A6-570B-A752-3720-C2B8F901662E}"/>
              </a:ext>
            </a:extLst>
          </p:cNvPr>
          <p:cNvSpPr>
            <a:spLocks noGrp="1"/>
          </p:cNvSpPr>
          <p:nvPr>
            <p:ph type="ftr" sz="quarter" idx="11"/>
          </p:nvPr>
        </p:nvSpPr>
        <p:spPr/>
        <p:txBody>
          <a:bodyPr/>
          <a:lstStyle/>
          <a:p>
            <a:endParaRPr lang="en-ID"/>
          </a:p>
        </p:txBody>
      </p:sp>
      <p:sp>
        <p:nvSpPr>
          <p:cNvPr id="6" name="Slide Number Placeholder 5">
            <a:extLst>
              <a:ext uri="{FF2B5EF4-FFF2-40B4-BE49-F238E27FC236}">
                <a16:creationId xmlns:a16="http://schemas.microsoft.com/office/drawing/2014/main" id="{EB745986-2E44-BCBE-C9E3-38D11A90B838}"/>
              </a:ext>
            </a:extLst>
          </p:cNvPr>
          <p:cNvSpPr>
            <a:spLocks noGrp="1"/>
          </p:cNvSpPr>
          <p:nvPr>
            <p:ph type="sldNum" sz="quarter" idx="12"/>
          </p:nvPr>
        </p:nvSpPr>
        <p:spPr/>
        <p:txBody>
          <a:bodyPr/>
          <a:lstStyle/>
          <a:p>
            <a:fld id="{20AB5F1B-4215-4299-8E1C-CC39CF50A99D}" type="slidenum">
              <a:rPr lang="en-ID" smtClean="0"/>
              <a:t>‹#›</a:t>
            </a:fld>
            <a:endParaRPr lang="en-ID"/>
          </a:p>
        </p:txBody>
      </p:sp>
    </p:spTree>
    <p:extLst>
      <p:ext uri="{BB962C8B-B14F-4D97-AF65-F5344CB8AC3E}">
        <p14:creationId xmlns:p14="http://schemas.microsoft.com/office/powerpoint/2010/main" val="32942457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7339C9-2EE8-BBBA-5D3B-0329A9DC02E9}"/>
              </a:ext>
            </a:extLst>
          </p:cNvPr>
          <p:cNvSpPr>
            <a:spLocks noGrp="1"/>
          </p:cNvSpPr>
          <p:nvPr>
            <p:ph type="title"/>
          </p:nvPr>
        </p:nvSpPr>
        <p:spPr/>
        <p:txBody>
          <a:bodyPr/>
          <a:lstStyle/>
          <a:p>
            <a:r>
              <a:rPr lang="en-US"/>
              <a:t>Click to edit Master title style</a:t>
            </a:r>
            <a:endParaRPr lang="en-ID"/>
          </a:p>
        </p:txBody>
      </p:sp>
      <p:sp>
        <p:nvSpPr>
          <p:cNvPr id="3" name="Vertical Text Placeholder 2">
            <a:extLst>
              <a:ext uri="{FF2B5EF4-FFF2-40B4-BE49-F238E27FC236}">
                <a16:creationId xmlns:a16="http://schemas.microsoft.com/office/drawing/2014/main" id="{91A5060C-945F-D436-1C34-52B1AAB07DB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4" name="Date Placeholder 3">
            <a:extLst>
              <a:ext uri="{FF2B5EF4-FFF2-40B4-BE49-F238E27FC236}">
                <a16:creationId xmlns:a16="http://schemas.microsoft.com/office/drawing/2014/main" id="{E6B92298-BB3C-B21B-8D42-87A3435D5782}"/>
              </a:ext>
            </a:extLst>
          </p:cNvPr>
          <p:cNvSpPr>
            <a:spLocks noGrp="1"/>
          </p:cNvSpPr>
          <p:nvPr>
            <p:ph type="dt" sz="half" idx="10"/>
          </p:nvPr>
        </p:nvSpPr>
        <p:spPr/>
        <p:txBody>
          <a:bodyPr/>
          <a:lstStyle/>
          <a:p>
            <a:fld id="{B32FC7FB-54BE-4173-A238-7C45F7E4B9F0}" type="datetimeFigureOut">
              <a:rPr lang="en-ID" smtClean="0"/>
              <a:t>01/03/2023</a:t>
            </a:fld>
            <a:endParaRPr lang="en-ID"/>
          </a:p>
        </p:txBody>
      </p:sp>
      <p:sp>
        <p:nvSpPr>
          <p:cNvPr id="5" name="Footer Placeholder 4">
            <a:extLst>
              <a:ext uri="{FF2B5EF4-FFF2-40B4-BE49-F238E27FC236}">
                <a16:creationId xmlns:a16="http://schemas.microsoft.com/office/drawing/2014/main" id="{B666D655-AB84-0F1C-8965-E51A3B1C89CD}"/>
              </a:ext>
            </a:extLst>
          </p:cNvPr>
          <p:cNvSpPr>
            <a:spLocks noGrp="1"/>
          </p:cNvSpPr>
          <p:nvPr>
            <p:ph type="ftr" sz="quarter" idx="11"/>
          </p:nvPr>
        </p:nvSpPr>
        <p:spPr/>
        <p:txBody>
          <a:bodyPr/>
          <a:lstStyle/>
          <a:p>
            <a:endParaRPr lang="en-ID"/>
          </a:p>
        </p:txBody>
      </p:sp>
      <p:sp>
        <p:nvSpPr>
          <p:cNvPr id="6" name="Slide Number Placeholder 5">
            <a:extLst>
              <a:ext uri="{FF2B5EF4-FFF2-40B4-BE49-F238E27FC236}">
                <a16:creationId xmlns:a16="http://schemas.microsoft.com/office/drawing/2014/main" id="{9EEAF4BC-A4E6-49B9-140B-02971A4E4C64}"/>
              </a:ext>
            </a:extLst>
          </p:cNvPr>
          <p:cNvSpPr>
            <a:spLocks noGrp="1"/>
          </p:cNvSpPr>
          <p:nvPr>
            <p:ph type="sldNum" sz="quarter" idx="12"/>
          </p:nvPr>
        </p:nvSpPr>
        <p:spPr/>
        <p:txBody>
          <a:bodyPr/>
          <a:lstStyle/>
          <a:p>
            <a:fld id="{20AB5F1B-4215-4299-8E1C-CC39CF50A99D}" type="slidenum">
              <a:rPr lang="en-ID" smtClean="0"/>
              <a:t>‹#›</a:t>
            </a:fld>
            <a:endParaRPr lang="en-ID"/>
          </a:p>
        </p:txBody>
      </p:sp>
    </p:spTree>
    <p:extLst>
      <p:ext uri="{BB962C8B-B14F-4D97-AF65-F5344CB8AC3E}">
        <p14:creationId xmlns:p14="http://schemas.microsoft.com/office/powerpoint/2010/main" val="3578019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3C8CBEF-25E2-3E9E-DE60-1A575AD10FD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D"/>
          </a:p>
        </p:txBody>
      </p:sp>
      <p:sp>
        <p:nvSpPr>
          <p:cNvPr id="3" name="Vertical Text Placeholder 2">
            <a:extLst>
              <a:ext uri="{FF2B5EF4-FFF2-40B4-BE49-F238E27FC236}">
                <a16:creationId xmlns:a16="http://schemas.microsoft.com/office/drawing/2014/main" id="{4BF4DA36-85F9-E0CF-9F67-F92EB588683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4" name="Date Placeholder 3">
            <a:extLst>
              <a:ext uri="{FF2B5EF4-FFF2-40B4-BE49-F238E27FC236}">
                <a16:creationId xmlns:a16="http://schemas.microsoft.com/office/drawing/2014/main" id="{35C43E1D-5A85-A528-E489-8A29BD716A30}"/>
              </a:ext>
            </a:extLst>
          </p:cNvPr>
          <p:cNvSpPr>
            <a:spLocks noGrp="1"/>
          </p:cNvSpPr>
          <p:nvPr>
            <p:ph type="dt" sz="half" idx="10"/>
          </p:nvPr>
        </p:nvSpPr>
        <p:spPr/>
        <p:txBody>
          <a:bodyPr/>
          <a:lstStyle/>
          <a:p>
            <a:fld id="{B32FC7FB-54BE-4173-A238-7C45F7E4B9F0}" type="datetimeFigureOut">
              <a:rPr lang="en-ID" smtClean="0"/>
              <a:t>01/03/2023</a:t>
            </a:fld>
            <a:endParaRPr lang="en-ID"/>
          </a:p>
        </p:txBody>
      </p:sp>
      <p:sp>
        <p:nvSpPr>
          <p:cNvPr id="5" name="Footer Placeholder 4">
            <a:extLst>
              <a:ext uri="{FF2B5EF4-FFF2-40B4-BE49-F238E27FC236}">
                <a16:creationId xmlns:a16="http://schemas.microsoft.com/office/drawing/2014/main" id="{040A4F4C-1731-C015-3BD0-C92244A966B1}"/>
              </a:ext>
            </a:extLst>
          </p:cNvPr>
          <p:cNvSpPr>
            <a:spLocks noGrp="1"/>
          </p:cNvSpPr>
          <p:nvPr>
            <p:ph type="ftr" sz="quarter" idx="11"/>
          </p:nvPr>
        </p:nvSpPr>
        <p:spPr/>
        <p:txBody>
          <a:bodyPr/>
          <a:lstStyle/>
          <a:p>
            <a:endParaRPr lang="en-ID"/>
          </a:p>
        </p:txBody>
      </p:sp>
      <p:sp>
        <p:nvSpPr>
          <p:cNvPr id="6" name="Slide Number Placeholder 5">
            <a:extLst>
              <a:ext uri="{FF2B5EF4-FFF2-40B4-BE49-F238E27FC236}">
                <a16:creationId xmlns:a16="http://schemas.microsoft.com/office/drawing/2014/main" id="{1090540E-822A-8761-5EBA-B71F8B36CBD4}"/>
              </a:ext>
            </a:extLst>
          </p:cNvPr>
          <p:cNvSpPr>
            <a:spLocks noGrp="1"/>
          </p:cNvSpPr>
          <p:nvPr>
            <p:ph type="sldNum" sz="quarter" idx="12"/>
          </p:nvPr>
        </p:nvSpPr>
        <p:spPr/>
        <p:txBody>
          <a:bodyPr/>
          <a:lstStyle/>
          <a:p>
            <a:fld id="{20AB5F1B-4215-4299-8E1C-CC39CF50A99D}" type="slidenum">
              <a:rPr lang="en-ID" smtClean="0"/>
              <a:t>‹#›</a:t>
            </a:fld>
            <a:endParaRPr lang="en-ID"/>
          </a:p>
        </p:txBody>
      </p:sp>
    </p:spTree>
    <p:extLst>
      <p:ext uri="{BB962C8B-B14F-4D97-AF65-F5344CB8AC3E}">
        <p14:creationId xmlns:p14="http://schemas.microsoft.com/office/powerpoint/2010/main" val="28107493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0E72CC45-32C5-40ED-BBAF-0024C4EE875B}"/>
              </a:ext>
            </a:extLst>
          </p:cNvPr>
          <p:cNvCxnSpPr>
            <a:cxnSpLocks/>
          </p:cNvCxnSpPr>
          <p:nvPr userDrawn="1"/>
        </p:nvCxnSpPr>
        <p:spPr>
          <a:xfrm>
            <a:off x="11871581" y="6639983"/>
            <a:ext cx="0" cy="143934"/>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FFCFECB2-D970-4FFB-8671-C144ED29173A}"/>
              </a:ext>
            </a:extLst>
          </p:cNvPr>
          <p:cNvSpPr txBox="1"/>
          <p:nvPr userDrawn="1"/>
        </p:nvSpPr>
        <p:spPr>
          <a:xfrm>
            <a:off x="705086" y="6571331"/>
            <a:ext cx="2846636" cy="261610"/>
          </a:xfrm>
          <a:prstGeom prst="rect">
            <a:avLst/>
          </a:prstGeom>
          <a:noFill/>
        </p:spPr>
        <p:txBody>
          <a:bodyPr wrap="square" rtlCol="0">
            <a:spAutoFit/>
          </a:bodyPr>
          <a:lstStyle/>
          <a:p>
            <a:pPr algn="l"/>
            <a:r>
              <a:rPr lang="en-US" sz="1100" i="1" dirty="0">
                <a:solidFill>
                  <a:srgbClr val="56718B"/>
                </a:solidFill>
                <a:latin typeface="Cera Pro" pitchFamily="2" charset="0"/>
              </a:rPr>
              <a:t>DG NREEC @2023</a:t>
            </a:r>
            <a:endParaRPr lang="en-ID" sz="1100" i="1" dirty="0">
              <a:solidFill>
                <a:srgbClr val="56718B"/>
              </a:solidFill>
              <a:latin typeface="Cera Pro" pitchFamily="2" charset="0"/>
            </a:endParaRPr>
          </a:p>
        </p:txBody>
      </p:sp>
      <p:sp>
        <p:nvSpPr>
          <p:cNvPr id="10" name="Oval 9">
            <a:extLst>
              <a:ext uri="{FF2B5EF4-FFF2-40B4-BE49-F238E27FC236}">
                <a16:creationId xmlns:a16="http://schemas.microsoft.com/office/drawing/2014/main" id="{741B5D30-1DB5-4564-A2CB-88EEA6BDDEE7}"/>
              </a:ext>
            </a:extLst>
          </p:cNvPr>
          <p:cNvSpPr/>
          <p:nvPr userDrawn="1"/>
        </p:nvSpPr>
        <p:spPr>
          <a:xfrm>
            <a:off x="59267" y="6633633"/>
            <a:ext cx="152399" cy="152399"/>
          </a:xfrm>
          <a:prstGeom prst="ellipse">
            <a:avLst/>
          </a:prstGeom>
          <a:solidFill>
            <a:srgbClr val="3540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1" name="Oval 10">
            <a:extLst>
              <a:ext uri="{FF2B5EF4-FFF2-40B4-BE49-F238E27FC236}">
                <a16:creationId xmlns:a16="http://schemas.microsoft.com/office/drawing/2014/main" id="{5222FCEC-07F6-4408-94D5-F724898C1477}"/>
              </a:ext>
            </a:extLst>
          </p:cNvPr>
          <p:cNvSpPr/>
          <p:nvPr userDrawn="1"/>
        </p:nvSpPr>
        <p:spPr>
          <a:xfrm>
            <a:off x="274540" y="6633633"/>
            <a:ext cx="152399" cy="152399"/>
          </a:xfrm>
          <a:prstGeom prst="ellipse">
            <a:avLst/>
          </a:prstGeom>
          <a:solidFill>
            <a:srgbClr val="5671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2" name="Oval 11">
            <a:extLst>
              <a:ext uri="{FF2B5EF4-FFF2-40B4-BE49-F238E27FC236}">
                <a16:creationId xmlns:a16="http://schemas.microsoft.com/office/drawing/2014/main" id="{B0825126-2CAE-48B8-83F1-A1769D860E33}"/>
              </a:ext>
            </a:extLst>
          </p:cNvPr>
          <p:cNvSpPr/>
          <p:nvPr userDrawn="1"/>
        </p:nvSpPr>
        <p:spPr>
          <a:xfrm>
            <a:off x="489813" y="6639983"/>
            <a:ext cx="152399" cy="152399"/>
          </a:xfrm>
          <a:prstGeom prst="ellipse">
            <a:avLst/>
          </a:prstGeom>
          <a:solidFill>
            <a:srgbClr val="B8A4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14" name="Picture 13">
            <a:extLst>
              <a:ext uri="{FF2B5EF4-FFF2-40B4-BE49-F238E27FC236}">
                <a16:creationId xmlns:a16="http://schemas.microsoft.com/office/drawing/2014/main" id="{081C2B9D-D257-4597-9C14-C1CF4FA713BE}"/>
              </a:ext>
            </a:extLst>
          </p:cNvPr>
          <p:cNvPicPr>
            <a:picLocks noChangeAspect="1"/>
          </p:cNvPicPr>
          <p:nvPr userDrawn="1"/>
        </p:nvPicPr>
        <p:blipFill rotWithShape="1">
          <a:blip r:embed="rId2"/>
          <a:srcRect l="16303" t="53193" r="23303" b="27790"/>
          <a:stretch/>
        </p:blipFill>
        <p:spPr>
          <a:xfrm rot="5400000">
            <a:off x="-1257142" y="5145703"/>
            <a:ext cx="1684728" cy="377792"/>
          </a:xfrm>
          <a:prstGeom prst="rect">
            <a:avLst/>
          </a:prstGeom>
        </p:spPr>
      </p:pic>
      <p:sp>
        <p:nvSpPr>
          <p:cNvPr id="2" name="TextBox 1">
            <a:extLst>
              <a:ext uri="{FF2B5EF4-FFF2-40B4-BE49-F238E27FC236}">
                <a16:creationId xmlns:a16="http://schemas.microsoft.com/office/drawing/2014/main" id="{0B1D266C-1FC4-0D14-713A-03E5BA65CFF2}"/>
              </a:ext>
            </a:extLst>
          </p:cNvPr>
          <p:cNvSpPr txBox="1"/>
          <p:nvPr userDrawn="1"/>
        </p:nvSpPr>
        <p:spPr>
          <a:xfrm>
            <a:off x="11805542" y="6573161"/>
            <a:ext cx="351378" cy="261610"/>
          </a:xfrm>
          <a:prstGeom prst="rect">
            <a:avLst/>
          </a:prstGeom>
          <a:noFill/>
        </p:spPr>
        <p:txBody>
          <a:bodyPr wrap="none" rtlCol="0">
            <a:spAutoFit/>
          </a:bodyPr>
          <a:lstStyle/>
          <a:p>
            <a:fld id="{9A9F9B31-8FDE-4F2F-AEEC-7961820B4306}" type="slidenum">
              <a:rPr lang="en-ID" sz="1100" smtClean="0"/>
              <a:t>‹#›</a:t>
            </a:fld>
            <a:endParaRPr lang="en-ID" sz="1100" dirty="0"/>
          </a:p>
        </p:txBody>
      </p:sp>
    </p:spTree>
    <p:extLst>
      <p:ext uri="{BB962C8B-B14F-4D97-AF65-F5344CB8AC3E}">
        <p14:creationId xmlns:p14="http://schemas.microsoft.com/office/powerpoint/2010/main" val="322488747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C0CF44-4F18-CD7A-0569-9C1BF443CCF2}"/>
              </a:ext>
            </a:extLst>
          </p:cNvPr>
          <p:cNvSpPr>
            <a:spLocks noGrp="1"/>
          </p:cNvSpPr>
          <p:nvPr>
            <p:ph type="title"/>
          </p:nvPr>
        </p:nvSpPr>
        <p:spPr/>
        <p:txBody>
          <a:bodyPr/>
          <a:lstStyle/>
          <a:p>
            <a:r>
              <a:rPr lang="en-US"/>
              <a:t>Click to edit Master title style</a:t>
            </a:r>
            <a:endParaRPr lang="en-ID"/>
          </a:p>
        </p:txBody>
      </p:sp>
      <p:sp>
        <p:nvSpPr>
          <p:cNvPr id="3" name="Content Placeholder 2">
            <a:extLst>
              <a:ext uri="{FF2B5EF4-FFF2-40B4-BE49-F238E27FC236}">
                <a16:creationId xmlns:a16="http://schemas.microsoft.com/office/drawing/2014/main" id="{C8CAA822-B348-0E9A-5D03-69F313CF876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4" name="Date Placeholder 3">
            <a:extLst>
              <a:ext uri="{FF2B5EF4-FFF2-40B4-BE49-F238E27FC236}">
                <a16:creationId xmlns:a16="http://schemas.microsoft.com/office/drawing/2014/main" id="{5B0C33EF-4392-D502-0230-E6A7B8C97DDA}"/>
              </a:ext>
            </a:extLst>
          </p:cNvPr>
          <p:cNvSpPr>
            <a:spLocks noGrp="1"/>
          </p:cNvSpPr>
          <p:nvPr>
            <p:ph type="dt" sz="half" idx="10"/>
          </p:nvPr>
        </p:nvSpPr>
        <p:spPr/>
        <p:txBody>
          <a:bodyPr/>
          <a:lstStyle/>
          <a:p>
            <a:fld id="{B32FC7FB-54BE-4173-A238-7C45F7E4B9F0}" type="datetimeFigureOut">
              <a:rPr lang="en-ID" smtClean="0"/>
              <a:t>01/03/2023</a:t>
            </a:fld>
            <a:endParaRPr lang="en-ID"/>
          </a:p>
        </p:txBody>
      </p:sp>
      <p:sp>
        <p:nvSpPr>
          <p:cNvPr id="5" name="Footer Placeholder 4">
            <a:extLst>
              <a:ext uri="{FF2B5EF4-FFF2-40B4-BE49-F238E27FC236}">
                <a16:creationId xmlns:a16="http://schemas.microsoft.com/office/drawing/2014/main" id="{86AD2AFC-7AEC-555C-CBEA-FEEDF383C26C}"/>
              </a:ext>
            </a:extLst>
          </p:cNvPr>
          <p:cNvSpPr>
            <a:spLocks noGrp="1"/>
          </p:cNvSpPr>
          <p:nvPr>
            <p:ph type="ftr" sz="quarter" idx="11"/>
          </p:nvPr>
        </p:nvSpPr>
        <p:spPr/>
        <p:txBody>
          <a:bodyPr/>
          <a:lstStyle/>
          <a:p>
            <a:endParaRPr lang="en-ID"/>
          </a:p>
        </p:txBody>
      </p:sp>
      <p:sp>
        <p:nvSpPr>
          <p:cNvPr id="6" name="Slide Number Placeholder 5">
            <a:extLst>
              <a:ext uri="{FF2B5EF4-FFF2-40B4-BE49-F238E27FC236}">
                <a16:creationId xmlns:a16="http://schemas.microsoft.com/office/drawing/2014/main" id="{877ACDD0-A268-2226-B547-49C587824849}"/>
              </a:ext>
            </a:extLst>
          </p:cNvPr>
          <p:cNvSpPr>
            <a:spLocks noGrp="1"/>
          </p:cNvSpPr>
          <p:nvPr>
            <p:ph type="sldNum" sz="quarter" idx="12"/>
          </p:nvPr>
        </p:nvSpPr>
        <p:spPr/>
        <p:txBody>
          <a:bodyPr/>
          <a:lstStyle/>
          <a:p>
            <a:fld id="{20AB5F1B-4215-4299-8E1C-CC39CF50A99D}" type="slidenum">
              <a:rPr lang="en-ID" smtClean="0"/>
              <a:t>‹#›</a:t>
            </a:fld>
            <a:endParaRPr lang="en-ID"/>
          </a:p>
        </p:txBody>
      </p:sp>
    </p:spTree>
    <p:extLst>
      <p:ext uri="{BB962C8B-B14F-4D97-AF65-F5344CB8AC3E}">
        <p14:creationId xmlns:p14="http://schemas.microsoft.com/office/powerpoint/2010/main" val="30753321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D90674-5EF0-F65E-B22E-58F370D486E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D"/>
          </a:p>
        </p:txBody>
      </p:sp>
      <p:sp>
        <p:nvSpPr>
          <p:cNvPr id="3" name="Text Placeholder 2">
            <a:extLst>
              <a:ext uri="{FF2B5EF4-FFF2-40B4-BE49-F238E27FC236}">
                <a16:creationId xmlns:a16="http://schemas.microsoft.com/office/drawing/2014/main" id="{6A3D48CD-5C7E-5ED7-2872-29125FB4AA4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1E55300-1694-C0BE-4104-41650BC1AA24}"/>
              </a:ext>
            </a:extLst>
          </p:cNvPr>
          <p:cNvSpPr>
            <a:spLocks noGrp="1"/>
          </p:cNvSpPr>
          <p:nvPr>
            <p:ph type="dt" sz="half" idx="10"/>
          </p:nvPr>
        </p:nvSpPr>
        <p:spPr/>
        <p:txBody>
          <a:bodyPr/>
          <a:lstStyle/>
          <a:p>
            <a:fld id="{B32FC7FB-54BE-4173-A238-7C45F7E4B9F0}" type="datetimeFigureOut">
              <a:rPr lang="en-ID" smtClean="0"/>
              <a:t>01/03/2023</a:t>
            </a:fld>
            <a:endParaRPr lang="en-ID"/>
          </a:p>
        </p:txBody>
      </p:sp>
      <p:sp>
        <p:nvSpPr>
          <p:cNvPr id="5" name="Footer Placeholder 4">
            <a:extLst>
              <a:ext uri="{FF2B5EF4-FFF2-40B4-BE49-F238E27FC236}">
                <a16:creationId xmlns:a16="http://schemas.microsoft.com/office/drawing/2014/main" id="{CC2CF63D-7304-3CF4-3D24-84BDF6D5D105}"/>
              </a:ext>
            </a:extLst>
          </p:cNvPr>
          <p:cNvSpPr>
            <a:spLocks noGrp="1"/>
          </p:cNvSpPr>
          <p:nvPr>
            <p:ph type="ftr" sz="quarter" idx="11"/>
          </p:nvPr>
        </p:nvSpPr>
        <p:spPr/>
        <p:txBody>
          <a:bodyPr/>
          <a:lstStyle/>
          <a:p>
            <a:endParaRPr lang="en-ID"/>
          </a:p>
        </p:txBody>
      </p:sp>
      <p:sp>
        <p:nvSpPr>
          <p:cNvPr id="6" name="Slide Number Placeholder 5">
            <a:extLst>
              <a:ext uri="{FF2B5EF4-FFF2-40B4-BE49-F238E27FC236}">
                <a16:creationId xmlns:a16="http://schemas.microsoft.com/office/drawing/2014/main" id="{0BD47275-0A49-8E98-CEF4-9853FE4202B8}"/>
              </a:ext>
            </a:extLst>
          </p:cNvPr>
          <p:cNvSpPr>
            <a:spLocks noGrp="1"/>
          </p:cNvSpPr>
          <p:nvPr>
            <p:ph type="sldNum" sz="quarter" idx="12"/>
          </p:nvPr>
        </p:nvSpPr>
        <p:spPr/>
        <p:txBody>
          <a:bodyPr/>
          <a:lstStyle/>
          <a:p>
            <a:fld id="{20AB5F1B-4215-4299-8E1C-CC39CF50A99D}" type="slidenum">
              <a:rPr lang="en-ID" smtClean="0"/>
              <a:t>‹#›</a:t>
            </a:fld>
            <a:endParaRPr lang="en-ID"/>
          </a:p>
        </p:txBody>
      </p:sp>
    </p:spTree>
    <p:extLst>
      <p:ext uri="{BB962C8B-B14F-4D97-AF65-F5344CB8AC3E}">
        <p14:creationId xmlns:p14="http://schemas.microsoft.com/office/powerpoint/2010/main" val="33333117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395858-FD32-5BA1-67BA-6E14863D2331}"/>
              </a:ext>
            </a:extLst>
          </p:cNvPr>
          <p:cNvSpPr>
            <a:spLocks noGrp="1"/>
          </p:cNvSpPr>
          <p:nvPr>
            <p:ph type="title"/>
          </p:nvPr>
        </p:nvSpPr>
        <p:spPr/>
        <p:txBody>
          <a:bodyPr/>
          <a:lstStyle/>
          <a:p>
            <a:r>
              <a:rPr lang="en-US"/>
              <a:t>Click to edit Master title style</a:t>
            </a:r>
            <a:endParaRPr lang="en-ID"/>
          </a:p>
        </p:txBody>
      </p:sp>
      <p:sp>
        <p:nvSpPr>
          <p:cNvPr id="3" name="Content Placeholder 2">
            <a:extLst>
              <a:ext uri="{FF2B5EF4-FFF2-40B4-BE49-F238E27FC236}">
                <a16:creationId xmlns:a16="http://schemas.microsoft.com/office/drawing/2014/main" id="{146B2BED-760C-269D-DDD2-8D0E29FA548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4" name="Content Placeholder 3">
            <a:extLst>
              <a:ext uri="{FF2B5EF4-FFF2-40B4-BE49-F238E27FC236}">
                <a16:creationId xmlns:a16="http://schemas.microsoft.com/office/drawing/2014/main" id="{38218A1E-F4B0-A568-CAF2-CAA33AE46B9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5" name="Date Placeholder 4">
            <a:extLst>
              <a:ext uri="{FF2B5EF4-FFF2-40B4-BE49-F238E27FC236}">
                <a16:creationId xmlns:a16="http://schemas.microsoft.com/office/drawing/2014/main" id="{5FB79E73-7E66-2C3B-8680-B476B8200F25}"/>
              </a:ext>
            </a:extLst>
          </p:cNvPr>
          <p:cNvSpPr>
            <a:spLocks noGrp="1"/>
          </p:cNvSpPr>
          <p:nvPr>
            <p:ph type="dt" sz="half" idx="10"/>
          </p:nvPr>
        </p:nvSpPr>
        <p:spPr/>
        <p:txBody>
          <a:bodyPr/>
          <a:lstStyle/>
          <a:p>
            <a:fld id="{B32FC7FB-54BE-4173-A238-7C45F7E4B9F0}" type="datetimeFigureOut">
              <a:rPr lang="en-ID" smtClean="0"/>
              <a:t>01/03/2023</a:t>
            </a:fld>
            <a:endParaRPr lang="en-ID"/>
          </a:p>
        </p:txBody>
      </p:sp>
      <p:sp>
        <p:nvSpPr>
          <p:cNvPr id="6" name="Footer Placeholder 5">
            <a:extLst>
              <a:ext uri="{FF2B5EF4-FFF2-40B4-BE49-F238E27FC236}">
                <a16:creationId xmlns:a16="http://schemas.microsoft.com/office/drawing/2014/main" id="{E9D8AE6E-5963-AB38-B831-3DF260E3E496}"/>
              </a:ext>
            </a:extLst>
          </p:cNvPr>
          <p:cNvSpPr>
            <a:spLocks noGrp="1"/>
          </p:cNvSpPr>
          <p:nvPr>
            <p:ph type="ftr" sz="quarter" idx="11"/>
          </p:nvPr>
        </p:nvSpPr>
        <p:spPr/>
        <p:txBody>
          <a:bodyPr/>
          <a:lstStyle/>
          <a:p>
            <a:endParaRPr lang="en-ID"/>
          </a:p>
        </p:txBody>
      </p:sp>
      <p:sp>
        <p:nvSpPr>
          <p:cNvPr id="7" name="Slide Number Placeholder 6">
            <a:extLst>
              <a:ext uri="{FF2B5EF4-FFF2-40B4-BE49-F238E27FC236}">
                <a16:creationId xmlns:a16="http://schemas.microsoft.com/office/drawing/2014/main" id="{62DD4589-7E34-65F2-5CCA-6A90D1BE418C}"/>
              </a:ext>
            </a:extLst>
          </p:cNvPr>
          <p:cNvSpPr>
            <a:spLocks noGrp="1"/>
          </p:cNvSpPr>
          <p:nvPr>
            <p:ph type="sldNum" sz="quarter" idx="12"/>
          </p:nvPr>
        </p:nvSpPr>
        <p:spPr/>
        <p:txBody>
          <a:bodyPr/>
          <a:lstStyle/>
          <a:p>
            <a:fld id="{20AB5F1B-4215-4299-8E1C-CC39CF50A99D}" type="slidenum">
              <a:rPr lang="en-ID" smtClean="0"/>
              <a:t>‹#›</a:t>
            </a:fld>
            <a:endParaRPr lang="en-ID"/>
          </a:p>
        </p:txBody>
      </p:sp>
    </p:spTree>
    <p:extLst>
      <p:ext uri="{BB962C8B-B14F-4D97-AF65-F5344CB8AC3E}">
        <p14:creationId xmlns:p14="http://schemas.microsoft.com/office/powerpoint/2010/main" val="19603050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66755F-B9B1-8BD1-371D-F10DF01A0E8E}"/>
              </a:ext>
            </a:extLst>
          </p:cNvPr>
          <p:cNvSpPr>
            <a:spLocks noGrp="1"/>
          </p:cNvSpPr>
          <p:nvPr>
            <p:ph type="title"/>
          </p:nvPr>
        </p:nvSpPr>
        <p:spPr>
          <a:xfrm>
            <a:off x="839788" y="365125"/>
            <a:ext cx="10515600" cy="1325563"/>
          </a:xfrm>
        </p:spPr>
        <p:txBody>
          <a:bodyPr/>
          <a:lstStyle/>
          <a:p>
            <a:r>
              <a:rPr lang="en-US"/>
              <a:t>Click to edit Master title style</a:t>
            </a:r>
            <a:endParaRPr lang="en-ID"/>
          </a:p>
        </p:txBody>
      </p:sp>
      <p:sp>
        <p:nvSpPr>
          <p:cNvPr id="3" name="Text Placeholder 2">
            <a:extLst>
              <a:ext uri="{FF2B5EF4-FFF2-40B4-BE49-F238E27FC236}">
                <a16:creationId xmlns:a16="http://schemas.microsoft.com/office/drawing/2014/main" id="{DBC16617-2F91-519A-4555-CE186C8EBCC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3E28055-0BEF-EF78-1C8C-EA41F931B0D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5" name="Text Placeholder 4">
            <a:extLst>
              <a:ext uri="{FF2B5EF4-FFF2-40B4-BE49-F238E27FC236}">
                <a16:creationId xmlns:a16="http://schemas.microsoft.com/office/drawing/2014/main" id="{CBE952F8-C933-0F20-57B0-963B5801A71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B7516B6-BBE5-0E15-704C-8A1BDF16969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7" name="Date Placeholder 6">
            <a:extLst>
              <a:ext uri="{FF2B5EF4-FFF2-40B4-BE49-F238E27FC236}">
                <a16:creationId xmlns:a16="http://schemas.microsoft.com/office/drawing/2014/main" id="{323BC26A-D2BA-AC8E-48CE-EA4613953335}"/>
              </a:ext>
            </a:extLst>
          </p:cNvPr>
          <p:cNvSpPr>
            <a:spLocks noGrp="1"/>
          </p:cNvSpPr>
          <p:nvPr>
            <p:ph type="dt" sz="half" idx="10"/>
          </p:nvPr>
        </p:nvSpPr>
        <p:spPr/>
        <p:txBody>
          <a:bodyPr/>
          <a:lstStyle/>
          <a:p>
            <a:fld id="{B32FC7FB-54BE-4173-A238-7C45F7E4B9F0}" type="datetimeFigureOut">
              <a:rPr lang="en-ID" smtClean="0"/>
              <a:t>01/03/2023</a:t>
            </a:fld>
            <a:endParaRPr lang="en-ID"/>
          </a:p>
        </p:txBody>
      </p:sp>
      <p:sp>
        <p:nvSpPr>
          <p:cNvPr id="8" name="Footer Placeholder 7">
            <a:extLst>
              <a:ext uri="{FF2B5EF4-FFF2-40B4-BE49-F238E27FC236}">
                <a16:creationId xmlns:a16="http://schemas.microsoft.com/office/drawing/2014/main" id="{FB63F718-29FE-A30A-2380-FCA528C28455}"/>
              </a:ext>
            </a:extLst>
          </p:cNvPr>
          <p:cNvSpPr>
            <a:spLocks noGrp="1"/>
          </p:cNvSpPr>
          <p:nvPr>
            <p:ph type="ftr" sz="quarter" idx="11"/>
          </p:nvPr>
        </p:nvSpPr>
        <p:spPr/>
        <p:txBody>
          <a:bodyPr/>
          <a:lstStyle/>
          <a:p>
            <a:endParaRPr lang="en-ID"/>
          </a:p>
        </p:txBody>
      </p:sp>
      <p:sp>
        <p:nvSpPr>
          <p:cNvPr id="9" name="Slide Number Placeholder 8">
            <a:extLst>
              <a:ext uri="{FF2B5EF4-FFF2-40B4-BE49-F238E27FC236}">
                <a16:creationId xmlns:a16="http://schemas.microsoft.com/office/drawing/2014/main" id="{D54E8DC3-4CCF-F115-6A51-A72198E5C32A}"/>
              </a:ext>
            </a:extLst>
          </p:cNvPr>
          <p:cNvSpPr>
            <a:spLocks noGrp="1"/>
          </p:cNvSpPr>
          <p:nvPr>
            <p:ph type="sldNum" sz="quarter" idx="12"/>
          </p:nvPr>
        </p:nvSpPr>
        <p:spPr/>
        <p:txBody>
          <a:bodyPr/>
          <a:lstStyle/>
          <a:p>
            <a:fld id="{20AB5F1B-4215-4299-8E1C-CC39CF50A99D}" type="slidenum">
              <a:rPr lang="en-ID" smtClean="0"/>
              <a:t>‹#›</a:t>
            </a:fld>
            <a:endParaRPr lang="en-ID"/>
          </a:p>
        </p:txBody>
      </p:sp>
    </p:spTree>
    <p:extLst>
      <p:ext uri="{BB962C8B-B14F-4D97-AF65-F5344CB8AC3E}">
        <p14:creationId xmlns:p14="http://schemas.microsoft.com/office/powerpoint/2010/main" val="12694537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36FAE-7FBA-BC50-E184-84B1012C9E3C}"/>
              </a:ext>
            </a:extLst>
          </p:cNvPr>
          <p:cNvSpPr>
            <a:spLocks noGrp="1"/>
          </p:cNvSpPr>
          <p:nvPr>
            <p:ph type="title"/>
          </p:nvPr>
        </p:nvSpPr>
        <p:spPr/>
        <p:txBody>
          <a:bodyPr/>
          <a:lstStyle/>
          <a:p>
            <a:r>
              <a:rPr lang="en-US"/>
              <a:t>Click to edit Master title style</a:t>
            </a:r>
            <a:endParaRPr lang="en-ID"/>
          </a:p>
        </p:txBody>
      </p:sp>
      <p:sp>
        <p:nvSpPr>
          <p:cNvPr id="3" name="Date Placeholder 2">
            <a:extLst>
              <a:ext uri="{FF2B5EF4-FFF2-40B4-BE49-F238E27FC236}">
                <a16:creationId xmlns:a16="http://schemas.microsoft.com/office/drawing/2014/main" id="{C0CF842A-36C3-0112-503F-463145A04B3E}"/>
              </a:ext>
            </a:extLst>
          </p:cNvPr>
          <p:cNvSpPr>
            <a:spLocks noGrp="1"/>
          </p:cNvSpPr>
          <p:nvPr>
            <p:ph type="dt" sz="half" idx="10"/>
          </p:nvPr>
        </p:nvSpPr>
        <p:spPr/>
        <p:txBody>
          <a:bodyPr/>
          <a:lstStyle/>
          <a:p>
            <a:fld id="{B32FC7FB-54BE-4173-A238-7C45F7E4B9F0}" type="datetimeFigureOut">
              <a:rPr lang="en-ID" smtClean="0"/>
              <a:t>01/03/2023</a:t>
            </a:fld>
            <a:endParaRPr lang="en-ID"/>
          </a:p>
        </p:txBody>
      </p:sp>
      <p:sp>
        <p:nvSpPr>
          <p:cNvPr id="4" name="Footer Placeholder 3">
            <a:extLst>
              <a:ext uri="{FF2B5EF4-FFF2-40B4-BE49-F238E27FC236}">
                <a16:creationId xmlns:a16="http://schemas.microsoft.com/office/drawing/2014/main" id="{2D338120-FA22-5D24-A7D2-D3688F26D7E7}"/>
              </a:ext>
            </a:extLst>
          </p:cNvPr>
          <p:cNvSpPr>
            <a:spLocks noGrp="1"/>
          </p:cNvSpPr>
          <p:nvPr>
            <p:ph type="ftr" sz="quarter" idx="11"/>
          </p:nvPr>
        </p:nvSpPr>
        <p:spPr/>
        <p:txBody>
          <a:bodyPr/>
          <a:lstStyle/>
          <a:p>
            <a:endParaRPr lang="en-ID"/>
          </a:p>
        </p:txBody>
      </p:sp>
      <p:sp>
        <p:nvSpPr>
          <p:cNvPr id="5" name="Slide Number Placeholder 4">
            <a:extLst>
              <a:ext uri="{FF2B5EF4-FFF2-40B4-BE49-F238E27FC236}">
                <a16:creationId xmlns:a16="http://schemas.microsoft.com/office/drawing/2014/main" id="{959877EA-1369-3BCF-5940-6D2AED5806D3}"/>
              </a:ext>
            </a:extLst>
          </p:cNvPr>
          <p:cNvSpPr>
            <a:spLocks noGrp="1"/>
          </p:cNvSpPr>
          <p:nvPr>
            <p:ph type="sldNum" sz="quarter" idx="12"/>
          </p:nvPr>
        </p:nvSpPr>
        <p:spPr/>
        <p:txBody>
          <a:bodyPr/>
          <a:lstStyle/>
          <a:p>
            <a:fld id="{20AB5F1B-4215-4299-8E1C-CC39CF50A99D}" type="slidenum">
              <a:rPr lang="en-ID" smtClean="0"/>
              <a:t>‹#›</a:t>
            </a:fld>
            <a:endParaRPr lang="en-ID"/>
          </a:p>
        </p:txBody>
      </p:sp>
    </p:spTree>
    <p:extLst>
      <p:ext uri="{BB962C8B-B14F-4D97-AF65-F5344CB8AC3E}">
        <p14:creationId xmlns:p14="http://schemas.microsoft.com/office/powerpoint/2010/main" val="14428803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5F8865F-0E31-B42B-4EFF-0E6D12476203}"/>
              </a:ext>
            </a:extLst>
          </p:cNvPr>
          <p:cNvSpPr>
            <a:spLocks noGrp="1"/>
          </p:cNvSpPr>
          <p:nvPr>
            <p:ph type="dt" sz="half" idx="10"/>
          </p:nvPr>
        </p:nvSpPr>
        <p:spPr/>
        <p:txBody>
          <a:bodyPr/>
          <a:lstStyle/>
          <a:p>
            <a:fld id="{B32FC7FB-54BE-4173-A238-7C45F7E4B9F0}" type="datetimeFigureOut">
              <a:rPr lang="en-ID" smtClean="0"/>
              <a:t>01/03/2023</a:t>
            </a:fld>
            <a:endParaRPr lang="en-ID"/>
          </a:p>
        </p:txBody>
      </p:sp>
      <p:sp>
        <p:nvSpPr>
          <p:cNvPr id="3" name="Footer Placeholder 2">
            <a:extLst>
              <a:ext uri="{FF2B5EF4-FFF2-40B4-BE49-F238E27FC236}">
                <a16:creationId xmlns:a16="http://schemas.microsoft.com/office/drawing/2014/main" id="{2672F600-C54B-2801-E304-6657B2E1803D}"/>
              </a:ext>
            </a:extLst>
          </p:cNvPr>
          <p:cNvSpPr>
            <a:spLocks noGrp="1"/>
          </p:cNvSpPr>
          <p:nvPr>
            <p:ph type="ftr" sz="quarter" idx="11"/>
          </p:nvPr>
        </p:nvSpPr>
        <p:spPr/>
        <p:txBody>
          <a:bodyPr/>
          <a:lstStyle/>
          <a:p>
            <a:endParaRPr lang="en-ID"/>
          </a:p>
        </p:txBody>
      </p:sp>
      <p:sp>
        <p:nvSpPr>
          <p:cNvPr id="4" name="Slide Number Placeholder 3">
            <a:extLst>
              <a:ext uri="{FF2B5EF4-FFF2-40B4-BE49-F238E27FC236}">
                <a16:creationId xmlns:a16="http://schemas.microsoft.com/office/drawing/2014/main" id="{59392FB4-5D4D-6754-52E7-61C00CC2FA65}"/>
              </a:ext>
            </a:extLst>
          </p:cNvPr>
          <p:cNvSpPr>
            <a:spLocks noGrp="1"/>
          </p:cNvSpPr>
          <p:nvPr>
            <p:ph type="sldNum" sz="quarter" idx="12"/>
          </p:nvPr>
        </p:nvSpPr>
        <p:spPr/>
        <p:txBody>
          <a:bodyPr/>
          <a:lstStyle/>
          <a:p>
            <a:fld id="{20AB5F1B-4215-4299-8E1C-CC39CF50A99D}" type="slidenum">
              <a:rPr lang="en-ID" smtClean="0"/>
              <a:t>‹#›</a:t>
            </a:fld>
            <a:endParaRPr lang="en-ID"/>
          </a:p>
        </p:txBody>
      </p:sp>
    </p:spTree>
    <p:extLst>
      <p:ext uri="{BB962C8B-B14F-4D97-AF65-F5344CB8AC3E}">
        <p14:creationId xmlns:p14="http://schemas.microsoft.com/office/powerpoint/2010/main" val="32787985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FB13D9-2C34-309F-CD62-EFEB3BE92E3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D"/>
          </a:p>
        </p:txBody>
      </p:sp>
      <p:sp>
        <p:nvSpPr>
          <p:cNvPr id="3" name="Content Placeholder 2">
            <a:extLst>
              <a:ext uri="{FF2B5EF4-FFF2-40B4-BE49-F238E27FC236}">
                <a16:creationId xmlns:a16="http://schemas.microsoft.com/office/drawing/2014/main" id="{7858359D-59F9-CD06-1FF1-EF9B97C5506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4" name="Text Placeholder 3">
            <a:extLst>
              <a:ext uri="{FF2B5EF4-FFF2-40B4-BE49-F238E27FC236}">
                <a16:creationId xmlns:a16="http://schemas.microsoft.com/office/drawing/2014/main" id="{7150FA9D-B8A7-E577-4277-6EFAD28AC9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9F3F4E5-597B-C7DA-84AD-96424B23C9D5}"/>
              </a:ext>
            </a:extLst>
          </p:cNvPr>
          <p:cNvSpPr>
            <a:spLocks noGrp="1"/>
          </p:cNvSpPr>
          <p:nvPr>
            <p:ph type="dt" sz="half" idx="10"/>
          </p:nvPr>
        </p:nvSpPr>
        <p:spPr/>
        <p:txBody>
          <a:bodyPr/>
          <a:lstStyle/>
          <a:p>
            <a:fld id="{B32FC7FB-54BE-4173-A238-7C45F7E4B9F0}" type="datetimeFigureOut">
              <a:rPr lang="en-ID" smtClean="0"/>
              <a:t>01/03/2023</a:t>
            </a:fld>
            <a:endParaRPr lang="en-ID"/>
          </a:p>
        </p:txBody>
      </p:sp>
      <p:sp>
        <p:nvSpPr>
          <p:cNvPr id="6" name="Footer Placeholder 5">
            <a:extLst>
              <a:ext uri="{FF2B5EF4-FFF2-40B4-BE49-F238E27FC236}">
                <a16:creationId xmlns:a16="http://schemas.microsoft.com/office/drawing/2014/main" id="{F27046CD-255B-742D-7553-9AFEB471194A}"/>
              </a:ext>
            </a:extLst>
          </p:cNvPr>
          <p:cNvSpPr>
            <a:spLocks noGrp="1"/>
          </p:cNvSpPr>
          <p:nvPr>
            <p:ph type="ftr" sz="quarter" idx="11"/>
          </p:nvPr>
        </p:nvSpPr>
        <p:spPr/>
        <p:txBody>
          <a:bodyPr/>
          <a:lstStyle/>
          <a:p>
            <a:endParaRPr lang="en-ID"/>
          </a:p>
        </p:txBody>
      </p:sp>
      <p:sp>
        <p:nvSpPr>
          <p:cNvPr id="7" name="Slide Number Placeholder 6">
            <a:extLst>
              <a:ext uri="{FF2B5EF4-FFF2-40B4-BE49-F238E27FC236}">
                <a16:creationId xmlns:a16="http://schemas.microsoft.com/office/drawing/2014/main" id="{991B8A5F-FF48-E27D-5255-911E19E5E054}"/>
              </a:ext>
            </a:extLst>
          </p:cNvPr>
          <p:cNvSpPr>
            <a:spLocks noGrp="1"/>
          </p:cNvSpPr>
          <p:nvPr>
            <p:ph type="sldNum" sz="quarter" idx="12"/>
          </p:nvPr>
        </p:nvSpPr>
        <p:spPr/>
        <p:txBody>
          <a:bodyPr/>
          <a:lstStyle/>
          <a:p>
            <a:fld id="{20AB5F1B-4215-4299-8E1C-CC39CF50A99D}" type="slidenum">
              <a:rPr lang="en-ID" smtClean="0"/>
              <a:t>‹#›</a:t>
            </a:fld>
            <a:endParaRPr lang="en-ID"/>
          </a:p>
        </p:txBody>
      </p:sp>
    </p:spTree>
    <p:extLst>
      <p:ext uri="{BB962C8B-B14F-4D97-AF65-F5344CB8AC3E}">
        <p14:creationId xmlns:p14="http://schemas.microsoft.com/office/powerpoint/2010/main" val="18936214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CF98E8-59CC-1628-E86F-9634710FAB7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D"/>
          </a:p>
        </p:txBody>
      </p:sp>
      <p:sp>
        <p:nvSpPr>
          <p:cNvPr id="3" name="Picture Placeholder 2">
            <a:extLst>
              <a:ext uri="{FF2B5EF4-FFF2-40B4-BE49-F238E27FC236}">
                <a16:creationId xmlns:a16="http://schemas.microsoft.com/office/drawing/2014/main" id="{DF7EDEB5-64EC-9523-B357-DEF8F8842E9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D"/>
          </a:p>
        </p:txBody>
      </p:sp>
      <p:sp>
        <p:nvSpPr>
          <p:cNvPr id="4" name="Text Placeholder 3">
            <a:extLst>
              <a:ext uri="{FF2B5EF4-FFF2-40B4-BE49-F238E27FC236}">
                <a16:creationId xmlns:a16="http://schemas.microsoft.com/office/drawing/2014/main" id="{D992A87A-B80C-CC46-4565-773E55775A9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B5BD5C3-307C-D875-91F8-1C9C01C719A2}"/>
              </a:ext>
            </a:extLst>
          </p:cNvPr>
          <p:cNvSpPr>
            <a:spLocks noGrp="1"/>
          </p:cNvSpPr>
          <p:nvPr>
            <p:ph type="dt" sz="half" idx="10"/>
          </p:nvPr>
        </p:nvSpPr>
        <p:spPr/>
        <p:txBody>
          <a:bodyPr/>
          <a:lstStyle/>
          <a:p>
            <a:fld id="{B32FC7FB-54BE-4173-A238-7C45F7E4B9F0}" type="datetimeFigureOut">
              <a:rPr lang="en-ID" smtClean="0"/>
              <a:t>01/03/2023</a:t>
            </a:fld>
            <a:endParaRPr lang="en-ID"/>
          </a:p>
        </p:txBody>
      </p:sp>
      <p:sp>
        <p:nvSpPr>
          <p:cNvPr id="6" name="Footer Placeholder 5">
            <a:extLst>
              <a:ext uri="{FF2B5EF4-FFF2-40B4-BE49-F238E27FC236}">
                <a16:creationId xmlns:a16="http://schemas.microsoft.com/office/drawing/2014/main" id="{8087AAEF-ED99-F1A1-B210-0CAD627CCCC4}"/>
              </a:ext>
            </a:extLst>
          </p:cNvPr>
          <p:cNvSpPr>
            <a:spLocks noGrp="1"/>
          </p:cNvSpPr>
          <p:nvPr>
            <p:ph type="ftr" sz="quarter" idx="11"/>
          </p:nvPr>
        </p:nvSpPr>
        <p:spPr/>
        <p:txBody>
          <a:bodyPr/>
          <a:lstStyle/>
          <a:p>
            <a:endParaRPr lang="en-ID"/>
          </a:p>
        </p:txBody>
      </p:sp>
      <p:sp>
        <p:nvSpPr>
          <p:cNvPr id="7" name="Slide Number Placeholder 6">
            <a:extLst>
              <a:ext uri="{FF2B5EF4-FFF2-40B4-BE49-F238E27FC236}">
                <a16:creationId xmlns:a16="http://schemas.microsoft.com/office/drawing/2014/main" id="{1F884DF4-FAB9-02B4-7DCA-130711A5C674}"/>
              </a:ext>
            </a:extLst>
          </p:cNvPr>
          <p:cNvSpPr>
            <a:spLocks noGrp="1"/>
          </p:cNvSpPr>
          <p:nvPr>
            <p:ph type="sldNum" sz="quarter" idx="12"/>
          </p:nvPr>
        </p:nvSpPr>
        <p:spPr/>
        <p:txBody>
          <a:bodyPr/>
          <a:lstStyle/>
          <a:p>
            <a:fld id="{20AB5F1B-4215-4299-8E1C-CC39CF50A99D}" type="slidenum">
              <a:rPr lang="en-ID" smtClean="0"/>
              <a:t>‹#›</a:t>
            </a:fld>
            <a:endParaRPr lang="en-ID"/>
          </a:p>
        </p:txBody>
      </p:sp>
    </p:spTree>
    <p:extLst>
      <p:ext uri="{BB962C8B-B14F-4D97-AF65-F5344CB8AC3E}">
        <p14:creationId xmlns:p14="http://schemas.microsoft.com/office/powerpoint/2010/main" val="28749688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 /><Relationship Id="rId13" Type="http://schemas.openxmlformats.org/officeDocument/2006/relationships/theme" Target="../theme/theme1.xml" /><Relationship Id="rId3" Type="http://schemas.openxmlformats.org/officeDocument/2006/relationships/slideLayout" Target="../slideLayouts/slideLayout3.xml" /><Relationship Id="rId7" Type="http://schemas.openxmlformats.org/officeDocument/2006/relationships/slideLayout" Target="../slideLayouts/slideLayout7.xml" /><Relationship Id="rId12" Type="http://schemas.openxmlformats.org/officeDocument/2006/relationships/slideLayout" Target="../slideLayouts/slideLayout12.xml" /><Relationship Id="rId2" Type="http://schemas.openxmlformats.org/officeDocument/2006/relationships/slideLayout" Target="../slideLayouts/slideLayout2.xml" /><Relationship Id="rId1" Type="http://schemas.openxmlformats.org/officeDocument/2006/relationships/slideLayout" Target="../slideLayouts/slideLayout1.xml" /><Relationship Id="rId6" Type="http://schemas.openxmlformats.org/officeDocument/2006/relationships/slideLayout" Target="../slideLayouts/slideLayout6.xml" /><Relationship Id="rId11" Type="http://schemas.openxmlformats.org/officeDocument/2006/relationships/slideLayout" Target="../slideLayouts/slideLayout11.xml" /><Relationship Id="rId5" Type="http://schemas.openxmlformats.org/officeDocument/2006/relationships/slideLayout" Target="../slideLayouts/slideLayout5.xml" /><Relationship Id="rId10" Type="http://schemas.openxmlformats.org/officeDocument/2006/relationships/slideLayout" Target="../slideLayouts/slideLayout10.xml" /><Relationship Id="rId4" Type="http://schemas.openxmlformats.org/officeDocument/2006/relationships/slideLayout" Target="../slideLayouts/slideLayout4.xml" /><Relationship Id="rId9" Type="http://schemas.openxmlformats.org/officeDocument/2006/relationships/slideLayout" Target="../slideLayouts/slideLayout9.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AC6C004-8C96-5D4B-7FCB-087DAADB79F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D"/>
          </a:p>
        </p:txBody>
      </p:sp>
      <p:sp>
        <p:nvSpPr>
          <p:cNvPr id="3" name="Text Placeholder 2">
            <a:extLst>
              <a:ext uri="{FF2B5EF4-FFF2-40B4-BE49-F238E27FC236}">
                <a16:creationId xmlns:a16="http://schemas.microsoft.com/office/drawing/2014/main" id="{1EE6FC7D-1231-59EC-1347-8A123B02BEF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4" name="Date Placeholder 3">
            <a:extLst>
              <a:ext uri="{FF2B5EF4-FFF2-40B4-BE49-F238E27FC236}">
                <a16:creationId xmlns:a16="http://schemas.microsoft.com/office/drawing/2014/main" id="{500F7510-545D-E16B-6D54-FF1C2DB6588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2FC7FB-54BE-4173-A238-7C45F7E4B9F0}" type="datetimeFigureOut">
              <a:rPr lang="en-ID" smtClean="0"/>
              <a:t>01/03/2023</a:t>
            </a:fld>
            <a:endParaRPr lang="en-ID"/>
          </a:p>
        </p:txBody>
      </p:sp>
      <p:sp>
        <p:nvSpPr>
          <p:cNvPr id="5" name="Footer Placeholder 4">
            <a:extLst>
              <a:ext uri="{FF2B5EF4-FFF2-40B4-BE49-F238E27FC236}">
                <a16:creationId xmlns:a16="http://schemas.microsoft.com/office/drawing/2014/main" id="{D79F6C67-97A1-B804-1750-CAD0E61E4BB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D"/>
          </a:p>
        </p:txBody>
      </p:sp>
      <p:sp>
        <p:nvSpPr>
          <p:cNvPr id="6" name="Slide Number Placeholder 5">
            <a:extLst>
              <a:ext uri="{FF2B5EF4-FFF2-40B4-BE49-F238E27FC236}">
                <a16:creationId xmlns:a16="http://schemas.microsoft.com/office/drawing/2014/main" id="{A83AABFF-0077-970C-8105-9FEDB2E4B56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AB5F1B-4215-4299-8E1C-CC39CF50A99D}" type="slidenum">
              <a:rPr lang="en-ID" smtClean="0"/>
              <a:t>‹#›</a:t>
            </a:fld>
            <a:endParaRPr lang="en-ID"/>
          </a:p>
        </p:txBody>
      </p:sp>
    </p:spTree>
    <p:extLst>
      <p:ext uri="{BB962C8B-B14F-4D97-AF65-F5344CB8AC3E}">
        <p14:creationId xmlns:p14="http://schemas.microsoft.com/office/powerpoint/2010/main" val="11974904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 /><Relationship Id="rId3" Type="http://schemas.openxmlformats.org/officeDocument/2006/relationships/image" Target="../media/image3.jpeg" /><Relationship Id="rId7" Type="http://schemas.openxmlformats.org/officeDocument/2006/relationships/image" Target="../media/image7.png" /><Relationship Id="rId2" Type="http://schemas.openxmlformats.org/officeDocument/2006/relationships/image" Target="../media/image2.jpeg" /><Relationship Id="rId1" Type="http://schemas.openxmlformats.org/officeDocument/2006/relationships/slideLayout" Target="../slideLayouts/slideLayout1.xml" /><Relationship Id="rId6" Type="http://schemas.openxmlformats.org/officeDocument/2006/relationships/image" Target="../media/image6.jpg" /><Relationship Id="rId5" Type="http://schemas.openxmlformats.org/officeDocument/2006/relationships/image" Target="../media/image5.jpeg" /><Relationship Id="rId10" Type="http://schemas.openxmlformats.org/officeDocument/2006/relationships/image" Target="../media/image10.jpg" /><Relationship Id="rId4" Type="http://schemas.openxmlformats.org/officeDocument/2006/relationships/image" Target="../media/image4.jpg" /><Relationship Id="rId9" Type="http://schemas.openxmlformats.org/officeDocument/2006/relationships/image" Target="../media/image9.png" /></Relationships>
</file>

<file path=ppt/slides/_rels/slide2.xml.rels><?xml version="1.0" encoding="UTF-8" standalone="yes"?>
<Relationships xmlns="http://schemas.openxmlformats.org/package/2006/relationships"><Relationship Id="rId8" Type="http://schemas.openxmlformats.org/officeDocument/2006/relationships/image" Target="../media/image17.png" /><Relationship Id="rId13" Type="http://schemas.openxmlformats.org/officeDocument/2006/relationships/image" Target="../media/image22.svg" /><Relationship Id="rId3" Type="http://schemas.openxmlformats.org/officeDocument/2006/relationships/image" Target="../media/image12.svg" /><Relationship Id="rId7" Type="http://schemas.openxmlformats.org/officeDocument/2006/relationships/image" Target="../media/image16.svg" /><Relationship Id="rId12" Type="http://schemas.openxmlformats.org/officeDocument/2006/relationships/image" Target="../media/image21.png" /><Relationship Id="rId2" Type="http://schemas.openxmlformats.org/officeDocument/2006/relationships/image" Target="../media/image11.png" /><Relationship Id="rId16" Type="http://schemas.openxmlformats.org/officeDocument/2006/relationships/chart" Target="../charts/chart3.xml" /><Relationship Id="rId1" Type="http://schemas.openxmlformats.org/officeDocument/2006/relationships/slideLayout" Target="../slideLayouts/slideLayout12.xml" /><Relationship Id="rId6" Type="http://schemas.openxmlformats.org/officeDocument/2006/relationships/image" Target="../media/image15.png" /><Relationship Id="rId11" Type="http://schemas.openxmlformats.org/officeDocument/2006/relationships/image" Target="../media/image20.svg" /><Relationship Id="rId5" Type="http://schemas.openxmlformats.org/officeDocument/2006/relationships/image" Target="../media/image14.svg" /><Relationship Id="rId15" Type="http://schemas.openxmlformats.org/officeDocument/2006/relationships/chart" Target="../charts/chart2.xml" /><Relationship Id="rId10" Type="http://schemas.openxmlformats.org/officeDocument/2006/relationships/image" Target="../media/image19.png" /><Relationship Id="rId4" Type="http://schemas.openxmlformats.org/officeDocument/2006/relationships/image" Target="../media/image13.png" /><Relationship Id="rId9" Type="http://schemas.openxmlformats.org/officeDocument/2006/relationships/image" Target="../media/image18.svg" /><Relationship Id="rId14" Type="http://schemas.openxmlformats.org/officeDocument/2006/relationships/chart" Target="../charts/chart1.xml" /></Relationships>
</file>

<file path=ppt/slides/_rels/slide3.xml.rels><?xml version="1.0" encoding="UTF-8" standalone="yes"?>
<Relationships xmlns="http://schemas.openxmlformats.org/package/2006/relationships"><Relationship Id="rId3" Type="http://schemas.microsoft.com/office/2007/relationships/hdphoto" Target="../media/hdphoto1.wdp" /><Relationship Id="rId2" Type="http://schemas.openxmlformats.org/officeDocument/2006/relationships/image" Target="../media/image23.png" /><Relationship Id="rId1" Type="http://schemas.openxmlformats.org/officeDocument/2006/relationships/slideLayout" Target="../slideLayouts/slideLayout12.xml" /><Relationship Id="rId5" Type="http://schemas.openxmlformats.org/officeDocument/2006/relationships/chart" Target="../charts/chart4.xml" /><Relationship Id="rId4" Type="http://schemas.openxmlformats.org/officeDocument/2006/relationships/image" Target="../media/image24.png" /></Relationships>
</file>

<file path=ppt/slides/_rels/slide4.xml.rels><?xml version="1.0" encoding="UTF-8" standalone="yes"?>
<Relationships xmlns="http://schemas.openxmlformats.org/package/2006/relationships"><Relationship Id="rId3" Type="http://schemas.openxmlformats.org/officeDocument/2006/relationships/image" Target="../media/image25.png" /><Relationship Id="rId2" Type="http://schemas.openxmlformats.org/officeDocument/2006/relationships/notesSlide" Target="../notesSlides/notesSlide1.xml" /><Relationship Id="rId1" Type="http://schemas.openxmlformats.org/officeDocument/2006/relationships/slideLayout" Target="../slideLayouts/slideLayout12.xml" /></Relationships>
</file>

<file path=ppt/slides/_rels/slide5.xml.rels><?xml version="1.0" encoding="UTF-8" standalone="yes"?>
<Relationships xmlns="http://schemas.openxmlformats.org/package/2006/relationships"><Relationship Id="rId3" Type="http://schemas.openxmlformats.org/officeDocument/2006/relationships/image" Target="../media/image27.png" /><Relationship Id="rId2" Type="http://schemas.openxmlformats.org/officeDocument/2006/relationships/image" Target="../media/image26.png" /><Relationship Id="rId1" Type="http://schemas.openxmlformats.org/officeDocument/2006/relationships/slideLayout" Target="../slideLayouts/slideLayout12.xml" /></Relationships>
</file>

<file path=ppt/slides/_rels/slide6.xml.rels><?xml version="1.0" encoding="UTF-8" standalone="yes"?>
<Relationships xmlns="http://schemas.openxmlformats.org/package/2006/relationships"><Relationship Id="rId3" Type="http://schemas.openxmlformats.org/officeDocument/2006/relationships/image" Target="../media/image29.png" /><Relationship Id="rId2" Type="http://schemas.openxmlformats.org/officeDocument/2006/relationships/image" Target="../media/image28.jpeg" /><Relationship Id="rId1" Type="http://schemas.openxmlformats.org/officeDocument/2006/relationships/slideLayout" Target="../slideLayouts/slideLayout12.xml" /><Relationship Id="rId4" Type="http://schemas.openxmlformats.org/officeDocument/2006/relationships/image" Target="../media/image30.png" /></Relationships>
</file>

<file path=ppt/slides/_rels/slide7.xml.rels><?xml version="1.0" encoding="UTF-8" standalone="yes"?>
<Relationships xmlns="http://schemas.openxmlformats.org/package/2006/relationships"><Relationship Id="rId8" Type="http://schemas.openxmlformats.org/officeDocument/2006/relationships/image" Target="../media/image35.png" /><Relationship Id="rId13" Type="http://schemas.openxmlformats.org/officeDocument/2006/relationships/image" Target="../media/image40.png" /><Relationship Id="rId18" Type="http://schemas.openxmlformats.org/officeDocument/2006/relationships/image" Target="../media/image45.jpeg" /><Relationship Id="rId3" Type="http://schemas.openxmlformats.org/officeDocument/2006/relationships/chart" Target="../charts/chart5.xml" /><Relationship Id="rId7" Type="http://schemas.openxmlformats.org/officeDocument/2006/relationships/image" Target="../media/image34.svg" /><Relationship Id="rId12" Type="http://schemas.openxmlformats.org/officeDocument/2006/relationships/image" Target="../media/image39.png" /><Relationship Id="rId17" Type="http://schemas.openxmlformats.org/officeDocument/2006/relationships/image" Target="../media/image44.jpeg" /><Relationship Id="rId2" Type="http://schemas.openxmlformats.org/officeDocument/2006/relationships/notesSlide" Target="../notesSlides/notesSlide2.xml" /><Relationship Id="rId16" Type="http://schemas.openxmlformats.org/officeDocument/2006/relationships/image" Target="../media/image43.svg" /><Relationship Id="rId1" Type="http://schemas.openxmlformats.org/officeDocument/2006/relationships/slideLayout" Target="../slideLayouts/slideLayout7.xml" /><Relationship Id="rId6" Type="http://schemas.openxmlformats.org/officeDocument/2006/relationships/image" Target="../media/image33.png" /><Relationship Id="rId11" Type="http://schemas.openxmlformats.org/officeDocument/2006/relationships/image" Target="../media/image38.png" /><Relationship Id="rId5" Type="http://schemas.openxmlformats.org/officeDocument/2006/relationships/image" Target="../media/image32.png" /><Relationship Id="rId15" Type="http://schemas.openxmlformats.org/officeDocument/2006/relationships/image" Target="../media/image42.png" /><Relationship Id="rId10" Type="http://schemas.openxmlformats.org/officeDocument/2006/relationships/image" Target="../media/image37.png" /><Relationship Id="rId19" Type="http://schemas.openxmlformats.org/officeDocument/2006/relationships/image" Target="../media/image46.jpeg" /><Relationship Id="rId4" Type="http://schemas.openxmlformats.org/officeDocument/2006/relationships/image" Target="../media/image31.png" /><Relationship Id="rId9" Type="http://schemas.openxmlformats.org/officeDocument/2006/relationships/image" Target="../media/image36.png" /><Relationship Id="rId14" Type="http://schemas.openxmlformats.org/officeDocument/2006/relationships/image" Target="../media/image41.png" /></Relationships>
</file>

<file path=ppt/slides/_rels/slide8.xml.rels><?xml version="1.0" encoding="UTF-8" standalone="yes"?>
<Relationships xmlns="http://schemas.openxmlformats.org/package/2006/relationships"><Relationship Id="rId8" Type="http://schemas.openxmlformats.org/officeDocument/2006/relationships/image" Target="../media/image53.png" /><Relationship Id="rId3" Type="http://schemas.openxmlformats.org/officeDocument/2006/relationships/image" Target="../media/image48.png" /><Relationship Id="rId7" Type="http://schemas.openxmlformats.org/officeDocument/2006/relationships/image" Target="../media/image52.png" /><Relationship Id="rId2" Type="http://schemas.openxmlformats.org/officeDocument/2006/relationships/image" Target="../media/image47.png" /><Relationship Id="rId1" Type="http://schemas.openxmlformats.org/officeDocument/2006/relationships/slideLayout" Target="../slideLayouts/slideLayout7.xml" /><Relationship Id="rId6" Type="http://schemas.openxmlformats.org/officeDocument/2006/relationships/image" Target="../media/image51.png" /><Relationship Id="rId5" Type="http://schemas.openxmlformats.org/officeDocument/2006/relationships/image" Target="../media/image50.png" /><Relationship Id="rId4" Type="http://schemas.openxmlformats.org/officeDocument/2006/relationships/image" Target="../media/image49.png" /></Relationships>
</file>

<file path=ppt/slides/_rels/slide9.xml.rels><?xml version="1.0" encoding="UTF-8" standalone="yes"?>
<Relationships xmlns="http://schemas.openxmlformats.org/package/2006/relationships"><Relationship Id="rId3" Type="http://schemas.openxmlformats.org/officeDocument/2006/relationships/image" Target="../media/image54.png" /><Relationship Id="rId2" Type="http://schemas.openxmlformats.org/officeDocument/2006/relationships/notesSlide" Target="../notesSlides/notesSlide3.xml" /><Relationship Id="rId1" Type="http://schemas.openxmlformats.org/officeDocument/2006/relationships/slideLayout" Target="../slideLayouts/slideLayout12.xml" /><Relationship Id="rId4" Type="http://schemas.openxmlformats.org/officeDocument/2006/relationships/image" Target="../media/image55.pn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exagon 5">
            <a:extLst>
              <a:ext uri="{FF2B5EF4-FFF2-40B4-BE49-F238E27FC236}">
                <a16:creationId xmlns:a16="http://schemas.microsoft.com/office/drawing/2014/main" id="{5008203B-A7C6-D8C9-ECE4-C8F1E9A899CE}"/>
              </a:ext>
            </a:extLst>
          </p:cNvPr>
          <p:cNvSpPr>
            <a:spLocks noChangeAspect="1"/>
          </p:cNvSpPr>
          <p:nvPr/>
        </p:nvSpPr>
        <p:spPr>
          <a:xfrm>
            <a:off x="10093633" y="1260192"/>
            <a:ext cx="1480061" cy="1255797"/>
          </a:xfrm>
          <a:prstGeom prst="hexagon">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latin typeface="Roboto" panose="02000000000000000000" pitchFamily="2" charset="0"/>
              <a:ea typeface="Roboto" panose="02000000000000000000" pitchFamily="2" charset="0"/>
            </a:endParaRPr>
          </a:p>
        </p:txBody>
      </p:sp>
      <p:sp>
        <p:nvSpPr>
          <p:cNvPr id="5" name="Graphic 2">
            <a:extLst>
              <a:ext uri="{FF2B5EF4-FFF2-40B4-BE49-F238E27FC236}">
                <a16:creationId xmlns:a16="http://schemas.microsoft.com/office/drawing/2014/main" id="{14ADA729-7E44-4250-22D5-F9C100B51F33}"/>
              </a:ext>
            </a:extLst>
          </p:cNvPr>
          <p:cNvSpPr/>
          <p:nvPr/>
        </p:nvSpPr>
        <p:spPr>
          <a:xfrm rot="5400000">
            <a:off x="-4965671" y="-186689"/>
            <a:ext cx="13143540" cy="3335357"/>
          </a:xfrm>
          <a:custGeom>
            <a:avLst/>
            <a:gdLst>
              <a:gd name="connsiteX0" fmla="*/ 0 w 13143540"/>
              <a:gd name="connsiteY0" fmla="*/ 2167467 h 2167466"/>
              <a:gd name="connsiteX1" fmla="*/ 0 w 13143540"/>
              <a:gd name="connsiteY1" fmla="*/ 0 h 2167466"/>
              <a:gd name="connsiteX2" fmla="*/ 1011322 w 13143540"/>
              <a:gd name="connsiteY2" fmla="*/ 0 h 2167466"/>
              <a:gd name="connsiteX3" fmla="*/ 1011322 w 13143540"/>
              <a:gd name="connsiteY3" fmla="*/ 1625600 h 2167466"/>
              <a:gd name="connsiteX4" fmla="*/ 2021732 w 13143540"/>
              <a:gd name="connsiteY4" fmla="*/ 1625600 h 2167466"/>
              <a:gd name="connsiteX5" fmla="*/ 2021732 w 13143540"/>
              <a:gd name="connsiteY5" fmla="*/ 812800 h 2167466"/>
              <a:gd name="connsiteX6" fmla="*/ 3033054 w 13143540"/>
              <a:gd name="connsiteY6" fmla="*/ 812800 h 2167466"/>
              <a:gd name="connsiteX7" fmla="*/ 3033054 w 13143540"/>
              <a:gd name="connsiteY7" fmla="*/ 1354667 h 2167466"/>
              <a:gd name="connsiteX8" fmla="*/ 4044377 w 13143540"/>
              <a:gd name="connsiteY8" fmla="*/ 1354667 h 2167466"/>
              <a:gd name="connsiteX9" fmla="*/ 4044377 w 13143540"/>
              <a:gd name="connsiteY9" fmla="*/ 1896533 h 2167466"/>
              <a:gd name="connsiteX10" fmla="*/ 5054787 w 13143540"/>
              <a:gd name="connsiteY10" fmla="*/ 1896533 h 2167466"/>
              <a:gd name="connsiteX11" fmla="*/ 5054787 w 13143540"/>
              <a:gd name="connsiteY11" fmla="*/ 270933 h 2167466"/>
              <a:gd name="connsiteX12" fmla="*/ 6066109 w 13143540"/>
              <a:gd name="connsiteY12" fmla="*/ 270933 h 2167466"/>
              <a:gd name="connsiteX13" fmla="*/ 6066109 w 13143540"/>
              <a:gd name="connsiteY13" fmla="*/ 812800 h 2167466"/>
              <a:gd name="connsiteX14" fmla="*/ 7077432 w 13143540"/>
              <a:gd name="connsiteY14" fmla="*/ 812800 h 2167466"/>
              <a:gd name="connsiteX15" fmla="*/ 7077432 w 13143540"/>
              <a:gd name="connsiteY15" fmla="*/ 1354667 h 2167466"/>
              <a:gd name="connsiteX16" fmla="*/ 8088754 w 13143540"/>
              <a:gd name="connsiteY16" fmla="*/ 1354667 h 2167466"/>
              <a:gd name="connsiteX17" fmla="*/ 8088754 w 13143540"/>
              <a:gd name="connsiteY17" fmla="*/ 541867 h 2167466"/>
              <a:gd name="connsiteX18" fmla="*/ 9099163 w 13143540"/>
              <a:gd name="connsiteY18" fmla="*/ 541867 h 2167466"/>
              <a:gd name="connsiteX19" fmla="*/ 9099163 w 13143540"/>
              <a:gd name="connsiteY19" fmla="*/ 812800 h 2167466"/>
              <a:gd name="connsiteX20" fmla="*/ 10110485 w 13143540"/>
              <a:gd name="connsiteY20" fmla="*/ 812800 h 2167466"/>
              <a:gd name="connsiteX21" fmla="*/ 10110485 w 13143540"/>
              <a:gd name="connsiteY21" fmla="*/ 270933 h 2167466"/>
              <a:gd name="connsiteX22" fmla="*/ 11121808 w 13143540"/>
              <a:gd name="connsiteY22" fmla="*/ 270933 h 2167466"/>
              <a:gd name="connsiteX23" fmla="*/ 11121808 w 13143540"/>
              <a:gd name="connsiteY23" fmla="*/ 1354667 h 2167466"/>
              <a:gd name="connsiteX24" fmla="*/ 12132217 w 13143540"/>
              <a:gd name="connsiteY24" fmla="*/ 1354667 h 2167466"/>
              <a:gd name="connsiteX25" fmla="*/ 12132217 w 13143540"/>
              <a:gd name="connsiteY25" fmla="*/ 1083733 h 2167466"/>
              <a:gd name="connsiteX26" fmla="*/ 13143540 w 13143540"/>
              <a:gd name="connsiteY26" fmla="*/ 1083733 h 2167466"/>
              <a:gd name="connsiteX27" fmla="*/ 13143540 w 13143540"/>
              <a:gd name="connsiteY27" fmla="*/ 2167467 h 2167466"/>
              <a:gd name="connsiteX28" fmla="*/ 12132217 w 13143540"/>
              <a:gd name="connsiteY28" fmla="*/ 2167467 h 2167466"/>
              <a:gd name="connsiteX29" fmla="*/ 12132217 w 13143540"/>
              <a:gd name="connsiteY29" fmla="*/ 2167467 h 2167466"/>
              <a:gd name="connsiteX30" fmla="*/ 11121808 w 13143540"/>
              <a:gd name="connsiteY30" fmla="*/ 2167467 h 2167466"/>
              <a:gd name="connsiteX31" fmla="*/ 11121808 w 13143540"/>
              <a:gd name="connsiteY31" fmla="*/ 2167467 h 2167466"/>
              <a:gd name="connsiteX32" fmla="*/ 10110485 w 13143540"/>
              <a:gd name="connsiteY32" fmla="*/ 2167467 h 2167466"/>
              <a:gd name="connsiteX33" fmla="*/ 10110485 w 13143540"/>
              <a:gd name="connsiteY33" fmla="*/ 2167467 h 2167466"/>
              <a:gd name="connsiteX34" fmla="*/ 9099163 w 13143540"/>
              <a:gd name="connsiteY34" fmla="*/ 2167467 h 2167466"/>
              <a:gd name="connsiteX35" fmla="*/ 9099163 w 13143540"/>
              <a:gd name="connsiteY35" fmla="*/ 2167467 h 2167466"/>
              <a:gd name="connsiteX36" fmla="*/ 8088754 w 13143540"/>
              <a:gd name="connsiteY36" fmla="*/ 2167467 h 2167466"/>
              <a:gd name="connsiteX37" fmla="*/ 8088754 w 13143540"/>
              <a:gd name="connsiteY37" fmla="*/ 2167467 h 2167466"/>
              <a:gd name="connsiteX38" fmla="*/ 7077432 w 13143540"/>
              <a:gd name="connsiteY38" fmla="*/ 2167467 h 2167466"/>
              <a:gd name="connsiteX39" fmla="*/ 7077432 w 13143540"/>
              <a:gd name="connsiteY39" fmla="*/ 2167467 h 2167466"/>
              <a:gd name="connsiteX40" fmla="*/ 6066109 w 13143540"/>
              <a:gd name="connsiteY40" fmla="*/ 2167467 h 2167466"/>
              <a:gd name="connsiteX41" fmla="*/ 6066109 w 13143540"/>
              <a:gd name="connsiteY41" fmla="*/ 2167467 h 2167466"/>
              <a:gd name="connsiteX42" fmla="*/ 5054787 w 13143540"/>
              <a:gd name="connsiteY42" fmla="*/ 2167467 h 2167466"/>
              <a:gd name="connsiteX43" fmla="*/ 5054787 w 13143540"/>
              <a:gd name="connsiteY43" fmla="*/ 2167467 h 2167466"/>
              <a:gd name="connsiteX44" fmla="*/ 4044377 w 13143540"/>
              <a:gd name="connsiteY44" fmla="*/ 2167467 h 2167466"/>
              <a:gd name="connsiteX45" fmla="*/ 4044377 w 13143540"/>
              <a:gd name="connsiteY45" fmla="*/ 2167467 h 2167466"/>
              <a:gd name="connsiteX46" fmla="*/ 3033054 w 13143540"/>
              <a:gd name="connsiteY46" fmla="*/ 2167467 h 2167466"/>
              <a:gd name="connsiteX47" fmla="*/ 3033054 w 13143540"/>
              <a:gd name="connsiteY47" fmla="*/ 2167467 h 2167466"/>
              <a:gd name="connsiteX48" fmla="*/ 2021732 w 13143540"/>
              <a:gd name="connsiteY48" fmla="*/ 2167467 h 2167466"/>
              <a:gd name="connsiteX49" fmla="*/ 2021732 w 13143540"/>
              <a:gd name="connsiteY49" fmla="*/ 2167467 h 2167466"/>
              <a:gd name="connsiteX50" fmla="*/ 1011322 w 13143540"/>
              <a:gd name="connsiteY50" fmla="*/ 2167467 h 2167466"/>
              <a:gd name="connsiteX51" fmla="*/ 1011322 w 13143540"/>
              <a:gd name="connsiteY51" fmla="*/ 2167467 h 2167466"/>
              <a:gd name="connsiteX52" fmla="*/ 0 w 13143540"/>
              <a:gd name="connsiteY52" fmla="*/ 2167467 h 2167466"/>
              <a:gd name="connsiteX53" fmla="*/ 0 w 13143540"/>
              <a:gd name="connsiteY53" fmla="*/ 2167467 h 2167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3143540" h="2167466">
                <a:moveTo>
                  <a:pt x="0" y="2167467"/>
                </a:moveTo>
                <a:lnTo>
                  <a:pt x="0" y="0"/>
                </a:lnTo>
                <a:lnTo>
                  <a:pt x="1011322" y="0"/>
                </a:lnTo>
                <a:lnTo>
                  <a:pt x="1011322" y="1625600"/>
                </a:lnTo>
                <a:lnTo>
                  <a:pt x="2021732" y="1625600"/>
                </a:lnTo>
                <a:lnTo>
                  <a:pt x="2021732" y="812800"/>
                </a:lnTo>
                <a:lnTo>
                  <a:pt x="3033054" y="812800"/>
                </a:lnTo>
                <a:lnTo>
                  <a:pt x="3033054" y="1354667"/>
                </a:lnTo>
                <a:lnTo>
                  <a:pt x="4044377" y="1354667"/>
                </a:lnTo>
                <a:lnTo>
                  <a:pt x="4044377" y="1896533"/>
                </a:lnTo>
                <a:lnTo>
                  <a:pt x="5054787" y="1896533"/>
                </a:lnTo>
                <a:lnTo>
                  <a:pt x="5054787" y="270933"/>
                </a:lnTo>
                <a:lnTo>
                  <a:pt x="6066109" y="270933"/>
                </a:lnTo>
                <a:lnTo>
                  <a:pt x="6066109" y="812800"/>
                </a:lnTo>
                <a:lnTo>
                  <a:pt x="7077432" y="812800"/>
                </a:lnTo>
                <a:lnTo>
                  <a:pt x="7077432" y="1354667"/>
                </a:lnTo>
                <a:lnTo>
                  <a:pt x="8088754" y="1354667"/>
                </a:lnTo>
                <a:lnTo>
                  <a:pt x="8088754" y="541867"/>
                </a:lnTo>
                <a:lnTo>
                  <a:pt x="9099163" y="541867"/>
                </a:lnTo>
                <a:lnTo>
                  <a:pt x="9099163" y="812800"/>
                </a:lnTo>
                <a:lnTo>
                  <a:pt x="10110485" y="812800"/>
                </a:lnTo>
                <a:lnTo>
                  <a:pt x="10110485" y="270933"/>
                </a:lnTo>
                <a:lnTo>
                  <a:pt x="11121808" y="270933"/>
                </a:lnTo>
                <a:lnTo>
                  <a:pt x="11121808" y="1354667"/>
                </a:lnTo>
                <a:lnTo>
                  <a:pt x="12132217" y="1354667"/>
                </a:lnTo>
                <a:lnTo>
                  <a:pt x="12132217" y="1083733"/>
                </a:lnTo>
                <a:lnTo>
                  <a:pt x="13143540" y="1083733"/>
                </a:lnTo>
                <a:lnTo>
                  <a:pt x="13143540" y="2167467"/>
                </a:lnTo>
                <a:lnTo>
                  <a:pt x="12132217" y="2167467"/>
                </a:lnTo>
                <a:lnTo>
                  <a:pt x="12132217" y="2167467"/>
                </a:lnTo>
                <a:lnTo>
                  <a:pt x="11121808" y="2167467"/>
                </a:lnTo>
                <a:lnTo>
                  <a:pt x="11121808" y="2167467"/>
                </a:lnTo>
                <a:lnTo>
                  <a:pt x="10110485" y="2167467"/>
                </a:lnTo>
                <a:lnTo>
                  <a:pt x="10110485" y="2167467"/>
                </a:lnTo>
                <a:lnTo>
                  <a:pt x="9099163" y="2167467"/>
                </a:lnTo>
                <a:lnTo>
                  <a:pt x="9099163" y="2167467"/>
                </a:lnTo>
                <a:lnTo>
                  <a:pt x="8088754" y="2167467"/>
                </a:lnTo>
                <a:lnTo>
                  <a:pt x="8088754" y="2167467"/>
                </a:lnTo>
                <a:lnTo>
                  <a:pt x="7077432" y="2167467"/>
                </a:lnTo>
                <a:lnTo>
                  <a:pt x="7077432" y="2167467"/>
                </a:lnTo>
                <a:lnTo>
                  <a:pt x="6066109" y="2167467"/>
                </a:lnTo>
                <a:lnTo>
                  <a:pt x="6066109" y="2167467"/>
                </a:lnTo>
                <a:lnTo>
                  <a:pt x="5054787" y="2167467"/>
                </a:lnTo>
                <a:lnTo>
                  <a:pt x="5054787" y="2167467"/>
                </a:lnTo>
                <a:lnTo>
                  <a:pt x="4044377" y="2167467"/>
                </a:lnTo>
                <a:lnTo>
                  <a:pt x="4044377" y="2167467"/>
                </a:lnTo>
                <a:lnTo>
                  <a:pt x="3033054" y="2167467"/>
                </a:lnTo>
                <a:lnTo>
                  <a:pt x="3033054" y="2167467"/>
                </a:lnTo>
                <a:lnTo>
                  <a:pt x="2021732" y="2167467"/>
                </a:lnTo>
                <a:lnTo>
                  <a:pt x="2021732" y="2167467"/>
                </a:lnTo>
                <a:lnTo>
                  <a:pt x="1011322" y="2167467"/>
                </a:lnTo>
                <a:lnTo>
                  <a:pt x="1011322" y="2167467"/>
                </a:lnTo>
                <a:lnTo>
                  <a:pt x="0" y="2167467"/>
                </a:lnTo>
                <a:lnTo>
                  <a:pt x="0" y="2167467"/>
                </a:lnTo>
                <a:close/>
              </a:path>
            </a:pathLst>
          </a:custGeom>
          <a:gradFill>
            <a:gsLst>
              <a:gs pos="39000">
                <a:srgbClr val="C00000"/>
              </a:gs>
              <a:gs pos="83000">
                <a:srgbClr val="002060"/>
              </a:gs>
            </a:gsLst>
            <a:lin ang="2700000" scaled="1"/>
          </a:gradFill>
          <a:ln w="9122" cap="flat">
            <a:noFill/>
            <a:prstDash val="solid"/>
            <a:miter/>
          </a:ln>
          <a:effectLst>
            <a:outerShdw blurRad="50800" dist="38100" dir="2700000" algn="tl" rotWithShape="0">
              <a:prstClr val="black">
                <a:alpha val="40000"/>
              </a:prstClr>
            </a:outerShdw>
          </a:effectLst>
        </p:spPr>
        <p:txBody>
          <a:bodyPr rtlCol="0" anchor="ctr"/>
          <a:lstStyle/>
          <a:p>
            <a:endParaRPr lang="en-ID"/>
          </a:p>
        </p:txBody>
      </p:sp>
      <p:sp>
        <p:nvSpPr>
          <p:cNvPr id="9" name="Hexagon 8">
            <a:extLst>
              <a:ext uri="{FF2B5EF4-FFF2-40B4-BE49-F238E27FC236}">
                <a16:creationId xmlns:a16="http://schemas.microsoft.com/office/drawing/2014/main" id="{5388AB37-A6F9-7A02-4AD8-8B9B69D42070}"/>
              </a:ext>
            </a:extLst>
          </p:cNvPr>
          <p:cNvSpPr/>
          <p:nvPr/>
        </p:nvSpPr>
        <p:spPr>
          <a:xfrm>
            <a:off x="8725990" y="2030195"/>
            <a:ext cx="1479600" cy="1256400"/>
          </a:xfrm>
          <a:prstGeom prst="hexagon">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latin typeface="Roboto" panose="02000000000000000000" pitchFamily="2" charset="0"/>
              <a:ea typeface="Roboto" panose="02000000000000000000" pitchFamily="2" charset="0"/>
            </a:endParaRPr>
          </a:p>
        </p:txBody>
      </p:sp>
      <p:pic>
        <p:nvPicPr>
          <p:cNvPr id="11" name="Picture 10">
            <a:extLst>
              <a:ext uri="{FF2B5EF4-FFF2-40B4-BE49-F238E27FC236}">
                <a16:creationId xmlns:a16="http://schemas.microsoft.com/office/drawing/2014/main" id="{DDFEF9F8-FFA8-D4BC-084B-F1BDFD834D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93633" y="2800800"/>
            <a:ext cx="1479600" cy="1256400"/>
          </a:xfrm>
          <a:prstGeom prst="hexagon">
            <a:avLst/>
          </a:prstGeom>
        </p:spPr>
      </p:pic>
      <p:sp>
        <p:nvSpPr>
          <p:cNvPr id="13" name="Hexagon 12">
            <a:extLst>
              <a:ext uri="{FF2B5EF4-FFF2-40B4-BE49-F238E27FC236}">
                <a16:creationId xmlns:a16="http://schemas.microsoft.com/office/drawing/2014/main" id="{A0EA9714-1AEC-D119-B665-E5F692F3B5F7}"/>
              </a:ext>
            </a:extLst>
          </p:cNvPr>
          <p:cNvSpPr/>
          <p:nvPr/>
        </p:nvSpPr>
        <p:spPr>
          <a:xfrm>
            <a:off x="8725990" y="3571406"/>
            <a:ext cx="1479600" cy="1256400"/>
          </a:xfrm>
          <a:prstGeom prst="hexagon">
            <a:avLst/>
          </a:prstGeom>
          <a:blipFill dpi="0" rotWithShape="1">
            <a:blip r:embed="rId5"/>
            <a:srcRect/>
            <a:stretch>
              <a:fillRect l="-23603" r="-2360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latin typeface="Roboto" panose="02000000000000000000" pitchFamily="2" charset="0"/>
              <a:ea typeface="Roboto" panose="02000000000000000000" pitchFamily="2" charset="0"/>
            </a:endParaRPr>
          </a:p>
        </p:txBody>
      </p:sp>
      <p:pic>
        <p:nvPicPr>
          <p:cNvPr id="16" name="Picture 15">
            <a:extLst>
              <a:ext uri="{FF2B5EF4-FFF2-40B4-BE49-F238E27FC236}">
                <a16:creationId xmlns:a16="http://schemas.microsoft.com/office/drawing/2014/main" id="{5F591236-A400-7273-CFDD-544753E4AD78}"/>
              </a:ext>
            </a:extLst>
          </p:cNvPr>
          <p:cNvPicPr>
            <a:picLocks/>
          </p:cNvPicPr>
          <p:nvPr/>
        </p:nvPicPr>
        <p:blipFill>
          <a:blip r:embed="rId6">
            <a:extLst>
              <a:ext uri="{28A0092B-C50C-407E-A947-70E740481C1C}">
                <a14:useLocalDpi xmlns:a14="http://schemas.microsoft.com/office/drawing/2010/main" val="0"/>
              </a:ext>
            </a:extLst>
          </a:blip>
          <a:stretch>
            <a:fillRect/>
          </a:stretch>
        </p:blipFill>
        <p:spPr>
          <a:xfrm>
            <a:off x="10093633" y="4341408"/>
            <a:ext cx="1479600" cy="1256400"/>
          </a:xfrm>
          <a:prstGeom prst="hexagon">
            <a:avLst/>
          </a:prstGeom>
        </p:spPr>
      </p:pic>
      <p:sp>
        <p:nvSpPr>
          <p:cNvPr id="17" name="Hexagon 16">
            <a:extLst>
              <a:ext uri="{FF2B5EF4-FFF2-40B4-BE49-F238E27FC236}">
                <a16:creationId xmlns:a16="http://schemas.microsoft.com/office/drawing/2014/main" id="{491C05DF-B51E-BE19-B7CE-949ACF5421D2}"/>
              </a:ext>
            </a:extLst>
          </p:cNvPr>
          <p:cNvSpPr/>
          <p:nvPr/>
        </p:nvSpPr>
        <p:spPr>
          <a:xfrm>
            <a:off x="11469189" y="2029893"/>
            <a:ext cx="1479600" cy="1256400"/>
          </a:xfrm>
          <a:prstGeom prst="hexagon">
            <a:avLst/>
          </a:prstGeom>
          <a:gradFill flip="none" rotWithShape="1">
            <a:gsLst>
              <a:gs pos="32000">
                <a:srgbClr val="C00000"/>
              </a:gs>
              <a:gs pos="94000">
                <a:srgbClr val="002060"/>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8" name="Hexagon 17">
            <a:extLst>
              <a:ext uri="{FF2B5EF4-FFF2-40B4-BE49-F238E27FC236}">
                <a16:creationId xmlns:a16="http://schemas.microsoft.com/office/drawing/2014/main" id="{EB75800F-1433-FC6B-69A4-C590B3246F12}"/>
              </a:ext>
            </a:extLst>
          </p:cNvPr>
          <p:cNvSpPr/>
          <p:nvPr/>
        </p:nvSpPr>
        <p:spPr>
          <a:xfrm>
            <a:off x="11452200" y="3576755"/>
            <a:ext cx="1479600" cy="1256400"/>
          </a:xfrm>
          <a:prstGeom prst="hexagon">
            <a:avLst/>
          </a:prstGeom>
          <a:gradFill flip="none" rotWithShape="1">
            <a:gsLst>
              <a:gs pos="17000">
                <a:srgbClr val="C00000"/>
              </a:gs>
              <a:gs pos="94000">
                <a:srgbClr val="002060"/>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cxnSp>
        <p:nvCxnSpPr>
          <p:cNvPr id="20" name="Straight Connector 19">
            <a:extLst>
              <a:ext uri="{FF2B5EF4-FFF2-40B4-BE49-F238E27FC236}">
                <a16:creationId xmlns:a16="http://schemas.microsoft.com/office/drawing/2014/main" id="{DAFC26F0-60FA-E93B-AA35-9AD8524A765E}"/>
              </a:ext>
            </a:extLst>
          </p:cNvPr>
          <p:cNvCxnSpPr>
            <a:cxnSpLocks/>
          </p:cNvCxnSpPr>
          <p:nvPr/>
        </p:nvCxnSpPr>
        <p:spPr>
          <a:xfrm>
            <a:off x="8960292" y="3429000"/>
            <a:ext cx="972000" cy="0"/>
          </a:xfrm>
          <a:prstGeom prst="line">
            <a:avLst/>
          </a:prstGeom>
          <a:ln w="19050">
            <a:solidFill>
              <a:srgbClr val="C00000"/>
            </a:solidFill>
            <a:headEnd type="ova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54915342-4D2D-7D36-0316-1141B78D7644}"/>
              </a:ext>
            </a:extLst>
          </p:cNvPr>
          <p:cNvCxnSpPr>
            <a:cxnSpLocks/>
          </p:cNvCxnSpPr>
          <p:nvPr/>
        </p:nvCxnSpPr>
        <p:spPr>
          <a:xfrm flipV="1">
            <a:off x="9948960" y="2666651"/>
            <a:ext cx="385411" cy="762349"/>
          </a:xfrm>
          <a:prstGeom prst="line">
            <a:avLst/>
          </a:prstGeom>
          <a:ln w="19050">
            <a:solidFill>
              <a:srgbClr val="C0000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4EBF7DBC-9BD3-CC3D-A627-587218CAC140}"/>
              </a:ext>
            </a:extLst>
          </p:cNvPr>
          <p:cNvCxnSpPr>
            <a:cxnSpLocks/>
          </p:cNvCxnSpPr>
          <p:nvPr/>
        </p:nvCxnSpPr>
        <p:spPr>
          <a:xfrm>
            <a:off x="10334371" y="2658093"/>
            <a:ext cx="972000"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051BA07-A882-3F6D-BDC9-B48F7E7BB7F7}"/>
              </a:ext>
            </a:extLst>
          </p:cNvPr>
          <p:cNvCxnSpPr>
            <a:cxnSpLocks/>
          </p:cNvCxnSpPr>
          <p:nvPr/>
        </p:nvCxnSpPr>
        <p:spPr>
          <a:xfrm flipV="1">
            <a:off x="11320002" y="1893220"/>
            <a:ext cx="385411" cy="762349"/>
          </a:xfrm>
          <a:prstGeom prst="line">
            <a:avLst/>
          </a:prstGeom>
          <a:ln w="19050">
            <a:solidFill>
              <a:srgbClr val="C0000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2F0BED5F-7891-D0DF-BF39-DAE278EDE13F}"/>
              </a:ext>
            </a:extLst>
          </p:cNvPr>
          <p:cNvCxnSpPr>
            <a:cxnSpLocks/>
          </p:cNvCxnSpPr>
          <p:nvPr/>
        </p:nvCxnSpPr>
        <p:spPr>
          <a:xfrm>
            <a:off x="9948960" y="3428699"/>
            <a:ext cx="385411" cy="762349"/>
          </a:xfrm>
          <a:prstGeom prst="line">
            <a:avLst/>
          </a:prstGeom>
          <a:ln w="19050">
            <a:solidFill>
              <a:srgbClr val="C0000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30186620-36F5-D5E7-1F4A-C51CF069B586}"/>
              </a:ext>
            </a:extLst>
          </p:cNvPr>
          <p:cNvCxnSpPr>
            <a:cxnSpLocks/>
          </p:cNvCxnSpPr>
          <p:nvPr/>
        </p:nvCxnSpPr>
        <p:spPr>
          <a:xfrm>
            <a:off x="10334371" y="4197049"/>
            <a:ext cx="972000"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BA65DEE-77DA-D2D9-C241-78B6137FB52B}"/>
              </a:ext>
            </a:extLst>
          </p:cNvPr>
          <p:cNvCxnSpPr>
            <a:cxnSpLocks/>
          </p:cNvCxnSpPr>
          <p:nvPr/>
        </p:nvCxnSpPr>
        <p:spPr>
          <a:xfrm>
            <a:off x="11307527" y="4189740"/>
            <a:ext cx="385411" cy="762349"/>
          </a:xfrm>
          <a:prstGeom prst="line">
            <a:avLst/>
          </a:prstGeom>
          <a:ln w="19050">
            <a:solidFill>
              <a:srgbClr val="C0000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92CB8EF7-D53B-7C36-A20E-1675868A5428}"/>
              </a:ext>
            </a:extLst>
          </p:cNvPr>
          <p:cNvCxnSpPr>
            <a:cxnSpLocks/>
          </p:cNvCxnSpPr>
          <p:nvPr/>
        </p:nvCxnSpPr>
        <p:spPr>
          <a:xfrm>
            <a:off x="9961914" y="1900475"/>
            <a:ext cx="372456" cy="765874"/>
          </a:xfrm>
          <a:prstGeom prst="line">
            <a:avLst/>
          </a:prstGeom>
          <a:ln w="19050">
            <a:solidFill>
              <a:srgbClr val="C0000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81A4279F-FC0A-88C9-AF8A-D86223EE480D}"/>
              </a:ext>
            </a:extLst>
          </p:cNvPr>
          <p:cNvCxnSpPr>
            <a:cxnSpLocks/>
          </p:cNvCxnSpPr>
          <p:nvPr/>
        </p:nvCxnSpPr>
        <p:spPr>
          <a:xfrm flipV="1">
            <a:off x="9948382" y="4189739"/>
            <a:ext cx="385411" cy="762349"/>
          </a:xfrm>
          <a:prstGeom prst="line">
            <a:avLst/>
          </a:prstGeom>
          <a:ln w="19050">
            <a:solidFill>
              <a:srgbClr val="C0000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7682C95A-21FE-518E-E7C0-888352461ACA}"/>
              </a:ext>
            </a:extLst>
          </p:cNvPr>
          <p:cNvCxnSpPr>
            <a:cxnSpLocks/>
          </p:cNvCxnSpPr>
          <p:nvPr/>
        </p:nvCxnSpPr>
        <p:spPr>
          <a:xfrm flipV="1">
            <a:off x="11320002" y="3428699"/>
            <a:ext cx="383310" cy="759792"/>
          </a:xfrm>
          <a:prstGeom prst="line">
            <a:avLst/>
          </a:prstGeom>
          <a:ln w="190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2D7BBC5B-D975-53B3-53CC-35B9AF3EEC9B}"/>
              </a:ext>
            </a:extLst>
          </p:cNvPr>
          <p:cNvCxnSpPr>
            <a:cxnSpLocks/>
          </p:cNvCxnSpPr>
          <p:nvPr/>
        </p:nvCxnSpPr>
        <p:spPr>
          <a:xfrm>
            <a:off x="11327762" y="2654539"/>
            <a:ext cx="376193" cy="777997"/>
          </a:xfrm>
          <a:prstGeom prst="line">
            <a:avLst/>
          </a:prstGeom>
          <a:ln w="19050">
            <a:solidFill>
              <a:srgbClr val="C0000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279EB921-19BF-3EF5-5502-15E1F7DC36ED}"/>
              </a:ext>
            </a:extLst>
          </p:cNvPr>
          <p:cNvCxnSpPr>
            <a:cxnSpLocks/>
          </p:cNvCxnSpPr>
          <p:nvPr/>
        </p:nvCxnSpPr>
        <p:spPr>
          <a:xfrm>
            <a:off x="11692938" y="3428699"/>
            <a:ext cx="972000"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pic>
        <p:nvPicPr>
          <p:cNvPr id="55" name="Picture 54">
            <a:extLst>
              <a:ext uri="{FF2B5EF4-FFF2-40B4-BE49-F238E27FC236}">
                <a16:creationId xmlns:a16="http://schemas.microsoft.com/office/drawing/2014/main" id="{8BD5CB46-1BA7-0AE9-0FC6-5A6BCC97CFBF}"/>
              </a:ext>
            </a:extLst>
          </p:cNvPr>
          <p:cNvPicPr>
            <a:picLocks noChangeAspect="1"/>
          </p:cNvPicPr>
          <p:nvPr/>
        </p:nvPicPr>
        <p:blipFill>
          <a:blip r:embed="rId7"/>
          <a:stretch>
            <a:fillRect/>
          </a:stretch>
        </p:blipFill>
        <p:spPr>
          <a:xfrm>
            <a:off x="11281903" y="154237"/>
            <a:ext cx="582659" cy="566304"/>
          </a:xfrm>
          <a:prstGeom prst="rect">
            <a:avLst/>
          </a:prstGeom>
          <a:effectLst/>
        </p:spPr>
      </p:pic>
      <p:sp>
        <p:nvSpPr>
          <p:cNvPr id="56" name="Rectangle 55">
            <a:extLst>
              <a:ext uri="{FF2B5EF4-FFF2-40B4-BE49-F238E27FC236}">
                <a16:creationId xmlns:a16="http://schemas.microsoft.com/office/drawing/2014/main" id="{421A9860-0D6A-F37E-B441-3BA0CE760BDE}"/>
              </a:ext>
            </a:extLst>
          </p:cNvPr>
          <p:cNvSpPr/>
          <p:nvPr/>
        </p:nvSpPr>
        <p:spPr>
          <a:xfrm>
            <a:off x="5067760" y="269842"/>
            <a:ext cx="6159664" cy="338554"/>
          </a:xfrm>
          <a:prstGeom prst="rect">
            <a:avLst/>
          </a:prstGeom>
        </p:spPr>
        <p:txBody>
          <a:bodyPr wrap="square">
            <a:spAutoFit/>
          </a:bodyPr>
          <a:lstStyle/>
          <a:p>
            <a:pPr lvl="0" algn="r">
              <a:defRPr/>
            </a:pPr>
            <a:r>
              <a:rPr lang="en-US" sz="800" b="1" dirty="0">
                <a:solidFill>
                  <a:srgbClr val="354037"/>
                </a:solidFill>
                <a:latin typeface="Microsoft YaHei" panose="020B0503020204020204" pitchFamily="34" charset="-122"/>
                <a:ea typeface="Microsoft YaHei" panose="020B0503020204020204" pitchFamily="34" charset="-122"/>
                <a:cs typeface="Segoe UI Light" panose="020B0502040204020203" pitchFamily="34" charset="0"/>
              </a:rPr>
              <a:t>DIRECTORATE GENERAL OF NEW, RENEWABLE ENERGY AND ENERGY CONSERVATION</a:t>
            </a:r>
          </a:p>
          <a:p>
            <a:pPr lvl="0" algn="r">
              <a:defRPr/>
            </a:pPr>
            <a:r>
              <a:rPr lang="en-US" sz="800" b="1" dirty="0">
                <a:solidFill>
                  <a:srgbClr val="354037"/>
                </a:solidFill>
                <a:latin typeface="Microsoft YaHei" panose="020B0503020204020204" pitchFamily="34" charset="-122"/>
                <a:ea typeface="Microsoft YaHei" panose="020B0503020204020204" pitchFamily="34" charset="-122"/>
                <a:cs typeface="Segoe UI Light" panose="020B0502040204020203" pitchFamily="34" charset="0"/>
              </a:rPr>
              <a:t>MINISTRY OF ENERGY AND MINERAL RESOURCES</a:t>
            </a:r>
          </a:p>
        </p:txBody>
      </p:sp>
      <p:cxnSp>
        <p:nvCxnSpPr>
          <p:cNvPr id="59" name="Straight Connector 58">
            <a:extLst>
              <a:ext uri="{FF2B5EF4-FFF2-40B4-BE49-F238E27FC236}">
                <a16:creationId xmlns:a16="http://schemas.microsoft.com/office/drawing/2014/main" id="{39D02EAE-38A7-2C7E-7435-0737E67C71EF}"/>
              </a:ext>
            </a:extLst>
          </p:cNvPr>
          <p:cNvCxnSpPr/>
          <p:nvPr/>
        </p:nvCxnSpPr>
        <p:spPr>
          <a:xfrm>
            <a:off x="11227424" y="243591"/>
            <a:ext cx="0" cy="46800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id="{A6C990AE-B8B8-AE16-042A-90AB1412E0F6}"/>
              </a:ext>
            </a:extLst>
          </p:cNvPr>
          <p:cNvSpPr txBox="1"/>
          <p:nvPr/>
        </p:nvSpPr>
        <p:spPr>
          <a:xfrm>
            <a:off x="3165667" y="2119731"/>
            <a:ext cx="5567759" cy="1708160"/>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defRPr/>
            </a:pPr>
            <a:r>
              <a:rPr lang="en-US" sz="3500" b="1" dirty="0">
                <a:solidFill>
                  <a:srgbClr val="002060"/>
                </a:solidFill>
                <a:latin typeface="Cera Pro" pitchFamily="2" charset="0"/>
              </a:rPr>
              <a:t>INDONESIA </a:t>
            </a:r>
          </a:p>
          <a:p>
            <a:pPr marL="0" marR="0" lvl="0" indent="0" defTabSz="914400" rtl="0" eaLnBrk="1" fontAlgn="auto" latinLnBrk="0" hangingPunct="1">
              <a:lnSpc>
                <a:spcPct val="100000"/>
              </a:lnSpc>
              <a:spcBef>
                <a:spcPts val="0"/>
              </a:spcBef>
              <a:spcAft>
                <a:spcPts val="0"/>
              </a:spcAft>
              <a:buClrTx/>
              <a:buSzTx/>
              <a:buFontTx/>
              <a:buNone/>
              <a:defRPr/>
            </a:pPr>
            <a:r>
              <a:rPr lang="en-US" sz="3500" b="1" dirty="0">
                <a:solidFill>
                  <a:srgbClr val="002060"/>
                </a:solidFill>
                <a:latin typeface="Cera Pro" pitchFamily="2" charset="0"/>
              </a:rPr>
              <a:t>ENERGY TRANSITION </a:t>
            </a:r>
          </a:p>
          <a:p>
            <a:pPr marL="0" marR="0" lvl="0" indent="0" defTabSz="914400" rtl="0" eaLnBrk="1" fontAlgn="auto" latinLnBrk="0" hangingPunct="1">
              <a:lnSpc>
                <a:spcPct val="100000"/>
              </a:lnSpc>
              <a:spcBef>
                <a:spcPts val="0"/>
              </a:spcBef>
              <a:spcAft>
                <a:spcPts val="0"/>
              </a:spcAft>
              <a:buClrTx/>
              <a:buSzTx/>
              <a:buFontTx/>
              <a:buNone/>
              <a:defRPr/>
            </a:pPr>
            <a:r>
              <a:rPr lang="en-US" sz="3500" b="1" dirty="0">
                <a:solidFill>
                  <a:srgbClr val="002060"/>
                </a:solidFill>
                <a:latin typeface="Cera Pro" pitchFamily="2" charset="0"/>
              </a:rPr>
              <a:t>TOWARDS NZE 2060</a:t>
            </a:r>
          </a:p>
        </p:txBody>
      </p:sp>
      <p:sp>
        <p:nvSpPr>
          <p:cNvPr id="61" name="Rectangle 60">
            <a:extLst>
              <a:ext uri="{FF2B5EF4-FFF2-40B4-BE49-F238E27FC236}">
                <a16:creationId xmlns:a16="http://schemas.microsoft.com/office/drawing/2014/main" id="{3FFC5CBC-C921-04A7-66F0-5B2D813561C1}"/>
              </a:ext>
            </a:extLst>
          </p:cNvPr>
          <p:cNvSpPr/>
          <p:nvPr/>
        </p:nvSpPr>
        <p:spPr>
          <a:xfrm>
            <a:off x="3237988" y="4034376"/>
            <a:ext cx="4326291" cy="892552"/>
          </a:xfrm>
          <a:prstGeom prst="rect">
            <a:avLst/>
          </a:prstGeom>
        </p:spPr>
        <p:txBody>
          <a:bodyPr wrap="square">
            <a:spAutoFit/>
          </a:bodyPr>
          <a:ls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defRPr/>
            </a:pPr>
            <a:r>
              <a:rPr lang="en-US" sz="2400" b="1" dirty="0" err="1">
                <a:latin typeface="Cera Pro" pitchFamily="2" charset="0"/>
                <a:cs typeface="Palanquin" panose="020B0004020203020204" pitchFamily="34" charset="0"/>
              </a:rPr>
              <a:t>Dadan</a:t>
            </a:r>
            <a:r>
              <a:rPr lang="en-US" sz="2400" b="1" dirty="0">
                <a:latin typeface="Cera Pro" pitchFamily="2" charset="0"/>
                <a:cs typeface="Palanquin" panose="020B0004020203020204" pitchFamily="34" charset="0"/>
              </a:rPr>
              <a:t> </a:t>
            </a:r>
            <a:r>
              <a:rPr lang="en-US" sz="2400" b="1" dirty="0" err="1">
                <a:latin typeface="Cera Pro" pitchFamily="2" charset="0"/>
                <a:cs typeface="Palanquin" panose="020B0004020203020204" pitchFamily="34" charset="0"/>
              </a:rPr>
              <a:t>Kusdiana</a:t>
            </a:r>
            <a:endParaRPr lang="en-US" sz="2400" b="1" dirty="0">
              <a:latin typeface="Cera Pro" pitchFamily="2" charset="0"/>
              <a:cs typeface="Palanquin" panose="020B0004020203020204" pitchFamily="34" charset="0"/>
            </a:endParaRPr>
          </a:p>
          <a:p>
            <a:pPr lvl="0">
              <a:defRPr/>
            </a:pPr>
            <a:r>
              <a:rPr lang="en-US" sz="1400" dirty="0">
                <a:latin typeface="Cera Pro" pitchFamily="2" charset="0"/>
                <a:cs typeface="Palanquin" panose="020B0004020203020204" pitchFamily="34" charset="0"/>
              </a:rPr>
              <a:t>Director General of New, Renewable Energy and Energy Conservation</a:t>
            </a:r>
            <a:endParaRPr lang="en-US" sz="1600" b="1" dirty="0">
              <a:latin typeface="Cera Pro" pitchFamily="2" charset="0"/>
              <a:cs typeface="Palanquin" panose="020B0004020203020204" pitchFamily="34" charset="0"/>
            </a:endParaRPr>
          </a:p>
        </p:txBody>
      </p:sp>
      <p:sp>
        <p:nvSpPr>
          <p:cNvPr id="63" name="Rectangle 62">
            <a:extLst>
              <a:ext uri="{FF2B5EF4-FFF2-40B4-BE49-F238E27FC236}">
                <a16:creationId xmlns:a16="http://schemas.microsoft.com/office/drawing/2014/main" id="{09391C7C-3F31-59E5-83D6-A5B94D6ACBC6}"/>
              </a:ext>
            </a:extLst>
          </p:cNvPr>
          <p:cNvSpPr/>
          <p:nvPr/>
        </p:nvSpPr>
        <p:spPr>
          <a:xfrm>
            <a:off x="3231186" y="5802024"/>
            <a:ext cx="3335358" cy="338554"/>
          </a:xfrm>
          <a:prstGeom prst="rect">
            <a:avLst/>
          </a:prstGeom>
        </p:spPr>
        <p:txBody>
          <a:bodyPr wrap="square">
            <a:spAutoFit/>
          </a:bodyPr>
          <a:lstStyle/>
          <a:p>
            <a:r>
              <a:rPr lang="en-US" sz="1600" b="1" dirty="0">
                <a:solidFill>
                  <a:srgbClr val="C00000"/>
                </a:solidFill>
                <a:latin typeface="Cera Pro" pitchFamily="2" charset="0"/>
                <a:cs typeface="Palanquin" panose="020B0004020203020204" pitchFamily="34" charset="0"/>
              </a:rPr>
              <a:t>Tokyo, March 3</a:t>
            </a:r>
            <a:r>
              <a:rPr lang="en-US" sz="1600" b="1" baseline="30000" dirty="0">
                <a:solidFill>
                  <a:srgbClr val="C00000"/>
                </a:solidFill>
                <a:latin typeface="Cera Pro" pitchFamily="2" charset="0"/>
                <a:cs typeface="Palanquin" panose="020B0004020203020204" pitchFamily="34" charset="0"/>
              </a:rPr>
              <a:t>rd</a:t>
            </a:r>
            <a:r>
              <a:rPr lang="en-US" sz="1600" b="1" dirty="0">
                <a:solidFill>
                  <a:srgbClr val="C00000"/>
                </a:solidFill>
                <a:latin typeface="Cera Pro" pitchFamily="2" charset="0"/>
                <a:cs typeface="Palanquin" panose="020B0004020203020204" pitchFamily="34" charset="0"/>
              </a:rPr>
              <a:t>, 2023</a:t>
            </a:r>
            <a:endParaRPr lang="en-US" sz="1600" dirty="0">
              <a:solidFill>
                <a:srgbClr val="C00000"/>
              </a:solidFill>
              <a:latin typeface="Cera Pro" pitchFamily="2" charset="0"/>
            </a:endParaRPr>
          </a:p>
        </p:txBody>
      </p:sp>
      <p:sp>
        <p:nvSpPr>
          <p:cNvPr id="64" name="TextBox 8">
            <a:extLst>
              <a:ext uri="{FF2B5EF4-FFF2-40B4-BE49-F238E27FC236}">
                <a16:creationId xmlns:a16="http://schemas.microsoft.com/office/drawing/2014/main" id="{557A9AC0-1133-B406-6E8A-6DC3C2315FE6}"/>
              </a:ext>
            </a:extLst>
          </p:cNvPr>
          <p:cNvSpPr txBox="1"/>
          <p:nvPr/>
        </p:nvSpPr>
        <p:spPr>
          <a:xfrm>
            <a:off x="1657253" y="6417684"/>
            <a:ext cx="1448089" cy="30777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d-ID" sz="1400" b="0" i="0" u="none" strike="noStrike" kern="1200" cap="none" spc="0" normalizeH="0" baseline="0" noProof="0" dirty="0">
                <a:ln>
                  <a:noFill/>
                </a:ln>
                <a:effectLst/>
                <a:uLnTx/>
                <a:uFillTx/>
                <a:latin typeface="Cera Pro" pitchFamily="2" charset="0"/>
                <a:ea typeface="Roboto" panose="02000000000000000000" pitchFamily="2" charset="0"/>
                <a:cs typeface="+mn-cs"/>
              </a:rPr>
              <a:t>www.</a:t>
            </a:r>
            <a:r>
              <a:rPr kumimoji="0" lang="en-US" sz="1400" b="0" i="0" u="none" strike="noStrike" kern="1200" cap="none" spc="0" normalizeH="0" baseline="0" noProof="0" dirty="0">
                <a:ln>
                  <a:noFill/>
                </a:ln>
                <a:effectLst/>
                <a:uLnTx/>
                <a:uFillTx/>
                <a:latin typeface="Cera Pro" pitchFamily="2" charset="0"/>
                <a:ea typeface="Roboto" panose="02000000000000000000" pitchFamily="2" charset="0"/>
                <a:cs typeface="+mn-cs"/>
              </a:rPr>
              <a:t>esdm.go.id </a:t>
            </a:r>
          </a:p>
        </p:txBody>
      </p:sp>
      <p:sp>
        <p:nvSpPr>
          <p:cNvPr id="65" name="TextBox 9">
            <a:extLst>
              <a:ext uri="{FF2B5EF4-FFF2-40B4-BE49-F238E27FC236}">
                <a16:creationId xmlns:a16="http://schemas.microsoft.com/office/drawing/2014/main" id="{A1B7BF71-6A72-92E8-2ECF-671C428F3596}"/>
              </a:ext>
            </a:extLst>
          </p:cNvPr>
          <p:cNvSpPr txBox="1"/>
          <p:nvPr/>
        </p:nvSpPr>
        <p:spPr>
          <a:xfrm>
            <a:off x="3526929" y="6417684"/>
            <a:ext cx="658194" cy="30777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effectLst/>
                <a:uLnTx/>
                <a:uFillTx/>
                <a:latin typeface="Cera Pro" pitchFamily="2" charset="0"/>
                <a:ea typeface="Roboto" panose="02000000000000000000" pitchFamily="2" charset="0"/>
                <a:cs typeface="+mn-cs"/>
              </a:rPr>
              <a:t>kesdm</a:t>
            </a:r>
            <a:endParaRPr kumimoji="0" lang="en-US" sz="1400" b="0" i="0" u="none" strike="noStrike" kern="1200" cap="none" spc="0" normalizeH="0" baseline="0" noProof="0" dirty="0">
              <a:ln>
                <a:noFill/>
              </a:ln>
              <a:effectLst/>
              <a:uLnTx/>
              <a:uFillTx/>
              <a:latin typeface="Cera Pro" pitchFamily="2" charset="0"/>
              <a:ea typeface="Roboto" panose="02000000000000000000" pitchFamily="2" charset="0"/>
              <a:cs typeface="+mn-cs"/>
            </a:endParaRPr>
          </a:p>
        </p:txBody>
      </p:sp>
      <p:cxnSp>
        <p:nvCxnSpPr>
          <p:cNvPr id="68" name="Straight Connector 67">
            <a:extLst>
              <a:ext uri="{FF2B5EF4-FFF2-40B4-BE49-F238E27FC236}">
                <a16:creationId xmlns:a16="http://schemas.microsoft.com/office/drawing/2014/main" id="{F6F51D4D-488C-3080-7ABE-82F6F9BECD7D}"/>
              </a:ext>
            </a:extLst>
          </p:cNvPr>
          <p:cNvCxnSpPr/>
          <p:nvPr/>
        </p:nvCxnSpPr>
        <p:spPr>
          <a:xfrm>
            <a:off x="3231186" y="6455608"/>
            <a:ext cx="0" cy="252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70" name="Picture 69">
            <a:extLst>
              <a:ext uri="{FF2B5EF4-FFF2-40B4-BE49-F238E27FC236}">
                <a16:creationId xmlns:a16="http://schemas.microsoft.com/office/drawing/2014/main" id="{472020A5-6A0A-C4BC-2FBA-630EFE46D2E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327075" y="6470712"/>
            <a:ext cx="252000" cy="252000"/>
          </a:xfrm>
          <a:prstGeom prst="rect">
            <a:avLst/>
          </a:prstGeom>
        </p:spPr>
      </p:pic>
      <p:pic>
        <p:nvPicPr>
          <p:cNvPr id="72" name="Picture 71">
            <a:extLst>
              <a:ext uri="{FF2B5EF4-FFF2-40B4-BE49-F238E27FC236}">
                <a16:creationId xmlns:a16="http://schemas.microsoft.com/office/drawing/2014/main" id="{4EC7DDCC-E97B-D0EB-B3A4-8C6138F19C7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57399" y="6469108"/>
            <a:ext cx="252000" cy="252000"/>
          </a:xfrm>
          <a:prstGeom prst="rect">
            <a:avLst/>
          </a:prstGeom>
        </p:spPr>
      </p:pic>
      <p:pic>
        <p:nvPicPr>
          <p:cNvPr id="2" name="Picture 1" descr="Logo, company name&#10;&#10;Description automatically generated">
            <a:extLst>
              <a:ext uri="{FF2B5EF4-FFF2-40B4-BE49-F238E27FC236}">
                <a16:creationId xmlns:a16="http://schemas.microsoft.com/office/drawing/2014/main" id="{6DA37F9F-3923-9669-9F42-3546C61A5209}"/>
              </a:ext>
            </a:extLst>
          </p:cNvPr>
          <p:cNvPicPr>
            <a:picLocks noChangeAspect="1"/>
          </p:cNvPicPr>
          <p:nvPr/>
        </p:nvPicPr>
        <p:blipFill rotWithShape="1">
          <a:blip r:embed="rId10">
            <a:extLst>
              <a:ext uri="{28A0092B-C50C-407E-A947-70E740481C1C}">
                <a14:useLocalDpi xmlns:a14="http://schemas.microsoft.com/office/drawing/2010/main" val="0"/>
              </a:ext>
            </a:extLst>
          </a:blip>
          <a:srcRect t="24708" b="25690"/>
          <a:stretch/>
        </p:blipFill>
        <p:spPr>
          <a:xfrm>
            <a:off x="2981326" y="109754"/>
            <a:ext cx="1876424" cy="652147"/>
          </a:xfrm>
          <a:prstGeom prst="rect">
            <a:avLst/>
          </a:prstGeom>
        </p:spPr>
      </p:pic>
      <p:sp>
        <p:nvSpPr>
          <p:cNvPr id="4" name="TextBox 3">
            <a:extLst>
              <a:ext uri="{FF2B5EF4-FFF2-40B4-BE49-F238E27FC236}">
                <a16:creationId xmlns:a16="http://schemas.microsoft.com/office/drawing/2014/main" id="{6E19353D-A2BC-272C-29B8-3B35DE562A21}"/>
              </a:ext>
            </a:extLst>
          </p:cNvPr>
          <p:cNvSpPr txBox="1"/>
          <p:nvPr/>
        </p:nvSpPr>
        <p:spPr>
          <a:xfrm>
            <a:off x="3216005" y="5517772"/>
            <a:ext cx="7040344" cy="307777"/>
          </a:xfrm>
          <a:prstGeom prst="rect">
            <a:avLst/>
          </a:prstGeom>
          <a:noFill/>
        </p:spPr>
        <p:txBody>
          <a:bodyPr wrap="square">
            <a:spAutoFit/>
          </a:bodyPr>
          <a:lstStyle/>
          <a:p>
            <a:pPr marL="0" indent="0">
              <a:lnSpc>
                <a:spcPct val="100000"/>
              </a:lnSpc>
              <a:spcBef>
                <a:spcPts val="0"/>
              </a:spcBef>
              <a:buNone/>
            </a:pPr>
            <a:r>
              <a:rPr lang="en-US" sz="1400" dirty="0">
                <a:latin typeface="Cera Pro" pitchFamily="2" charset="0"/>
              </a:rPr>
              <a:t>at Japan RE-Invest Indonesia Forum 2023</a:t>
            </a:r>
          </a:p>
        </p:txBody>
      </p:sp>
      <p:cxnSp>
        <p:nvCxnSpPr>
          <p:cNvPr id="7" name="Straight Connector 6">
            <a:extLst>
              <a:ext uri="{FF2B5EF4-FFF2-40B4-BE49-F238E27FC236}">
                <a16:creationId xmlns:a16="http://schemas.microsoft.com/office/drawing/2014/main" id="{7C0807C5-048B-0C6D-014C-1C7485B527D1}"/>
              </a:ext>
            </a:extLst>
          </p:cNvPr>
          <p:cNvCxnSpPr/>
          <p:nvPr/>
        </p:nvCxnSpPr>
        <p:spPr>
          <a:xfrm>
            <a:off x="3216005" y="3976355"/>
            <a:ext cx="5120640" cy="0"/>
          </a:xfrm>
          <a:prstGeom prst="line">
            <a:avLst/>
          </a:prstGeom>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6612835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ectangle 48">
            <a:extLst>
              <a:ext uri="{FF2B5EF4-FFF2-40B4-BE49-F238E27FC236}">
                <a16:creationId xmlns:a16="http://schemas.microsoft.com/office/drawing/2014/main" id="{8B4B4593-7C4E-F049-5075-208B41B273D7}"/>
              </a:ext>
            </a:extLst>
          </p:cNvPr>
          <p:cNvSpPr/>
          <p:nvPr/>
        </p:nvSpPr>
        <p:spPr>
          <a:xfrm>
            <a:off x="4769318" y="1330307"/>
            <a:ext cx="1338166" cy="174612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tle 1">
            <a:extLst>
              <a:ext uri="{FF2B5EF4-FFF2-40B4-BE49-F238E27FC236}">
                <a16:creationId xmlns:a16="http://schemas.microsoft.com/office/drawing/2014/main" id="{1B89E63D-2352-E94A-6D58-E3E86BE18DC1}"/>
              </a:ext>
            </a:extLst>
          </p:cNvPr>
          <p:cNvSpPr txBox="1">
            <a:spLocks/>
          </p:cNvSpPr>
          <p:nvPr/>
        </p:nvSpPr>
        <p:spPr bwMode="auto">
          <a:xfrm>
            <a:off x="111642" y="0"/>
            <a:ext cx="11968716" cy="6633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0" marR="0" lvl="0" indent="0" algn="l" defTabSz="914400" rtl="0" eaLnBrk="0" fontAlgn="base" latinLnBrk="0" hangingPunct="0">
              <a:lnSpc>
                <a:spcPct val="90000"/>
              </a:lnSpc>
              <a:spcBef>
                <a:spcPct val="0"/>
              </a:spcBef>
              <a:spcAft>
                <a:spcPct val="0"/>
              </a:spcAft>
              <a:buClrTx/>
              <a:buSzTx/>
              <a:buFontTx/>
              <a:buNone/>
              <a:tabLst/>
              <a:defRPr/>
            </a:pPr>
            <a:r>
              <a:rPr kumimoji="0" lang="en-US" sz="2600" b="1" i="0" u="none" strike="noStrike" kern="1200" cap="none" spc="0" normalizeH="0" baseline="0" noProof="0" dirty="0">
                <a:ln>
                  <a:noFill/>
                </a:ln>
                <a:solidFill>
                  <a:srgbClr val="002060"/>
                </a:solidFill>
                <a:effectLst/>
                <a:uLnTx/>
                <a:uFillTx/>
                <a:latin typeface="Cera Pro" panose="00000600000000000000" pitchFamily="50" charset="0"/>
                <a:ea typeface="Times New Roman" panose="02020603050405020304" pitchFamily="18" charset="0"/>
                <a:cs typeface="Times New Roman" panose="02020603050405020304" pitchFamily="18" charset="0"/>
              </a:rPr>
              <a:t>CONDITION AND POTENTIAL OF NRE TO SUPPORT ENERGY TRANSITION</a:t>
            </a:r>
            <a:endParaRPr kumimoji="0" lang="en-ID" sz="2600" b="0" i="0" u="none" strike="noStrike" kern="1200" cap="none" spc="0" normalizeH="0" baseline="0" noProof="0" dirty="0">
              <a:ln>
                <a:noFill/>
              </a:ln>
              <a:solidFill>
                <a:prstClr val="black"/>
              </a:solidFill>
              <a:effectLst/>
              <a:uLnTx/>
              <a:uFillTx/>
              <a:latin typeface="Cera Pro" panose="00000600000000000000" pitchFamily="50" charset="0"/>
              <a:ea typeface="+mj-ea"/>
              <a:cs typeface="+mj-cs"/>
            </a:endParaRPr>
          </a:p>
        </p:txBody>
      </p:sp>
      <p:sp>
        <p:nvSpPr>
          <p:cNvPr id="19" name="Rectangle: Rounded Corners 18">
            <a:extLst>
              <a:ext uri="{FF2B5EF4-FFF2-40B4-BE49-F238E27FC236}">
                <a16:creationId xmlns:a16="http://schemas.microsoft.com/office/drawing/2014/main" id="{F53F0D63-C681-08F4-F5AF-B54D3187A2F7}"/>
              </a:ext>
            </a:extLst>
          </p:cNvPr>
          <p:cNvSpPr/>
          <p:nvPr/>
        </p:nvSpPr>
        <p:spPr>
          <a:xfrm>
            <a:off x="6142494" y="640275"/>
            <a:ext cx="4272190" cy="281040"/>
          </a:xfrm>
          <a:prstGeom prst="roundRect">
            <a:avLst>
              <a:gd name="adj" fmla="val 50000"/>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era Pro" panose="00000500000000000000" pitchFamily="50" charset="0"/>
                <a:ea typeface="+mn-ea"/>
                <a:cs typeface="+mn-cs"/>
              </a:rPr>
              <a:t>NRE in The National Energy Mix</a:t>
            </a:r>
            <a:endParaRPr kumimoji="0" lang="id-ID" sz="1400" b="0" i="0" u="none" strike="noStrike" kern="1200" cap="none" spc="0" normalizeH="0" baseline="0" noProof="0" dirty="0">
              <a:ln>
                <a:noFill/>
              </a:ln>
              <a:solidFill>
                <a:srgbClr val="FFC000"/>
              </a:solidFill>
              <a:effectLst/>
              <a:uLnTx/>
              <a:uFillTx/>
              <a:latin typeface="Cera Pro" panose="00000500000000000000" pitchFamily="50" charset="0"/>
              <a:ea typeface="+mn-ea"/>
              <a:cs typeface="+mn-cs"/>
            </a:endParaRPr>
          </a:p>
        </p:txBody>
      </p:sp>
      <p:sp>
        <p:nvSpPr>
          <p:cNvPr id="20" name="Rectangle: Rounded Corners 19">
            <a:extLst>
              <a:ext uri="{FF2B5EF4-FFF2-40B4-BE49-F238E27FC236}">
                <a16:creationId xmlns:a16="http://schemas.microsoft.com/office/drawing/2014/main" id="{83CB8E81-2C2D-0B2A-70BC-7D61C030B64D}"/>
              </a:ext>
            </a:extLst>
          </p:cNvPr>
          <p:cNvSpPr/>
          <p:nvPr/>
        </p:nvSpPr>
        <p:spPr>
          <a:xfrm>
            <a:off x="121651" y="610278"/>
            <a:ext cx="3840749" cy="294964"/>
          </a:xfrm>
          <a:prstGeom prst="roundRect">
            <a:avLst>
              <a:gd name="adj" fmla="val 50000"/>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era Pro" panose="00000500000000000000" pitchFamily="50" charset="0"/>
                <a:ea typeface="+mn-ea"/>
                <a:cs typeface="+mn-cs"/>
              </a:rPr>
              <a:t>National Primary Energy Demand | </a:t>
            </a:r>
            <a:r>
              <a:rPr kumimoji="0" lang="en-US" sz="1400" b="0" i="0" u="none" strike="noStrike" kern="1200" cap="none" spc="0" normalizeH="0" baseline="0" noProof="0" dirty="0">
                <a:ln>
                  <a:noFill/>
                </a:ln>
                <a:solidFill>
                  <a:prstClr val="white"/>
                </a:solidFill>
                <a:effectLst/>
                <a:uLnTx/>
                <a:uFillTx/>
                <a:latin typeface="Cera Pro" panose="00000500000000000000" pitchFamily="50" charset="0"/>
                <a:ea typeface="+mn-ea"/>
                <a:cs typeface="+mn-cs"/>
              </a:rPr>
              <a:t>MBOE</a:t>
            </a:r>
          </a:p>
        </p:txBody>
      </p:sp>
      <p:cxnSp>
        <p:nvCxnSpPr>
          <p:cNvPr id="22" name="Straight Arrow Connector 21">
            <a:extLst>
              <a:ext uri="{FF2B5EF4-FFF2-40B4-BE49-F238E27FC236}">
                <a16:creationId xmlns:a16="http://schemas.microsoft.com/office/drawing/2014/main" id="{97C1EF28-59F5-588C-2243-09CED28EB1EF}"/>
              </a:ext>
            </a:extLst>
          </p:cNvPr>
          <p:cNvCxnSpPr>
            <a:cxnSpLocks/>
          </p:cNvCxnSpPr>
          <p:nvPr/>
        </p:nvCxnSpPr>
        <p:spPr>
          <a:xfrm flipV="1">
            <a:off x="430306" y="1104900"/>
            <a:ext cx="3786825" cy="40513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BAB299E8-B1E6-65C9-845B-AA1CD1CE446A}"/>
              </a:ext>
            </a:extLst>
          </p:cNvPr>
          <p:cNvSpPr txBox="1"/>
          <p:nvPr/>
        </p:nvSpPr>
        <p:spPr>
          <a:xfrm rot="21279191">
            <a:off x="1133080" y="1029000"/>
            <a:ext cx="2323072"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Cera Pro" panose="00000400000000000000" pitchFamily="50" charset="0"/>
                <a:ea typeface="+mn-ea"/>
                <a:cs typeface="+mn-cs"/>
              </a:rPr>
              <a:t>Energy consumption rose by 30%</a:t>
            </a:r>
            <a:endParaRPr kumimoji="0" lang="en-ID" sz="1050" b="1" i="0" u="none" strike="noStrike" kern="1200" cap="none" spc="0" normalizeH="0" baseline="0" noProof="0" dirty="0">
              <a:ln>
                <a:noFill/>
              </a:ln>
              <a:solidFill>
                <a:prstClr val="black"/>
              </a:solidFill>
              <a:effectLst/>
              <a:uLnTx/>
              <a:uFillTx/>
              <a:latin typeface="Cera Pro" panose="00000400000000000000" pitchFamily="50" charset="0"/>
              <a:ea typeface="+mn-ea"/>
              <a:cs typeface="+mn-cs"/>
            </a:endParaRPr>
          </a:p>
        </p:txBody>
      </p:sp>
      <p:cxnSp>
        <p:nvCxnSpPr>
          <p:cNvPr id="24" name="Straight Connector 23">
            <a:extLst>
              <a:ext uri="{FF2B5EF4-FFF2-40B4-BE49-F238E27FC236}">
                <a16:creationId xmlns:a16="http://schemas.microsoft.com/office/drawing/2014/main" id="{4E39E048-9D29-4DEF-9676-28C5EBCC8157}"/>
              </a:ext>
            </a:extLst>
          </p:cNvPr>
          <p:cNvCxnSpPr>
            <a:cxnSpLocks/>
          </p:cNvCxnSpPr>
          <p:nvPr/>
        </p:nvCxnSpPr>
        <p:spPr>
          <a:xfrm flipV="1">
            <a:off x="6142494" y="549207"/>
            <a:ext cx="0" cy="2915466"/>
          </a:xfrm>
          <a:prstGeom prst="line">
            <a:avLst/>
          </a:prstGeom>
          <a:ln w="12700">
            <a:solidFill>
              <a:srgbClr val="002060"/>
            </a:solidFill>
            <a:prstDash val="dashDot"/>
          </a:ln>
        </p:spPr>
        <p:style>
          <a:lnRef idx="1">
            <a:schemeClr val="accent1"/>
          </a:lnRef>
          <a:fillRef idx="0">
            <a:schemeClr val="accent1"/>
          </a:fillRef>
          <a:effectRef idx="0">
            <a:schemeClr val="accent1"/>
          </a:effectRef>
          <a:fontRef idx="minor">
            <a:schemeClr val="tx1"/>
          </a:fontRef>
        </p:style>
      </p:cxnSp>
      <p:sp>
        <p:nvSpPr>
          <p:cNvPr id="29" name="Rectangle: Rounded Corners 28">
            <a:extLst>
              <a:ext uri="{FF2B5EF4-FFF2-40B4-BE49-F238E27FC236}">
                <a16:creationId xmlns:a16="http://schemas.microsoft.com/office/drawing/2014/main" id="{285C9504-CDBB-F375-AD51-1C84070192DC}"/>
              </a:ext>
            </a:extLst>
          </p:cNvPr>
          <p:cNvSpPr/>
          <p:nvPr/>
        </p:nvSpPr>
        <p:spPr>
          <a:xfrm>
            <a:off x="92094" y="3804649"/>
            <a:ext cx="3636000" cy="294964"/>
          </a:xfrm>
          <a:prstGeom prst="roundRect">
            <a:avLst>
              <a:gd name="adj" fmla="val 50000"/>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era Pro" panose="00000500000000000000" pitchFamily="50" charset="0"/>
                <a:ea typeface="+mn-ea"/>
                <a:cs typeface="+mn-cs"/>
              </a:rPr>
              <a:t>Electricity Consumption </a:t>
            </a:r>
            <a:r>
              <a:rPr kumimoji="0" lang="id-ID" sz="1400" b="0" i="0" u="none" strike="noStrike" kern="1200" cap="none" spc="0" normalizeH="0" baseline="0" noProof="0" dirty="0">
                <a:ln>
                  <a:noFill/>
                </a:ln>
                <a:solidFill>
                  <a:prstClr val="white"/>
                </a:solidFill>
                <a:effectLst/>
                <a:uLnTx/>
                <a:uFillTx/>
                <a:latin typeface="Cera Pro" panose="00000500000000000000" pitchFamily="50" charset="0"/>
                <a:ea typeface="+mn-ea"/>
                <a:cs typeface="+mn-cs"/>
              </a:rPr>
              <a:t>| kWh/</a:t>
            </a:r>
            <a:r>
              <a:rPr kumimoji="0" lang="en-US" sz="1400" b="0" i="0" u="none" strike="noStrike" kern="1200" cap="none" spc="0" normalizeH="0" baseline="0" noProof="0" dirty="0">
                <a:ln>
                  <a:noFill/>
                </a:ln>
                <a:solidFill>
                  <a:prstClr val="white"/>
                </a:solidFill>
                <a:effectLst/>
                <a:uLnTx/>
                <a:uFillTx/>
                <a:latin typeface="Cera Pro" panose="00000500000000000000" pitchFamily="50" charset="0"/>
                <a:ea typeface="+mn-ea"/>
                <a:cs typeface="+mn-cs"/>
              </a:rPr>
              <a:t>c</a:t>
            </a:r>
            <a:r>
              <a:rPr kumimoji="0" lang="id-ID" sz="1400" b="0" i="0" u="none" strike="noStrike" kern="1200" cap="none" spc="0" normalizeH="0" baseline="0" noProof="0" dirty="0">
                <a:ln>
                  <a:noFill/>
                </a:ln>
                <a:solidFill>
                  <a:prstClr val="white"/>
                </a:solidFill>
                <a:effectLst/>
                <a:uLnTx/>
                <a:uFillTx/>
                <a:latin typeface="Cera Pro" panose="00000500000000000000" pitchFamily="50" charset="0"/>
                <a:ea typeface="+mn-ea"/>
                <a:cs typeface="+mn-cs"/>
              </a:rPr>
              <a:t>apita</a:t>
            </a:r>
          </a:p>
        </p:txBody>
      </p:sp>
      <p:sp>
        <p:nvSpPr>
          <p:cNvPr id="30" name="TextBox 29">
            <a:extLst>
              <a:ext uri="{FF2B5EF4-FFF2-40B4-BE49-F238E27FC236}">
                <a16:creationId xmlns:a16="http://schemas.microsoft.com/office/drawing/2014/main" id="{490773BC-7570-AA81-30F7-52D4637B5C75}"/>
              </a:ext>
            </a:extLst>
          </p:cNvPr>
          <p:cNvSpPr txBox="1"/>
          <p:nvPr/>
        </p:nvSpPr>
        <p:spPr>
          <a:xfrm>
            <a:off x="4253903" y="4480748"/>
            <a:ext cx="1775696" cy="175432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era Pro" panose="00000400000000000000"/>
                <a:ea typeface="Roboto" panose="02000000000000000000" pitchFamily="2" charset="0"/>
                <a:cs typeface="+mn-cs"/>
              </a:rPr>
              <a:t>National electricity consumption in 2022 amounted to </a:t>
            </a:r>
            <a:r>
              <a:rPr kumimoji="0" lang="en-US" sz="1200" b="1" i="0" u="none" strike="noStrike" kern="1200" cap="none" spc="0" normalizeH="0" baseline="0" noProof="0" dirty="0">
                <a:ln>
                  <a:noFill/>
                </a:ln>
                <a:solidFill>
                  <a:prstClr val="black"/>
                </a:solidFill>
                <a:effectLst/>
                <a:uLnTx/>
                <a:uFillTx/>
                <a:latin typeface="Cera Pro" panose="00000400000000000000"/>
                <a:ea typeface="Roboto" panose="02000000000000000000" pitchFamily="2" charset="0"/>
                <a:cs typeface="+mn-cs"/>
              </a:rPr>
              <a:t>1,173 kWh/capita</a:t>
            </a:r>
            <a:r>
              <a:rPr kumimoji="0" lang="en-US" sz="1200" b="0" i="0" u="none" strike="noStrike" kern="1200" cap="none" spc="0" normalizeH="0" baseline="0" noProof="0" dirty="0">
                <a:ln>
                  <a:noFill/>
                </a:ln>
                <a:solidFill>
                  <a:prstClr val="black"/>
                </a:solidFill>
                <a:effectLst/>
                <a:uLnTx/>
                <a:uFillTx/>
                <a:latin typeface="Cera Pro" panose="00000400000000000000"/>
                <a:ea typeface="Roboto" panose="02000000000000000000" pitchFamily="2" charset="0"/>
                <a:cs typeface="+mn-cs"/>
              </a:rPr>
              <a:t>, lower than the average electricity consumption in ASEAN of 3,600 kWh/capita.</a:t>
            </a:r>
          </a:p>
        </p:txBody>
      </p:sp>
      <p:sp>
        <p:nvSpPr>
          <p:cNvPr id="34" name="TextBox 33">
            <a:extLst>
              <a:ext uri="{FF2B5EF4-FFF2-40B4-BE49-F238E27FC236}">
                <a16:creationId xmlns:a16="http://schemas.microsoft.com/office/drawing/2014/main" id="{B11275F6-A3F5-A3F5-2131-AA49731430AB}"/>
              </a:ext>
            </a:extLst>
          </p:cNvPr>
          <p:cNvSpPr txBox="1"/>
          <p:nvPr/>
        </p:nvSpPr>
        <p:spPr>
          <a:xfrm>
            <a:off x="9135653" y="4087025"/>
            <a:ext cx="3015562" cy="2708434"/>
          </a:xfrm>
          <a:prstGeom prst="rect">
            <a:avLst/>
          </a:prstGeom>
          <a:noFill/>
        </p:spPr>
        <p:txBody>
          <a:bodyPr wrap="square">
            <a:spAutoFit/>
          </a:bodyPr>
          <a:lstStyle/>
          <a:p>
            <a:pPr marL="176213" marR="0" lvl="0" indent="-176213" algn="just"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1000" b="1" i="0" u="none" strike="noStrike" kern="1200" cap="none" spc="0" normalizeH="0" baseline="0" noProof="0" dirty="0">
                <a:ln>
                  <a:noFill/>
                </a:ln>
                <a:solidFill>
                  <a:prstClr val="black"/>
                </a:solidFill>
                <a:effectLst/>
                <a:uLnTx/>
                <a:uFillTx/>
                <a:latin typeface="Cera Pro" panose="00000400000000000000" pitchFamily="50" charset="0"/>
                <a:ea typeface="Roboto" panose="02000000000000000000" pitchFamily="2" charset="0"/>
                <a:cs typeface="+mn-cs"/>
              </a:rPr>
              <a:t>Hydro</a:t>
            </a:r>
            <a:r>
              <a:rPr kumimoji="0" lang="en-US" sz="1000" b="0" i="0" u="none" strike="noStrike" kern="1200" cap="none" spc="0" normalizeH="0" baseline="0" noProof="0" dirty="0">
                <a:ln>
                  <a:noFill/>
                </a:ln>
                <a:solidFill>
                  <a:prstClr val="black"/>
                </a:solidFill>
                <a:effectLst/>
                <a:uLnTx/>
                <a:uFillTx/>
                <a:latin typeface="Cera Pro" panose="00000400000000000000" pitchFamily="50" charset="0"/>
                <a:ea typeface="Roboto" panose="02000000000000000000" pitchFamily="2" charset="0"/>
                <a:cs typeface="+mn-cs"/>
              </a:rPr>
              <a:t>: all over Indonesia’s areas, particularly in North Kalimantan, NAD, North Sumatra and Papua.</a:t>
            </a:r>
          </a:p>
          <a:p>
            <a:pPr marL="176213" marR="0" lvl="0" indent="-176213" algn="just"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1000" b="1" i="0" u="none" strike="noStrike" kern="1200" cap="none" spc="0" normalizeH="0" baseline="0" noProof="0" dirty="0">
                <a:ln>
                  <a:noFill/>
                </a:ln>
                <a:solidFill>
                  <a:prstClr val="black"/>
                </a:solidFill>
                <a:effectLst/>
                <a:uLnTx/>
                <a:uFillTx/>
                <a:latin typeface="Cera Pro" panose="00000400000000000000" pitchFamily="50" charset="0"/>
                <a:ea typeface="Roboto" panose="02000000000000000000" pitchFamily="2" charset="0"/>
                <a:cs typeface="+mn-cs"/>
              </a:rPr>
              <a:t>Solar</a:t>
            </a:r>
            <a:r>
              <a:rPr kumimoji="0" lang="en-US" sz="1000" b="0" i="0" u="none" strike="noStrike" kern="1200" cap="none" spc="0" normalizeH="0" baseline="0" noProof="0" dirty="0">
                <a:ln>
                  <a:noFill/>
                </a:ln>
                <a:solidFill>
                  <a:prstClr val="black"/>
                </a:solidFill>
                <a:effectLst/>
                <a:uLnTx/>
                <a:uFillTx/>
                <a:latin typeface="Cera Pro" panose="00000400000000000000" pitchFamily="50" charset="0"/>
                <a:ea typeface="Roboto" panose="02000000000000000000" pitchFamily="2" charset="0"/>
                <a:cs typeface="+mn-cs"/>
              </a:rPr>
              <a:t>: all over Indonesia’s areas, particularly in East Nusa Tenggara, West Kalimantan and Riau which has higher radiation.</a:t>
            </a:r>
          </a:p>
          <a:p>
            <a:pPr marL="176213" marR="0" lvl="0" indent="-176213" algn="just"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1000" b="1" i="0" u="none" strike="noStrike" kern="1200" cap="none" spc="0" normalizeH="0" baseline="0" noProof="0" dirty="0">
                <a:ln>
                  <a:noFill/>
                </a:ln>
                <a:solidFill>
                  <a:prstClr val="black"/>
                </a:solidFill>
                <a:effectLst/>
                <a:uLnTx/>
                <a:uFillTx/>
                <a:latin typeface="Cera Pro" panose="00000400000000000000" pitchFamily="50" charset="0"/>
                <a:ea typeface="Roboto" panose="02000000000000000000" pitchFamily="2" charset="0"/>
                <a:cs typeface="+mn-cs"/>
              </a:rPr>
              <a:t>Wind</a:t>
            </a:r>
            <a:r>
              <a:rPr kumimoji="0" lang="en-US" sz="1000" b="0" i="0" u="none" strike="noStrike" kern="1200" cap="none" spc="0" normalizeH="0" baseline="0" noProof="0" dirty="0">
                <a:ln>
                  <a:noFill/>
                </a:ln>
                <a:solidFill>
                  <a:prstClr val="black"/>
                </a:solidFill>
                <a:effectLst/>
                <a:uLnTx/>
                <a:uFillTx/>
                <a:latin typeface="Cera Pro" panose="00000400000000000000" pitchFamily="50" charset="0"/>
                <a:ea typeface="Roboto" panose="02000000000000000000" pitchFamily="2" charset="0"/>
                <a:cs typeface="+mn-cs"/>
              </a:rPr>
              <a:t> (&gt;6 m/s): particularly located in East Nusa Tenggara, South Kalimantan, West Java, NAD and Papua.</a:t>
            </a:r>
          </a:p>
          <a:p>
            <a:pPr marL="176213" marR="0" lvl="0" indent="-176213" algn="just"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1000" b="1" i="0" u="none" strike="noStrike" kern="1200" cap="none" spc="0" normalizeH="0" baseline="0" noProof="0" dirty="0">
                <a:ln>
                  <a:noFill/>
                </a:ln>
                <a:solidFill>
                  <a:prstClr val="black"/>
                </a:solidFill>
                <a:effectLst/>
                <a:uLnTx/>
                <a:uFillTx/>
                <a:latin typeface="Cera Pro" panose="00000400000000000000" pitchFamily="50" charset="0"/>
                <a:ea typeface="Roboto" panose="02000000000000000000" pitchFamily="2" charset="0"/>
                <a:cs typeface="+mn-cs"/>
              </a:rPr>
              <a:t>Ocean</a:t>
            </a:r>
            <a:r>
              <a:rPr kumimoji="0" lang="en-US" sz="1000" b="0" i="0" u="none" strike="noStrike" kern="1200" cap="none" spc="0" normalizeH="0" baseline="0" noProof="0" dirty="0">
                <a:ln>
                  <a:noFill/>
                </a:ln>
                <a:solidFill>
                  <a:prstClr val="black"/>
                </a:solidFill>
                <a:effectLst/>
                <a:uLnTx/>
                <a:uFillTx/>
                <a:latin typeface="Cera Pro" panose="00000400000000000000" pitchFamily="50" charset="0"/>
                <a:ea typeface="Roboto" panose="02000000000000000000" pitchFamily="2" charset="0"/>
                <a:cs typeface="+mn-cs"/>
              </a:rPr>
              <a:t>: all over Indonesia’s areas, particularly in Maluku, East Nusa Tenggara, West Nusa Tenggara and Bali.</a:t>
            </a:r>
          </a:p>
          <a:p>
            <a:pPr marL="176213" marR="0" lvl="0" indent="-176213" algn="just"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it-IT" sz="1000" b="1" i="0" u="none" strike="noStrike" kern="1200" cap="none" spc="0" normalizeH="0" baseline="0" noProof="0" dirty="0">
                <a:ln>
                  <a:noFill/>
                </a:ln>
                <a:solidFill>
                  <a:prstClr val="black"/>
                </a:solidFill>
                <a:effectLst/>
                <a:uLnTx/>
                <a:uFillTx/>
                <a:latin typeface="Cera Pro" panose="00000400000000000000" pitchFamily="50" charset="0"/>
                <a:ea typeface="Roboto" panose="02000000000000000000" pitchFamily="2" charset="0"/>
                <a:cs typeface="+mn-cs"/>
              </a:rPr>
              <a:t>Geothermal</a:t>
            </a:r>
            <a:r>
              <a:rPr kumimoji="0" lang="it-IT" sz="1000" b="0" i="0" u="none" strike="noStrike" kern="1200" cap="none" spc="0" normalizeH="0" baseline="0" noProof="0" dirty="0">
                <a:ln>
                  <a:noFill/>
                </a:ln>
                <a:solidFill>
                  <a:prstClr val="black"/>
                </a:solidFill>
                <a:effectLst/>
                <a:uLnTx/>
                <a:uFillTx/>
                <a:latin typeface="Cera Pro" panose="00000400000000000000" pitchFamily="50" charset="0"/>
                <a:ea typeface="Roboto" panose="02000000000000000000" pitchFamily="2" charset="0"/>
                <a:cs typeface="+mn-cs"/>
              </a:rPr>
              <a:t>: in ring of fire areas, including Sumatra, Java, Bali, Nusa Tenggara, Sulawesi, and Maluku.</a:t>
            </a:r>
            <a:endParaRPr kumimoji="0" lang="it-IT" sz="1000" b="0" i="0" u="none" strike="noStrike" kern="1200" cap="none" spc="0" normalizeH="0" baseline="0" noProof="0" dirty="0">
              <a:ln>
                <a:noFill/>
              </a:ln>
              <a:solidFill>
                <a:prstClr val="black"/>
              </a:solidFill>
              <a:effectLst/>
              <a:uLnTx/>
              <a:uFillTx/>
              <a:latin typeface="Cera Pro" panose="00000400000000000000" pitchFamily="50" charset="0"/>
              <a:ea typeface="Roboto" panose="02000000000000000000" pitchFamily="2" charset="0"/>
              <a:cs typeface="Arial" panose="020B0604020202020204" pitchFamily="34" charset="0"/>
            </a:endParaRPr>
          </a:p>
        </p:txBody>
      </p:sp>
      <p:graphicFrame>
        <p:nvGraphicFramePr>
          <p:cNvPr id="35" name="Table 34">
            <a:extLst>
              <a:ext uri="{FF2B5EF4-FFF2-40B4-BE49-F238E27FC236}">
                <a16:creationId xmlns:a16="http://schemas.microsoft.com/office/drawing/2014/main" id="{6EEBCA69-813A-83DB-C436-313BB3A1C317}"/>
              </a:ext>
            </a:extLst>
          </p:cNvPr>
          <p:cNvGraphicFramePr>
            <a:graphicFrameLocks noGrp="1"/>
          </p:cNvGraphicFramePr>
          <p:nvPr/>
        </p:nvGraphicFramePr>
        <p:xfrm>
          <a:off x="6303945" y="4152760"/>
          <a:ext cx="2816192" cy="2090241"/>
        </p:xfrm>
        <a:graphic>
          <a:graphicData uri="http://schemas.openxmlformats.org/drawingml/2006/table">
            <a:tbl>
              <a:tblPr/>
              <a:tblGrid>
                <a:gridCol w="1233505">
                  <a:extLst>
                    <a:ext uri="{9D8B030D-6E8A-4147-A177-3AD203B41FA5}">
                      <a16:colId xmlns:a16="http://schemas.microsoft.com/office/drawing/2014/main" val="596787435"/>
                    </a:ext>
                  </a:extLst>
                </a:gridCol>
                <a:gridCol w="736600">
                  <a:extLst>
                    <a:ext uri="{9D8B030D-6E8A-4147-A177-3AD203B41FA5}">
                      <a16:colId xmlns:a16="http://schemas.microsoft.com/office/drawing/2014/main" val="166865179"/>
                    </a:ext>
                  </a:extLst>
                </a:gridCol>
                <a:gridCol w="846087">
                  <a:extLst>
                    <a:ext uri="{9D8B030D-6E8A-4147-A177-3AD203B41FA5}">
                      <a16:colId xmlns:a16="http://schemas.microsoft.com/office/drawing/2014/main" val="3126950568"/>
                    </a:ext>
                  </a:extLst>
                </a:gridCol>
              </a:tblGrid>
              <a:tr h="365109">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050" b="1" i="0" u="none" strike="noStrike" cap="none" normalizeH="0" baseline="0" dirty="0">
                          <a:ln>
                            <a:noFill/>
                          </a:ln>
                          <a:solidFill>
                            <a:schemeClr val="bg1"/>
                          </a:solidFill>
                          <a:effectLst/>
                          <a:latin typeface="Cera Pro" panose="00000500000000000000" pitchFamily="50" charset="0"/>
                          <a:cs typeface="Arial" panose="020B0604020202020204" pitchFamily="34" charset="0"/>
                        </a:rPr>
                        <a:t>ENERGY</a:t>
                      </a:r>
                    </a:p>
                  </a:txBody>
                  <a:tcPr marL="0" marR="0" marT="0" marB="0" anchor="ctr" horzOverflow="overflow">
                    <a:lnL w="3175" cap="flat" cmpd="sng" algn="ctr">
                      <a:solidFill>
                        <a:srgbClr val="002060"/>
                      </a:solidFill>
                      <a:prstDash val="solid"/>
                      <a:round/>
                      <a:headEnd type="none" w="med" len="med"/>
                      <a:tailEnd type="none" w="med" len="med"/>
                    </a:lnL>
                    <a:lnR>
                      <a:noFill/>
                    </a:lnR>
                    <a:lnT w="3175" cap="flat" cmpd="sng" algn="ctr">
                      <a:solidFill>
                        <a:srgbClr val="002060"/>
                      </a:solidFill>
                      <a:prstDash val="solid"/>
                      <a:round/>
                      <a:headEnd type="none" w="med" len="med"/>
                      <a:tailEnd type="none" w="med" len="med"/>
                    </a:lnT>
                    <a:lnB w="3175" cap="flat" cmpd="sng" algn="ctr">
                      <a:solidFill>
                        <a:srgbClr val="002060"/>
                      </a:solidFill>
                      <a:prstDash val="solid"/>
                      <a:round/>
                      <a:headEnd type="none" w="med" len="med"/>
                      <a:tailEnd type="none" w="med" len="med"/>
                    </a:lnB>
                    <a:lnTlToBr>
                      <a:noFill/>
                    </a:lnTlToBr>
                    <a:lnBlToTr>
                      <a:noFill/>
                    </a:lnBlToTr>
                    <a:solidFill>
                      <a:schemeClr val="accent5">
                        <a:lumMod val="50000"/>
                      </a:schemeClr>
                    </a:solidFill>
                  </a:tcPr>
                </a:tc>
                <a:tc>
                  <a:txBody>
                    <a:bodyPr/>
                    <a:lstStyle>
                      <a:lvl1pPr marL="561975" indent="-161925">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ts val="238"/>
                        </a:spcBef>
                        <a:spcAft>
                          <a:spcPct val="0"/>
                        </a:spcAft>
                        <a:buClrTx/>
                        <a:buSzTx/>
                        <a:buFontTx/>
                        <a:buNone/>
                        <a:tabLst/>
                      </a:pPr>
                      <a:r>
                        <a:rPr kumimoji="0" lang="en-US" altLang="en-US" sz="1050" b="1" i="0" u="none" strike="noStrike" cap="none" normalizeH="0" baseline="0" dirty="0">
                          <a:ln>
                            <a:noFill/>
                          </a:ln>
                          <a:solidFill>
                            <a:schemeClr val="bg1"/>
                          </a:solidFill>
                          <a:effectLst/>
                          <a:latin typeface="Cera Pro" panose="00000500000000000000" pitchFamily="50" charset="0"/>
                          <a:cs typeface="Arial" panose="020B0604020202020204" pitchFamily="34" charset="0"/>
                        </a:rPr>
                        <a:t>POTENTIAL (GW)</a:t>
                      </a:r>
                      <a:endParaRPr kumimoji="0" lang="en-US" altLang="en-US" sz="1050" b="0" i="0" u="none" strike="noStrike" cap="none" normalizeH="0" baseline="0" dirty="0">
                        <a:ln>
                          <a:noFill/>
                        </a:ln>
                        <a:solidFill>
                          <a:schemeClr val="bg1"/>
                        </a:solidFill>
                        <a:effectLst/>
                        <a:latin typeface="Cera Pro" panose="00000500000000000000" pitchFamily="50" charset="0"/>
                        <a:cs typeface="Arial" panose="020B0604020202020204" pitchFamily="34" charset="0"/>
                      </a:endParaRPr>
                    </a:p>
                  </a:txBody>
                  <a:tcPr marL="0" marR="0" marT="0" marB="0" anchor="ctr" horzOverflow="overflow">
                    <a:lnL>
                      <a:noFill/>
                    </a:lnL>
                    <a:lnR w="19050" cap="flat" cmpd="sng" algn="ctr">
                      <a:noFill/>
                      <a:prstDash val="solid"/>
                      <a:round/>
                      <a:headEnd type="none" w="med" len="med"/>
                      <a:tailEnd type="none" w="med" len="med"/>
                    </a:lnR>
                    <a:lnT w="3175" cap="flat" cmpd="sng" algn="ctr">
                      <a:solidFill>
                        <a:srgbClr val="002060"/>
                      </a:solidFill>
                      <a:prstDash val="solid"/>
                      <a:round/>
                      <a:headEnd type="none" w="med" len="med"/>
                      <a:tailEnd type="none" w="med" len="med"/>
                    </a:lnT>
                    <a:lnB w="3175" cap="flat" cmpd="sng" algn="ctr">
                      <a:solidFill>
                        <a:srgbClr val="002060"/>
                      </a:solidFill>
                      <a:prstDash val="solid"/>
                      <a:round/>
                      <a:headEnd type="none" w="med" len="med"/>
                      <a:tailEnd type="none" w="med" len="med"/>
                    </a:lnB>
                    <a:lnTlToBr>
                      <a:noFill/>
                    </a:lnTlToBr>
                    <a:lnBlToTr>
                      <a:noFill/>
                    </a:lnBlToTr>
                    <a:solidFill>
                      <a:schemeClr val="accent5">
                        <a:lumMod val="50000"/>
                      </a:schemeClr>
                    </a:solidFill>
                  </a:tcPr>
                </a:tc>
                <a:tc>
                  <a:txBody>
                    <a:bodyPr/>
                    <a:lstStyle>
                      <a:lvl1pPr marL="738188" indent="-171450">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ts val="238"/>
                        </a:spcBef>
                        <a:spcAft>
                          <a:spcPct val="0"/>
                        </a:spcAft>
                        <a:buClrTx/>
                        <a:buSzTx/>
                        <a:buFontTx/>
                        <a:buNone/>
                        <a:tabLst/>
                      </a:pPr>
                      <a:r>
                        <a:rPr kumimoji="0" lang="en-US" altLang="en-US" sz="1050" b="1" i="0" u="none" strike="noStrike" cap="none" normalizeH="0" baseline="0" dirty="0">
                          <a:ln>
                            <a:noFill/>
                          </a:ln>
                          <a:solidFill>
                            <a:schemeClr val="bg1"/>
                          </a:solidFill>
                          <a:effectLst/>
                          <a:latin typeface="Cera Pro" panose="00000500000000000000" pitchFamily="50" charset="0"/>
                          <a:cs typeface="Arial" panose="020B0604020202020204" pitchFamily="34" charset="0"/>
                        </a:rPr>
                        <a:t>UTILIZATION (MW)</a:t>
                      </a:r>
                      <a:endParaRPr kumimoji="0" lang="en-US" altLang="en-US" sz="1050" b="0" i="0" u="none" strike="noStrike" cap="none" normalizeH="0" baseline="0" dirty="0">
                        <a:ln>
                          <a:noFill/>
                        </a:ln>
                        <a:solidFill>
                          <a:schemeClr val="bg1"/>
                        </a:solidFill>
                        <a:effectLst/>
                        <a:latin typeface="Cera Pro" panose="00000500000000000000" pitchFamily="50" charset="0"/>
                        <a:cs typeface="Arial" panose="020B0604020202020204" pitchFamily="34" charset="0"/>
                      </a:endParaRPr>
                    </a:p>
                  </a:txBody>
                  <a:tcPr marL="0" marR="0" marT="0" marB="0" anchor="ctr" horzOverflow="overflow">
                    <a:lnL w="19050" cap="flat" cmpd="sng" algn="ctr">
                      <a:noFill/>
                      <a:prstDash val="solid"/>
                      <a:round/>
                      <a:headEnd type="none" w="med" len="med"/>
                      <a:tailEnd type="none" w="med" len="med"/>
                    </a:lnL>
                    <a:lnR w="3175" cap="flat" cmpd="sng" algn="ctr">
                      <a:solidFill>
                        <a:srgbClr val="002060"/>
                      </a:solidFill>
                      <a:prstDash val="solid"/>
                      <a:round/>
                      <a:headEnd type="none" w="med" len="med"/>
                      <a:tailEnd type="none" w="med" len="med"/>
                    </a:lnR>
                    <a:lnT w="3175" cap="flat" cmpd="sng" algn="ctr">
                      <a:solidFill>
                        <a:srgbClr val="002060"/>
                      </a:solidFill>
                      <a:prstDash val="solid"/>
                      <a:round/>
                      <a:headEnd type="none" w="med" len="med"/>
                      <a:tailEnd type="none" w="med" len="med"/>
                    </a:lnT>
                    <a:lnB w="3175" cap="flat" cmpd="sng" algn="ctr">
                      <a:solidFill>
                        <a:srgbClr val="002060"/>
                      </a:solidFill>
                      <a:prstDash val="solid"/>
                      <a:round/>
                      <a:headEnd type="none" w="med" len="med"/>
                      <a:tailEnd type="none" w="med" len="med"/>
                    </a:lnB>
                    <a:lnTlToBr>
                      <a:noFill/>
                    </a:lnTlToBr>
                    <a:lnBlToTr>
                      <a:noFill/>
                    </a:lnBlToTr>
                    <a:solidFill>
                      <a:schemeClr val="accent5">
                        <a:lumMod val="50000"/>
                      </a:schemeClr>
                    </a:solidFill>
                  </a:tcPr>
                </a:tc>
                <a:extLst>
                  <a:ext uri="{0D108BD9-81ED-4DB2-BD59-A6C34878D82A}">
                    <a16:rowId xmlns:a16="http://schemas.microsoft.com/office/drawing/2014/main" val="1313695172"/>
                  </a:ext>
                </a:extLst>
              </a:tr>
              <a:tr h="218717">
                <a:tc>
                  <a:txBody>
                    <a:bodyPr/>
                    <a:lstStyle>
                      <a:lvl1pPr marL="1187450">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ts val="913"/>
                        </a:spcBef>
                        <a:spcAft>
                          <a:spcPct val="0"/>
                        </a:spcAft>
                        <a:buClrTx/>
                        <a:buSzTx/>
                        <a:buFontTx/>
                        <a:buNone/>
                        <a:tabLst/>
                      </a:pPr>
                      <a:r>
                        <a:rPr kumimoji="0" lang="en-US" altLang="en-US" sz="1050" b="1" i="0" u="none" strike="noStrike" cap="none" normalizeH="0" baseline="0" dirty="0">
                          <a:ln>
                            <a:noFill/>
                          </a:ln>
                          <a:solidFill>
                            <a:schemeClr val="tx1"/>
                          </a:solidFill>
                          <a:effectLst/>
                          <a:latin typeface="Cera Pro" panose="00000500000000000000" pitchFamily="50" charset="0"/>
                          <a:cs typeface="Arial" panose="020B0604020202020204" pitchFamily="34" charset="0"/>
                        </a:rPr>
                        <a:t>SOLAR</a:t>
                      </a:r>
                      <a:endParaRPr kumimoji="0" lang="en-US" altLang="en-US" sz="1050" b="0" i="0" u="none" strike="noStrike" cap="none" normalizeH="0" baseline="0" dirty="0">
                        <a:ln>
                          <a:noFill/>
                        </a:ln>
                        <a:solidFill>
                          <a:schemeClr val="tx1"/>
                        </a:solidFill>
                        <a:effectLst/>
                        <a:latin typeface="Cera Pro" panose="00000500000000000000" pitchFamily="50" charset="0"/>
                        <a:cs typeface="Arial" panose="020B0604020202020204" pitchFamily="34" charset="0"/>
                      </a:endParaRPr>
                    </a:p>
                  </a:txBody>
                  <a:tcPr marL="432000" marR="45720" marT="0" marB="0" anchor="ctr" horzOverflow="overflow">
                    <a:lnL w="3175" cap="flat" cmpd="sng" algn="ctr">
                      <a:solidFill>
                        <a:srgbClr val="002060"/>
                      </a:solidFill>
                      <a:prstDash val="solid"/>
                      <a:round/>
                      <a:headEnd type="none" w="med" len="med"/>
                      <a:tailEnd type="none" w="med" len="med"/>
                    </a:lnL>
                    <a:lnR>
                      <a:noFill/>
                    </a:lnR>
                    <a:lnT w="3175" cap="flat" cmpd="sng" algn="ctr">
                      <a:solidFill>
                        <a:srgbClr val="002060"/>
                      </a:solidFill>
                      <a:prstDash val="solid"/>
                      <a:round/>
                      <a:headEnd type="none" w="med" len="med"/>
                      <a:tailEnd type="none" w="med" len="med"/>
                    </a:lnT>
                    <a:lnB w="3175" cap="flat" cmpd="sng" algn="ctr">
                      <a:solidFill>
                        <a:srgbClr val="002060"/>
                      </a:solidFill>
                      <a:prstDash val="solid"/>
                      <a:round/>
                      <a:headEnd type="none" w="med" len="med"/>
                      <a:tailEnd type="none" w="med" len="med"/>
                    </a:lnB>
                    <a:lnTlToBr>
                      <a:noFill/>
                    </a:lnTlToBr>
                    <a:lnBlToTr>
                      <a:noFill/>
                    </a:lnBlToTr>
                    <a:solidFill>
                      <a:schemeClr val="bg1"/>
                    </a:solidFill>
                  </a:tcPr>
                </a:tc>
                <a:tc>
                  <a:txBody>
                    <a:bodyPr/>
                    <a:lstStyle/>
                    <a:p>
                      <a:pPr algn="r"/>
                      <a:r>
                        <a:rPr kumimoji="0" lang="en-US" sz="1050" b="1" i="0" u="none" strike="noStrike" kern="1200" cap="none" normalizeH="0" baseline="0" dirty="0">
                          <a:ln>
                            <a:noFill/>
                          </a:ln>
                          <a:solidFill>
                            <a:schemeClr val="tx1"/>
                          </a:solidFill>
                          <a:effectLst/>
                          <a:latin typeface="Cera Pro" panose="00000500000000000000" pitchFamily="50" charset="0"/>
                          <a:ea typeface="+mn-ea"/>
                          <a:cs typeface="Arial" panose="020B0604020202020204" pitchFamily="34" charset="0"/>
                        </a:rPr>
                        <a:t>3,295</a:t>
                      </a:r>
                      <a:endParaRPr kumimoji="0" lang="en-ID" sz="1050" b="1" i="0" u="none" strike="noStrike" kern="1200" cap="none" normalizeH="0" baseline="0" dirty="0">
                        <a:ln>
                          <a:noFill/>
                        </a:ln>
                        <a:solidFill>
                          <a:schemeClr val="tx1"/>
                        </a:solidFill>
                        <a:effectLst/>
                        <a:latin typeface="Cera Pro" panose="00000500000000000000" pitchFamily="50" charset="0"/>
                        <a:ea typeface="+mn-ea"/>
                        <a:cs typeface="Arial" panose="020B0604020202020204" pitchFamily="34" charset="0"/>
                      </a:endParaRPr>
                    </a:p>
                  </a:txBody>
                  <a:tcPr marT="0" marB="0" anchor="ctr">
                    <a:lnL>
                      <a:noFill/>
                    </a:lnL>
                    <a:lnR w="19050" cap="flat" cmpd="sng" algn="ctr">
                      <a:noFill/>
                      <a:prstDash val="solid"/>
                      <a:round/>
                      <a:headEnd type="none" w="med" len="med"/>
                      <a:tailEnd type="none" w="med" len="med"/>
                    </a:lnR>
                    <a:lnT w="3175" cap="flat" cmpd="sng" algn="ctr">
                      <a:solidFill>
                        <a:srgbClr val="002060"/>
                      </a:solidFill>
                      <a:prstDash val="solid"/>
                      <a:round/>
                      <a:headEnd type="none" w="med" len="med"/>
                      <a:tailEnd type="none" w="med" len="med"/>
                    </a:lnT>
                    <a:lnB w="3175" cap="flat" cmpd="sng" algn="ctr">
                      <a:solidFill>
                        <a:srgbClr val="002060"/>
                      </a:solidFill>
                      <a:prstDash val="solid"/>
                      <a:round/>
                      <a:headEnd type="none" w="med" len="med"/>
                      <a:tailEnd type="none" w="med" len="med"/>
                    </a:lnB>
                    <a:lnTlToBr>
                      <a:noFill/>
                    </a:lnTlToBr>
                    <a:lnBlToTr>
                      <a:noFill/>
                    </a:lnBlToTr>
                    <a:solidFill>
                      <a:schemeClr val="bg1"/>
                    </a:solidFill>
                  </a:tcPr>
                </a:tc>
                <a:tc>
                  <a:txBody>
                    <a:bodyPr/>
                    <a:lstStyle/>
                    <a:p>
                      <a:pPr algn="r"/>
                      <a:r>
                        <a:rPr kumimoji="0" lang="en-US" sz="1050" b="1" i="0" u="none" strike="noStrike" kern="1200" cap="none" normalizeH="0" baseline="0" dirty="0">
                          <a:ln>
                            <a:noFill/>
                          </a:ln>
                          <a:solidFill>
                            <a:schemeClr val="tx1"/>
                          </a:solidFill>
                          <a:effectLst/>
                          <a:latin typeface="Cera Pro" panose="00000500000000000000" pitchFamily="50" charset="0"/>
                          <a:ea typeface="+mn-ea"/>
                          <a:cs typeface="Arial" panose="020B0604020202020204" pitchFamily="34" charset="0"/>
                        </a:rPr>
                        <a:t>272</a:t>
                      </a:r>
                      <a:endParaRPr kumimoji="0" lang="en-ID" sz="1050" b="1" i="0" u="none" strike="noStrike" kern="1200" cap="none" normalizeH="0" baseline="0" dirty="0">
                        <a:ln>
                          <a:noFill/>
                        </a:ln>
                        <a:solidFill>
                          <a:schemeClr val="tx1"/>
                        </a:solidFill>
                        <a:effectLst/>
                        <a:latin typeface="Cera Pro" panose="00000500000000000000" pitchFamily="50" charset="0"/>
                        <a:ea typeface="+mn-ea"/>
                        <a:cs typeface="Arial" panose="020B0604020202020204" pitchFamily="34" charset="0"/>
                      </a:endParaRPr>
                    </a:p>
                  </a:txBody>
                  <a:tcPr marT="0" marB="0" anchor="ctr">
                    <a:lnL w="19050" cap="flat" cmpd="sng" algn="ctr">
                      <a:noFill/>
                      <a:prstDash val="solid"/>
                      <a:round/>
                      <a:headEnd type="none" w="med" len="med"/>
                      <a:tailEnd type="none" w="med" len="med"/>
                    </a:lnL>
                    <a:lnR w="3175" cap="flat" cmpd="sng" algn="ctr">
                      <a:solidFill>
                        <a:srgbClr val="002060"/>
                      </a:solidFill>
                      <a:prstDash val="solid"/>
                      <a:round/>
                      <a:headEnd type="none" w="med" len="med"/>
                      <a:tailEnd type="none" w="med" len="med"/>
                    </a:lnR>
                    <a:lnT w="3175" cap="flat" cmpd="sng" algn="ctr">
                      <a:solidFill>
                        <a:srgbClr val="002060"/>
                      </a:solidFill>
                      <a:prstDash val="solid"/>
                      <a:round/>
                      <a:headEnd type="none" w="med" len="med"/>
                      <a:tailEnd type="none" w="med" len="med"/>
                    </a:lnT>
                    <a:lnB w="3175" cap="flat" cmpd="sng" algn="ctr">
                      <a:solidFill>
                        <a:srgbClr val="00206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22313013"/>
                  </a:ext>
                </a:extLst>
              </a:tr>
              <a:tr h="218717">
                <a:tc>
                  <a:txBody>
                    <a:bodyPr/>
                    <a:lstStyle>
                      <a:lvl1pPr marL="1187450">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ts val="625"/>
                        </a:spcBef>
                        <a:spcAft>
                          <a:spcPct val="0"/>
                        </a:spcAft>
                        <a:buClrTx/>
                        <a:buSzTx/>
                        <a:buFontTx/>
                        <a:buNone/>
                        <a:tabLst/>
                      </a:pPr>
                      <a:r>
                        <a:rPr kumimoji="0" lang="en-US" altLang="en-US" sz="1050" b="1" i="0" u="none" strike="noStrike" cap="none" normalizeH="0" baseline="0" dirty="0">
                          <a:ln>
                            <a:noFill/>
                          </a:ln>
                          <a:solidFill>
                            <a:schemeClr val="tx1"/>
                          </a:solidFill>
                          <a:effectLst/>
                          <a:latin typeface="Cera Pro" panose="00000500000000000000" pitchFamily="50" charset="0"/>
                          <a:cs typeface="Arial" panose="020B0604020202020204" pitchFamily="34" charset="0"/>
                        </a:rPr>
                        <a:t>HYDRO</a:t>
                      </a:r>
                      <a:endParaRPr kumimoji="0" lang="en-US" altLang="en-US" sz="1050" b="0" i="0" u="none" strike="noStrike" cap="none" normalizeH="0" baseline="0" dirty="0">
                        <a:ln>
                          <a:noFill/>
                        </a:ln>
                        <a:solidFill>
                          <a:schemeClr val="tx1"/>
                        </a:solidFill>
                        <a:effectLst/>
                        <a:latin typeface="Cera Pro" panose="00000500000000000000" pitchFamily="50" charset="0"/>
                        <a:cs typeface="Arial" panose="020B0604020202020204" pitchFamily="34" charset="0"/>
                      </a:endParaRPr>
                    </a:p>
                  </a:txBody>
                  <a:tcPr marL="432000" marR="45720" marT="0" marB="0" anchor="ctr" horzOverflow="overflow">
                    <a:lnL w="3175" cap="flat" cmpd="sng" algn="ctr">
                      <a:solidFill>
                        <a:srgbClr val="002060"/>
                      </a:solidFill>
                      <a:prstDash val="solid"/>
                      <a:round/>
                      <a:headEnd type="none" w="med" len="med"/>
                      <a:tailEnd type="none" w="med" len="med"/>
                    </a:lnL>
                    <a:lnR>
                      <a:noFill/>
                    </a:lnR>
                    <a:lnT w="3175" cap="flat" cmpd="sng" algn="ctr">
                      <a:solidFill>
                        <a:srgbClr val="002060"/>
                      </a:solidFill>
                      <a:prstDash val="solid"/>
                      <a:round/>
                      <a:headEnd type="none" w="med" len="med"/>
                      <a:tailEnd type="none" w="med" len="med"/>
                    </a:lnT>
                    <a:lnB w="3175" cap="flat" cmpd="sng" algn="ctr">
                      <a:solidFill>
                        <a:srgbClr val="002060"/>
                      </a:solidFill>
                      <a:prstDash val="solid"/>
                      <a:round/>
                      <a:headEnd type="none" w="med" len="med"/>
                      <a:tailEnd type="none" w="med" len="med"/>
                    </a:lnB>
                    <a:lnTlToBr>
                      <a:noFill/>
                    </a:lnTlToBr>
                    <a:lnBlToTr>
                      <a:noFill/>
                    </a:lnBlToTr>
                    <a:solidFill>
                      <a:schemeClr val="bg1"/>
                    </a:solidFill>
                  </a:tcPr>
                </a:tc>
                <a:tc>
                  <a:txBody>
                    <a:bodyPr/>
                    <a:lstStyle/>
                    <a:p>
                      <a:pPr algn="r"/>
                      <a:r>
                        <a:rPr kumimoji="0" lang="en-US" sz="1050" b="1" i="0" u="none" strike="noStrike" kern="1200" cap="none" normalizeH="0" baseline="0" dirty="0">
                          <a:ln>
                            <a:noFill/>
                          </a:ln>
                          <a:solidFill>
                            <a:schemeClr val="tx1"/>
                          </a:solidFill>
                          <a:effectLst/>
                          <a:latin typeface="Cera Pro" panose="00000500000000000000" pitchFamily="50" charset="0"/>
                          <a:ea typeface="+mn-ea"/>
                          <a:cs typeface="Arial" panose="020B0604020202020204" pitchFamily="34" charset="0"/>
                        </a:rPr>
                        <a:t>95</a:t>
                      </a:r>
                      <a:endParaRPr kumimoji="0" lang="en-ID" sz="1050" b="1" i="0" u="none" strike="noStrike" kern="1200" cap="none" normalizeH="0" baseline="0" dirty="0">
                        <a:ln>
                          <a:noFill/>
                        </a:ln>
                        <a:solidFill>
                          <a:schemeClr val="tx1"/>
                        </a:solidFill>
                        <a:effectLst/>
                        <a:latin typeface="Cera Pro" panose="00000500000000000000" pitchFamily="50" charset="0"/>
                        <a:ea typeface="+mn-ea"/>
                        <a:cs typeface="Arial" panose="020B0604020202020204" pitchFamily="34" charset="0"/>
                      </a:endParaRPr>
                    </a:p>
                  </a:txBody>
                  <a:tcPr marT="0" marB="0" anchor="ctr">
                    <a:lnL>
                      <a:noFill/>
                    </a:lnL>
                    <a:lnR w="19050" cap="flat" cmpd="sng" algn="ctr">
                      <a:noFill/>
                      <a:prstDash val="solid"/>
                      <a:round/>
                      <a:headEnd type="none" w="med" len="med"/>
                      <a:tailEnd type="none" w="med" len="med"/>
                    </a:lnR>
                    <a:lnT w="3175" cap="flat" cmpd="sng" algn="ctr">
                      <a:solidFill>
                        <a:srgbClr val="002060"/>
                      </a:solidFill>
                      <a:prstDash val="solid"/>
                      <a:round/>
                      <a:headEnd type="none" w="med" len="med"/>
                      <a:tailEnd type="none" w="med" len="med"/>
                    </a:lnT>
                    <a:lnB w="3175" cap="flat" cmpd="sng" algn="ctr">
                      <a:solidFill>
                        <a:srgbClr val="002060"/>
                      </a:solidFill>
                      <a:prstDash val="solid"/>
                      <a:round/>
                      <a:headEnd type="none" w="med" len="med"/>
                      <a:tailEnd type="none" w="med" len="med"/>
                    </a:lnB>
                    <a:lnTlToBr>
                      <a:noFill/>
                    </a:lnTlToBr>
                    <a:lnBlToTr>
                      <a:noFill/>
                    </a:lnBlToTr>
                    <a:solidFill>
                      <a:schemeClr val="bg1"/>
                    </a:solidFill>
                  </a:tcPr>
                </a:tc>
                <a:tc>
                  <a:txBody>
                    <a:bodyPr/>
                    <a:lstStyle/>
                    <a:p>
                      <a:pPr algn="r"/>
                      <a:r>
                        <a:rPr kumimoji="0" lang="en-US" sz="1050" b="1" i="0" u="none" strike="noStrike" kern="1200" cap="none" normalizeH="0" baseline="0" dirty="0">
                          <a:ln>
                            <a:noFill/>
                          </a:ln>
                          <a:solidFill>
                            <a:schemeClr val="tx1"/>
                          </a:solidFill>
                          <a:effectLst/>
                          <a:latin typeface="Cera Pro" panose="00000500000000000000" pitchFamily="50" charset="0"/>
                          <a:ea typeface="+mn-ea"/>
                          <a:cs typeface="Arial" panose="020B0604020202020204" pitchFamily="34" charset="0"/>
                        </a:rPr>
                        <a:t>6,689</a:t>
                      </a:r>
                      <a:endParaRPr kumimoji="0" lang="en-ID" sz="1050" b="1" i="0" u="none" strike="noStrike" kern="1200" cap="none" normalizeH="0" baseline="0" dirty="0">
                        <a:ln>
                          <a:noFill/>
                        </a:ln>
                        <a:solidFill>
                          <a:schemeClr val="tx1"/>
                        </a:solidFill>
                        <a:effectLst/>
                        <a:latin typeface="Cera Pro" panose="00000500000000000000" pitchFamily="50" charset="0"/>
                        <a:ea typeface="+mn-ea"/>
                        <a:cs typeface="Arial" panose="020B0604020202020204" pitchFamily="34" charset="0"/>
                      </a:endParaRPr>
                    </a:p>
                  </a:txBody>
                  <a:tcPr marT="0" marB="0" anchor="ctr">
                    <a:lnL w="19050" cap="flat" cmpd="sng" algn="ctr">
                      <a:noFill/>
                      <a:prstDash val="solid"/>
                      <a:round/>
                      <a:headEnd type="none" w="med" len="med"/>
                      <a:tailEnd type="none" w="med" len="med"/>
                    </a:lnL>
                    <a:lnR w="3175" cap="flat" cmpd="sng" algn="ctr">
                      <a:solidFill>
                        <a:srgbClr val="002060"/>
                      </a:solidFill>
                      <a:prstDash val="solid"/>
                      <a:round/>
                      <a:headEnd type="none" w="med" len="med"/>
                      <a:tailEnd type="none" w="med" len="med"/>
                    </a:lnR>
                    <a:lnT w="3175" cap="flat" cmpd="sng" algn="ctr">
                      <a:solidFill>
                        <a:srgbClr val="002060"/>
                      </a:solidFill>
                      <a:prstDash val="solid"/>
                      <a:round/>
                      <a:headEnd type="none" w="med" len="med"/>
                      <a:tailEnd type="none" w="med" len="med"/>
                    </a:lnT>
                    <a:lnB w="3175" cap="flat" cmpd="sng" algn="ctr">
                      <a:solidFill>
                        <a:srgbClr val="00206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247799406"/>
                  </a:ext>
                </a:extLst>
              </a:tr>
              <a:tr h="266438">
                <a:tc>
                  <a:txBody>
                    <a:bodyPr/>
                    <a:lstStyle>
                      <a:lvl1pPr marL="1187450">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ts val="1125"/>
                        </a:spcBef>
                        <a:spcAft>
                          <a:spcPct val="0"/>
                        </a:spcAft>
                        <a:buClrTx/>
                        <a:buSzTx/>
                        <a:buFontTx/>
                        <a:buNone/>
                        <a:tabLst/>
                      </a:pPr>
                      <a:r>
                        <a:rPr kumimoji="0" lang="en-US" altLang="en-US" sz="1050" b="1" i="0" u="none" strike="noStrike" cap="none" normalizeH="0" baseline="0" dirty="0">
                          <a:ln>
                            <a:noFill/>
                          </a:ln>
                          <a:solidFill>
                            <a:schemeClr val="tx1"/>
                          </a:solidFill>
                          <a:effectLst/>
                          <a:latin typeface="Cera Pro" panose="00000500000000000000" pitchFamily="50" charset="0"/>
                          <a:cs typeface="Arial" panose="020B0604020202020204" pitchFamily="34" charset="0"/>
                        </a:rPr>
                        <a:t>BIOENERGY</a:t>
                      </a:r>
                      <a:endParaRPr kumimoji="0" lang="en-US" altLang="en-US" sz="1050" b="0" i="0" u="none" strike="noStrike" cap="none" normalizeH="0" baseline="0" dirty="0">
                        <a:ln>
                          <a:noFill/>
                        </a:ln>
                        <a:solidFill>
                          <a:schemeClr val="tx1"/>
                        </a:solidFill>
                        <a:effectLst/>
                        <a:latin typeface="Cera Pro" panose="00000500000000000000" pitchFamily="50" charset="0"/>
                        <a:cs typeface="Arial" panose="020B0604020202020204" pitchFamily="34" charset="0"/>
                      </a:endParaRPr>
                    </a:p>
                  </a:txBody>
                  <a:tcPr marL="432000" marR="45720" marT="0" marB="0" anchor="ctr" horzOverflow="overflow">
                    <a:lnL w="3175" cap="flat" cmpd="sng" algn="ctr">
                      <a:solidFill>
                        <a:srgbClr val="002060"/>
                      </a:solidFill>
                      <a:prstDash val="solid"/>
                      <a:round/>
                      <a:headEnd type="none" w="med" len="med"/>
                      <a:tailEnd type="none" w="med" len="med"/>
                    </a:lnL>
                    <a:lnR>
                      <a:noFill/>
                    </a:lnR>
                    <a:lnT w="3175" cap="flat" cmpd="sng" algn="ctr">
                      <a:solidFill>
                        <a:srgbClr val="002060"/>
                      </a:solidFill>
                      <a:prstDash val="solid"/>
                      <a:round/>
                      <a:headEnd type="none" w="med" len="med"/>
                      <a:tailEnd type="none" w="med" len="med"/>
                    </a:lnT>
                    <a:lnB w="3175" cap="flat" cmpd="sng" algn="ctr">
                      <a:solidFill>
                        <a:srgbClr val="002060"/>
                      </a:solidFill>
                      <a:prstDash val="solid"/>
                      <a:round/>
                      <a:headEnd type="none" w="med" len="med"/>
                      <a:tailEnd type="none" w="med" len="med"/>
                    </a:lnB>
                    <a:lnTlToBr>
                      <a:noFill/>
                    </a:lnTlToBr>
                    <a:lnBlToTr>
                      <a:noFill/>
                    </a:lnBlToTr>
                    <a:solidFill>
                      <a:schemeClr val="bg1"/>
                    </a:solidFill>
                  </a:tcPr>
                </a:tc>
                <a:tc>
                  <a:txBody>
                    <a:bodyPr/>
                    <a:lstStyle/>
                    <a:p>
                      <a:pPr algn="r"/>
                      <a:r>
                        <a:rPr kumimoji="0" lang="en-US" sz="1050" b="1" i="0" u="none" strike="noStrike" kern="1200" cap="none" normalizeH="0" baseline="0" dirty="0">
                          <a:ln>
                            <a:noFill/>
                          </a:ln>
                          <a:solidFill>
                            <a:schemeClr val="tx1"/>
                          </a:solidFill>
                          <a:effectLst/>
                          <a:latin typeface="Cera Pro" panose="00000500000000000000" pitchFamily="50" charset="0"/>
                          <a:ea typeface="+mn-ea"/>
                          <a:cs typeface="Arial" panose="020B0604020202020204" pitchFamily="34" charset="0"/>
                        </a:rPr>
                        <a:t>57</a:t>
                      </a:r>
                      <a:endParaRPr kumimoji="0" lang="en-ID" sz="1050" b="1" i="0" u="none" strike="noStrike" kern="1200" cap="none" normalizeH="0" baseline="0" dirty="0">
                        <a:ln>
                          <a:noFill/>
                        </a:ln>
                        <a:solidFill>
                          <a:schemeClr val="tx1"/>
                        </a:solidFill>
                        <a:effectLst/>
                        <a:latin typeface="Cera Pro" panose="00000500000000000000" pitchFamily="50" charset="0"/>
                        <a:ea typeface="+mn-ea"/>
                        <a:cs typeface="Arial" panose="020B0604020202020204" pitchFamily="34" charset="0"/>
                      </a:endParaRPr>
                    </a:p>
                  </a:txBody>
                  <a:tcPr marT="0" marB="0" anchor="ctr">
                    <a:lnL>
                      <a:noFill/>
                    </a:lnL>
                    <a:lnR w="19050" cap="flat" cmpd="sng" algn="ctr">
                      <a:noFill/>
                      <a:prstDash val="solid"/>
                      <a:round/>
                      <a:headEnd type="none" w="med" len="med"/>
                      <a:tailEnd type="none" w="med" len="med"/>
                    </a:lnR>
                    <a:lnT w="3175" cap="flat" cmpd="sng" algn="ctr">
                      <a:solidFill>
                        <a:srgbClr val="002060"/>
                      </a:solidFill>
                      <a:prstDash val="solid"/>
                      <a:round/>
                      <a:headEnd type="none" w="med" len="med"/>
                      <a:tailEnd type="none" w="med" len="med"/>
                    </a:lnT>
                    <a:lnB w="3175" cap="flat" cmpd="sng" algn="ctr">
                      <a:solidFill>
                        <a:srgbClr val="002060"/>
                      </a:solidFill>
                      <a:prstDash val="solid"/>
                      <a:round/>
                      <a:headEnd type="none" w="med" len="med"/>
                      <a:tailEnd type="none" w="med" len="med"/>
                    </a:lnB>
                    <a:lnTlToBr>
                      <a:noFill/>
                    </a:lnTlToBr>
                    <a:lnBlToTr>
                      <a:noFill/>
                    </a:lnBlToTr>
                    <a:solidFill>
                      <a:schemeClr val="bg1"/>
                    </a:solidFill>
                  </a:tcPr>
                </a:tc>
                <a:tc>
                  <a:txBody>
                    <a:bodyPr/>
                    <a:lstStyle/>
                    <a:p>
                      <a:pPr algn="r"/>
                      <a:r>
                        <a:rPr kumimoji="0" lang="en-US" sz="1050" b="1" i="0" u="none" strike="noStrike" kern="1200" cap="none" normalizeH="0" baseline="0" dirty="0">
                          <a:ln>
                            <a:noFill/>
                          </a:ln>
                          <a:solidFill>
                            <a:schemeClr val="tx1"/>
                          </a:solidFill>
                          <a:effectLst/>
                          <a:latin typeface="Cera Pro" panose="00000500000000000000" pitchFamily="50" charset="0"/>
                          <a:ea typeface="+mn-ea"/>
                          <a:cs typeface="Arial" panose="020B0604020202020204" pitchFamily="34" charset="0"/>
                        </a:rPr>
                        <a:t>3,087</a:t>
                      </a:r>
                      <a:endParaRPr kumimoji="0" lang="en-ID" sz="1050" b="1" i="0" u="none" strike="noStrike" kern="1200" cap="none" normalizeH="0" baseline="0" dirty="0">
                        <a:ln>
                          <a:noFill/>
                        </a:ln>
                        <a:solidFill>
                          <a:schemeClr val="tx1"/>
                        </a:solidFill>
                        <a:effectLst/>
                        <a:latin typeface="Cera Pro" panose="00000500000000000000" pitchFamily="50" charset="0"/>
                        <a:ea typeface="+mn-ea"/>
                        <a:cs typeface="Arial" panose="020B0604020202020204" pitchFamily="34" charset="0"/>
                      </a:endParaRPr>
                    </a:p>
                  </a:txBody>
                  <a:tcPr marT="0" marB="0" anchor="ctr">
                    <a:lnL w="19050" cap="flat" cmpd="sng" algn="ctr">
                      <a:noFill/>
                      <a:prstDash val="solid"/>
                      <a:round/>
                      <a:headEnd type="none" w="med" len="med"/>
                      <a:tailEnd type="none" w="med" len="med"/>
                    </a:lnL>
                    <a:lnR w="3175" cap="flat" cmpd="sng" algn="ctr">
                      <a:solidFill>
                        <a:srgbClr val="002060"/>
                      </a:solidFill>
                      <a:prstDash val="solid"/>
                      <a:round/>
                      <a:headEnd type="none" w="med" len="med"/>
                      <a:tailEnd type="none" w="med" len="med"/>
                    </a:lnR>
                    <a:lnT w="3175" cap="flat" cmpd="sng" algn="ctr">
                      <a:solidFill>
                        <a:srgbClr val="002060"/>
                      </a:solidFill>
                      <a:prstDash val="solid"/>
                      <a:round/>
                      <a:headEnd type="none" w="med" len="med"/>
                      <a:tailEnd type="none" w="med" len="med"/>
                    </a:lnT>
                    <a:lnB w="3175" cap="flat" cmpd="sng" algn="ctr">
                      <a:solidFill>
                        <a:srgbClr val="00206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2043422285"/>
                  </a:ext>
                </a:extLst>
              </a:tr>
              <a:tr h="218717">
                <a:tc>
                  <a:txBody>
                    <a:bodyPr/>
                    <a:lstStyle>
                      <a:lvl1pPr marL="1187450">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ts val="1013"/>
                        </a:spcBef>
                        <a:spcAft>
                          <a:spcPct val="0"/>
                        </a:spcAft>
                        <a:buClrTx/>
                        <a:buSzTx/>
                        <a:buFontTx/>
                        <a:buNone/>
                        <a:tabLst/>
                      </a:pPr>
                      <a:r>
                        <a:rPr kumimoji="0" lang="en-US" altLang="en-US" sz="1050" b="1" i="0" u="none" strike="noStrike" cap="none" normalizeH="0" baseline="0" dirty="0">
                          <a:ln>
                            <a:noFill/>
                          </a:ln>
                          <a:solidFill>
                            <a:schemeClr val="tx1"/>
                          </a:solidFill>
                          <a:effectLst/>
                          <a:latin typeface="Cera Pro" panose="00000500000000000000" pitchFamily="50" charset="0"/>
                          <a:cs typeface="Arial" panose="020B0604020202020204" pitchFamily="34" charset="0"/>
                        </a:rPr>
                        <a:t>WIND</a:t>
                      </a:r>
                      <a:endParaRPr kumimoji="0" lang="en-US" altLang="en-US" sz="1050" b="0" i="0" u="none" strike="noStrike" cap="none" normalizeH="0" baseline="0" dirty="0">
                        <a:ln>
                          <a:noFill/>
                        </a:ln>
                        <a:solidFill>
                          <a:schemeClr val="tx1"/>
                        </a:solidFill>
                        <a:effectLst/>
                        <a:latin typeface="Cera Pro" panose="00000500000000000000" pitchFamily="50" charset="0"/>
                        <a:cs typeface="Arial" panose="020B0604020202020204" pitchFamily="34" charset="0"/>
                      </a:endParaRPr>
                    </a:p>
                  </a:txBody>
                  <a:tcPr marL="432000" marR="45720" marT="0" marB="0" anchor="ctr" horzOverflow="overflow">
                    <a:lnL w="3175" cap="flat" cmpd="sng" algn="ctr">
                      <a:solidFill>
                        <a:srgbClr val="002060"/>
                      </a:solidFill>
                      <a:prstDash val="solid"/>
                      <a:round/>
                      <a:headEnd type="none" w="med" len="med"/>
                      <a:tailEnd type="none" w="med" len="med"/>
                    </a:lnL>
                    <a:lnR>
                      <a:noFill/>
                    </a:lnR>
                    <a:lnT w="3175" cap="flat" cmpd="sng" algn="ctr">
                      <a:solidFill>
                        <a:srgbClr val="002060"/>
                      </a:solidFill>
                      <a:prstDash val="solid"/>
                      <a:round/>
                      <a:headEnd type="none" w="med" len="med"/>
                      <a:tailEnd type="none" w="med" len="med"/>
                    </a:lnT>
                    <a:lnB w="3175" cap="flat" cmpd="sng" algn="ctr">
                      <a:solidFill>
                        <a:srgbClr val="002060"/>
                      </a:solidFill>
                      <a:prstDash val="solid"/>
                      <a:round/>
                      <a:headEnd type="none" w="med" len="med"/>
                      <a:tailEnd type="none" w="med" len="med"/>
                    </a:lnB>
                    <a:lnTlToBr>
                      <a:noFill/>
                    </a:lnTlToBr>
                    <a:lnBlToTr>
                      <a:noFill/>
                    </a:lnBlToTr>
                    <a:solidFill>
                      <a:schemeClr val="bg1"/>
                    </a:solidFill>
                  </a:tcPr>
                </a:tc>
                <a:tc>
                  <a:txBody>
                    <a:bodyPr/>
                    <a:lstStyle/>
                    <a:p>
                      <a:pPr algn="r"/>
                      <a:r>
                        <a:rPr kumimoji="0" lang="en-US" sz="1050" b="1" i="0" u="none" strike="noStrike" kern="1200" cap="none" normalizeH="0" baseline="0" dirty="0">
                          <a:ln>
                            <a:noFill/>
                          </a:ln>
                          <a:solidFill>
                            <a:schemeClr val="tx1"/>
                          </a:solidFill>
                          <a:effectLst/>
                          <a:latin typeface="Cera Pro" panose="00000500000000000000" pitchFamily="50" charset="0"/>
                          <a:ea typeface="+mn-ea"/>
                          <a:cs typeface="Arial" panose="020B0604020202020204" pitchFamily="34" charset="0"/>
                        </a:rPr>
                        <a:t>155</a:t>
                      </a:r>
                      <a:endParaRPr kumimoji="0" lang="en-ID" sz="1050" b="1" i="0" u="none" strike="noStrike" kern="1200" cap="none" normalizeH="0" baseline="0" dirty="0">
                        <a:ln>
                          <a:noFill/>
                        </a:ln>
                        <a:solidFill>
                          <a:schemeClr val="tx1"/>
                        </a:solidFill>
                        <a:effectLst/>
                        <a:latin typeface="Cera Pro" panose="00000500000000000000" pitchFamily="50" charset="0"/>
                        <a:ea typeface="+mn-ea"/>
                        <a:cs typeface="Arial" panose="020B0604020202020204" pitchFamily="34" charset="0"/>
                      </a:endParaRPr>
                    </a:p>
                  </a:txBody>
                  <a:tcPr marT="0" marB="0" anchor="ctr">
                    <a:lnL>
                      <a:noFill/>
                    </a:lnL>
                    <a:lnR w="19050" cap="flat" cmpd="sng" algn="ctr">
                      <a:noFill/>
                      <a:prstDash val="solid"/>
                      <a:round/>
                      <a:headEnd type="none" w="med" len="med"/>
                      <a:tailEnd type="none" w="med" len="med"/>
                    </a:lnR>
                    <a:lnT w="3175" cap="flat" cmpd="sng" algn="ctr">
                      <a:solidFill>
                        <a:srgbClr val="002060"/>
                      </a:solidFill>
                      <a:prstDash val="solid"/>
                      <a:round/>
                      <a:headEnd type="none" w="med" len="med"/>
                      <a:tailEnd type="none" w="med" len="med"/>
                    </a:lnT>
                    <a:lnB w="3175" cap="flat" cmpd="sng" algn="ctr">
                      <a:solidFill>
                        <a:srgbClr val="002060"/>
                      </a:solidFill>
                      <a:prstDash val="solid"/>
                      <a:round/>
                      <a:headEnd type="none" w="med" len="med"/>
                      <a:tailEnd type="none" w="med" len="med"/>
                    </a:lnB>
                    <a:lnTlToBr>
                      <a:noFill/>
                    </a:lnTlToBr>
                    <a:lnBlToTr>
                      <a:noFill/>
                    </a:lnBlToTr>
                    <a:solidFill>
                      <a:schemeClr val="bg1"/>
                    </a:solidFill>
                  </a:tcPr>
                </a:tc>
                <a:tc>
                  <a:txBody>
                    <a:bodyPr/>
                    <a:lstStyle/>
                    <a:p>
                      <a:pPr algn="r"/>
                      <a:r>
                        <a:rPr kumimoji="0" lang="en-US" sz="1050" b="1" i="0" u="none" strike="noStrike" kern="1200" cap="none" normalizeH="0" baseline="0" dirty="0">
                          <a:ln>
                            <a:noFill/>
                          </a:ln>
                          <a:solidFill>
                            <a:schemeClr val="tx1"/>
                          </a:solidFill>
                          <a:effectLst/>
                          <a:latin typeface="Cera Pro" panose="00000500000000000000" pitchFamily="50" charset="0"/>
                          <a:ea typeface="+mn-ea"/>
                          <a:cs typeface="Arial" panose="020B0604020202020204" pitchFamily="34" charset="0"/>
                        </a:rPr>
                        <a:t>154</a:t>
                      </a:r>
                      <a:endParaRPr kumimoji="0" lang="en-ID" sz="1050" b="1" i="0" u="none" strike="noStrike" kern="1200" cap="none" normalizeH="0" baseline="0" dirty="0">
                        <a:ln>
                          <a:noFill/>
                        </a:ln>
                        <a:solidFill>
                          <a:schemeClr val="tx1"/>
                        </a:solidFill>
                        <a:effectLst/>
                        <a:latin typeface="Cera Pro" panose="00000500000000000000" pitchFamily="50" charset="0"/>
                        <a:ea typeface="+mn-ea"/>
                        <a:cs typeface="Arial" panose="020B0604020202020204" pitchFamily="34" charset="0"/>
                      </a:endParaRPr>
                    </a:p>
                  </a:txBody>
                  <a:tcPr marT="0" marB="0" anchor="ctr">
                    <a:lnL w="19050" cap="flat" cmpd="sng" algn="ctr">
                      <a:noFill/>
                      <a:prstDash val="solid"/>
                      <a:round/>
                      <a:headEnd type="none" w="med" len="med"/>
                      <a:tailEnd type="none" w="med" len="med"/>
                    </a:lnL>
                    <a:lnR w="3175" cap="flat" cmpd="sng" algn="ctr">
                      <a:solidFill>
                        <a:srgbClr val="002060"/>
                      </a:solidFill>
                      <a:prstDash val="solid"/>
                      <a:round/>
                      <a:headEnd type="none" w="med" len="med"/>
                      <a:tailEnd type="none" w="med" len="med"/>
                    </a:lnR>
                    <a:lnT w="3175" cap="flat" cmpd="sng" algn="ctr">
                      <a:solidFill>
                        <a:srgbClr val="002060"/>
                      </a:solidFill>
                      <a:prstDash val="solid"/>
                      <a:round/>
                      <a:headEnd type="none" w="med" len="med"/>
                      <a:tailEnd type="none" w="med" len="med"/>
                    </a:lnT>
                    <a:lnB w="3175" cap="flat" cmpd="sng" algn="ctr">
                      <a:solidFill>
                        <a:srgbClr val="00206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4245701404"/>
                  </a:ext>
                </a:extLst>
              </a:tr>
              <a:tr h="365109">
                <a:tc>
                  <a:txBody>
                    <a:bodyPr/>
                    <a:lstStyle>
                      <a:lvl1pPr marL="1187450">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ts val="1113"/>
                        </a:spcBef>
                        <a:spcAft>
                          <a:spcPct val="0"/>
                        </a:spcAft>
                        <a:buClrTx/>
                        <a:buSzTx/>
                        <a:buFontTx/>
                        <a:buNone/>
                        <a:tabLst/>
                      </a:pPr>
                      <a:r>
                        <a:rPr kumimoji="0" lang="en-US" altLang="en-US" sz="1050" b="1" i="0" u="none" strike="noStrike" cap="none" normalizeH="0" baseline="0" dirty="0">
                          <a:ln>
                            <a:noFill/>
                          </a:ln>
                          <a:solidFill>
                            <a:schemeClr val="tx1"/>
                          </a:solidFill>
                          <a:effectLst/>
                          <a:latin typeface="Cera Pro" panose="00000500000000000000" pitchFamily="50" charset="0"/>
                          <a:cs typeface="Arial" panose="020B0604020202020204" pitchFamily="34" charset="0"/>
                        </a:rPr>
                        <a:t>GEO  THERMAL</a:t>
                      </a:r>
                      <a:endParaRPr kumimoji="0" lang="en-US" altLang="en-US" sz="1050" b="0" i="0" u="none" strike="noStrike" cap="none" normalizeH="0" baseline="0" dirty="0">
                        <a:ln>
                          <a:noFill/>
                        </a:ln>
                        <a:solidFill>
                          <a:schemeClr val="tx1"/>
                        </a:solidFill>
                        <a:effectLst/>
                        <a:latin typeface="Cera Pro" panose="00000500000000000000" pitchFamily="50" charset="0"/>
                        <a:cs typeface="Arial" panose="020B0604020202020204" pitchFamily="34" charset="0"/>
                      </a:endParaRPr>
                    </a:p>
                  </a:txBody>
                  <a:tcPr marL="432000" marR="45720" marT="0" marB="0" anchor="ctr" horzOverflow="overflow">
                    <a:lnL w="3175" cap="flat" cmpd="sng" algn="ctr">
                      <a:solidFill>
                        <a:srgbClr val="002060"/>
                      </a:solidFill>
                      <a:prstDash val="solid"/>
                      <a:round/>
                      <a:headEnd type="none" w="med" len="med"/>
                      <a:tailEnd type="none" w="med" len="med"/>
                    </a:lnL>
                    <a:lnR>
                      <a:noFill/>
                    </a:lnR>
                    <a:lnT w="3175" cap="flat" cmpd="sng" algn="ctr">
                      <a:solidFill>
                        <a:srgbClr val="002060"/>
                      </a:solidFill>
                      <a:prstDash val="solid"/>
                      <a:round/>
                      <a:headEnd type="none" w="med" len="med"/>
                      <a:tailEnd type="none" w="med" len="med"/>
                    </a:lnT>
                    <a:lnB w="3175" cap="flat" cmpd="sng" algn="ctr">
                      <a:solidFill>
                        <a:srgbClr val="002060"/>
                      </a:solidFill>
                      <a:prstDash val="solid"/>
                      <a:round/>
                      <a:headEnd type="none" w="med" len="med"/>
                      <a:tailEnd type="none" w="med" len="med"/>
                    </a:lnB>
                    <a:lnTlToBr>
                      <a:noFill/>
                    </a:lnTlToBr>
                    <a:lnBlToTr>
                      <a:noFill/>
                    </a:lnBlToTr>
                    <a:solidFill>
                      <a:schemeClr val="bg1"/>
                    </a:solidFill>
                  </a:tcPr>
                </a:tc>
                <a:tc>
                  <a:txBody>
                    <a:bodyPr/>
                    <a:lstStyle/>
                    <a:p>
                      <a:pPr algn="r"/>
                      <a:r>
                        <a:rPr kumimoji="0" lang="en-US" sz="1050" b="1" i="0" u="none" strike="noStrike" kern="1200" cap="none" normalizeH="0" baseline="0" dirty="0">
                          <a:ln>
                            <a:noFill/>
                          </a:ln>
                          <a:solidFill>
                            <a:schemeClr val="tx1"/>
                          </a:solidFill>
                          <a:effectLst/>
                          <a:latin typeface="Cera Pro" panose="00000500000000000000" pitchFamily="50" charset="0"/>
                          <a:ea typeface="+mn-ea"/>
                          <a:cs typeface="Arial" panose="020B0604020202020204" pitchFamily="34" charset="0"/>
                        </a:rPr>
                        <a:t>24</a:t>
                      </a:r>
                      <a:endParaRPr kumimoji="0" lang="en-ID" sz="1050" b="1" i="0" u="none" strike="noStrike" kern="1200" cap="none" normalizeH="0" baseline="0" dirty="0">
                        <a:ln>
                          <a:noFill/>
                        </a:ln>
                        <a:solidFill>
                          <a:schemeClr val="tx1"/>
                        </a:solidFill>
                        <a:effectLst/>
                        <a:latin typeface="Cera Pro" panose="00000500000000000000" pitchFamily="50" charset="0"/>
                        <a:ea typeface="+mn-ea"/>
                        <a:cs typeface="Arial" panose="020B0604020202020204" pitchFamily="34" charset="0"/>
                      </a:endParaRPr>
                    </a:p>
                  </a:txBody>
                  <a:tcPr marT="0" marB="0" anchor="ctr">
                    <a:lnL>
                      <a:noFill/>
                    </a:lnL>
                    <a:lnR w="19050" cap="flat" cmpd="sng" algn="ctr">
                      <a:noFill/>
                      <a:prstDash val="solid"/>
                      <a:round/>
                      <a:headEnd type="none" w="med" len="med"/>
                      <a:tailEnd type="none" w="med" len="med"/>
                    </a:lnR>
                    <a:lnT w="3175" cap="flat" cmpd="sng" algn="ctr">
                      <a:solidFill>
                        <a:srgbClr val="002060"/>
                      </a:solidFill>
                      <a:prstDash val="solid"/>
                      <a:round/>
                      <a:headEnd type="none" w="med" len="med"/>
                      <a:tailEnd type="none" w="med" len="med"/>
                    </a:lnT>
                    <a:lnB w="3175" cap="flat" cmpd="sng" algn="ctr">
                      <a:solidFill>
                        <a:srgbClr val="002060"/>
                      </a:solidFill>
                      <a:prstDash val="solid"/>
                      <a:round/>
                      <a:headEnd type="none" w="med" len="med"/>
                      <a:tailEnd type="none" w="med" len="med"/>
                    </a:lnB>
                    <a:lnTlToBr>
                      <a:noFill/>
                    </a:lnTlToBr>
                    <a:lnBlToTr>
                      <a:noFill/>
                    </a:lnBlToTr>
                    <a:solidFill>
                      <a:schemeClr val="bg1"/>
                    </a:solidFill>
                  </a:tcPr>
                </a:tc>
                <a:tc>
                  <a:txBody>
                    <a:bodyPr/>
                    <a:lstStyle/>
                    <a:p>
                      <a:pPr algn="r"/>
                      <a:r>
                        <a:rPr kumimoji="0" lang="en-US" sz="1050" b="1" i="0" u="none" strike="noStrike" kern="1200" cap="none" normalizeH="0" baseline="0" dirty="0">
                          <a:ln>
                            <a:noFill/>
                          </a:ln>
                          <a:solidFill>
                            <a:schemeClr val="tx1"/>
                          </a:solidFill>
                          <a:effectLst/>
                          <a:latin typeface="Cera Pro" panose="00000500000000000000" pitchFamily="50" charset="0"/>
                          <a:ea typeface="+mn-ea"/>
                          <a:cs typeface="Arial" panose="020B0604020202020204" pitchFamily="34" charset="0"/>
                        </a:rPr>
                        <a:t>2,355</a:t>
                      </a:r>
                      <a:endParaRPr kumimoji="0" lang="en-ID" sz="1050" b="1" i="0" u="none" strike="noStrike" kern="1200" cap="none" normalizeH="0" baseline="0" dirty="0">
                        <a:ln>
                          <a:noFill/>
                        </a:ln>
                        <a:solidFill>
                          <a:schemeClr val="tx1"/>
                        </a:solidFill>
                        <a:effectLst/>
                        <a:latin typeface="Cera Pro" panose="00000500000000000000" pitchFamily="50" charset="0"/>
                        <a:ea typeface="+mn-ea"/>
                        <a:cs typeface="Arial" panose="020B0604020202020204" pitchFamily="34" charset="0"/>
                      </a:endParaRPr>
                    </a:p>
                  </a:txBody>
                  <a:tcPr marT="0" marB="0" anchor="ctr">
                    <a:lnL w="19050" cap="flat" cmpd="sng" algn="ctr">
                      <a:noFill/>
                      <a:prstDash val="solid"/>
                      <a:round/>
                      <a:headEnd type="none" w="med" len="med"/>
                      <a:tailEnd type="none" w="med" len="med"/>
                    </a:lnL>
                    <a:lnR w="3175" cap="flat" cmpd="sng" algn="ctr">
                      <a:solidFill>
                        <a:srgbClr val="002060"/>
                      </a:solidFill>
                      <a:prstDash val="solid"/>
                      <a:round/>
                      <a:headEnd type="none" w="med" len="med"/>
                      <a:tailEnd type="none" w="med" len="med"/>
                    </a:lnR>
                    <a:lnT w="3175" cap="flat" cmpd="sng" algn="ctr">
                      <a:solidFill>
                        <a:srgbClr val="002060"/>
                      </a:solidFill>
                      <a:prstDash val="solid"/>
                      <a:round/>
                      <a:headEnd type="none" w="med" len="med"/>
                      <a:tailEnd type="none" w="med" len="med"/>
                    </a:lnT>
                    <a:lnB w="3175" cap="flat" cmpd="sng" algn="ctr">
                      <a:solidFill>
                        <a:srgbClr val="00206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4106572998"/>
                  </a:ext>
                </a:extLst>
              </a:tr>
              <a:tr h="218717">
                <a:tc>
                  <a:txBody>
                    <a:bodyPr/>
                    <a:lstStyle>
                      <a:lvl1pPr marL="1187450">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ts val="1163"/>
                        </a:spcBef>
                        <a:spcAft>
                          <a:spcPct val="0"/>
                        </a:spcAft>
                        <a:buClrTx/>
                        <a:buSzTx/>
                        <a:buFontTx/>
                        <a:buNone/>
                        <a:tabLst/>
                      </a:pPr>
                      <a:r>
                        <a:rPr kumimoji="0" lang="en-US" altLang="en-US" sz="1050" b="1" i="0" u="none" strike="noStrike" cap="none" normalizeH="0" baseline="0" dirty="0">
                          <a:ln>
                            <a:noFill/>
                          </a:ln>
                          <a:solidFill>
                            <a:schemeClr val="tx1"/>
                          </a:solidFill>
                          <a:effectLst/>
                          <a:latin typeface="Cera Pro" panose="00000500000000000000" pitchFamily="50" charset="0"/>
                          <a:cs typeface="Arial" panose="020B0604020202020204" pitchFamily="34" charset="0"/>
                        </a:rPr>
                        <a:t>OCEAN</a:t>
                      </a:r>
                      <a:endParaRPr kumimoji="0" lang="en-US" altLang="en-US" sz="1050" b="0" i="0" u="none" strike="noStrike" cap="none" normalizeH="0" baseline="0" dirty="0">
                        <a:ln>
                          <a:noFill/>
                        </a:ln>
                        <a:solidFill>
                          <a:schemeClr val="tx1"/>
                        </a:solidFill>
                        <a:effectLst/>
                        <a:latin typeface="Cera Pro" panose="00000500000000000000" pitchFamily="50" charset="0"/>
                        <a:cs typeface="Arial" panose="020B0604020202020204" pitchFamily="34" charset="0"/>
                      </a:endParaRPr>
                    </a:p>
                  </a:txBody>
                  <a:tcPr marL="432000" marR="45720" marT="0" marB="0" anchor="ctr" horzOverflow="overflow">
                    <a:lnL w="3175" cap="flat" cmpd="sng" algn="ctr">
                      <a:solidFill>
                        <a:srgbClr val="002060"/>
                      </a:solidFill>
                      <a:prstDash val="solid"/>
                      <a:round/>
                      <a:headEnd type="none" w="med" len="med"/>
                      <a:tailEnd type="none" w="med" len="med"/>
                    </a:lnL>
                    <a:lnR>
                      <a:noFill/>
                    </a:lnR>
                    <a:lnT w="3175" cap="flat" cmpd="sng" algn="ctr">
                      <a:solidFill>
                        <a:srgbClr val="002060"/>
                      </a:solidFill>
                      <a:prstDash val="solid"/>
                      <a:round/>
                      <a:headEnd type="none" w="med" len="med"/>
                      <a:tailEnd type="none" w="med" len="med"/>
                    </a:lnT>
                    <a:lnB w="3175" cap="flat" cmpd="sng" algn="ctr">
                      <a:solidFill>
                        <a:srgbClr val="002060"/>
                      </a:solidFill>
                      <a:prstDash val="solid"/>
                      <a:round/>
                      <a:headEnd type="none" w="med" len="med"/>
                      <a:tailEnd type="none" w="med" len="med"/>
                    </a:lnB>
                    <a:lnTlToBr>
                      <a:noFill/>
                    </a:lnTlToBr>
                    <a:lnBlToTr>
                      <a:noFill/>
                    </a:lnBlToTr>
                    <a:solidFill>
                      <a:schemeClr val="bg1"/>
                    </a:solidFill>
                  </a:tcPr>
                </a:tc>
                <a:tc>
                  <a:txBody>
                    <a:bodyPr/>
                    <a:lstStyle/>
                    <a:p>
                      <a:pPr algn="r"/>
                      <a:r>
                        <a:rPr kumimoji="0" lang="en-US" sz="1050" b="1" i="0" u="none" strike="noStrike" kern="1200" cap="none" normalizeH="0" baseline="0" dirty="0">
                          <a:ln>
                            <a:noFill/>
                          </a:ln>
                          <a:solidFill>
                            <a:schemeClr val="tx1"/>
                          </a:solidFill>
                          <a:effectLst/>
                          <a:latin typeface="Cera Pro" panose="00000500000000000000" pitchFamily="50" charset="0"/>
                          <a:ea typeface="+mn-ea"/>
                          <a:cs typeface="Arial" panose="020B0604020202020204" pitchFamily="34" charset="0"/>
                        </a:rPr>
                        <a:t>60</a:t>
                      </a:r>
                      <a:endParaRPr kumimoji="0" lang="en-ID" sz="1050" b="1" i="0" u="none" strike="noStrike" kern="1200" cap="none" normalizeH="0" baseline="0" dirty="0">
                        <a:ln>
                          <a:noFill/>
                        </a:ln>
                        <a:solidFill>
                          <a:schemeClr val="tx1"/>
                        </a:solidFill>
                        <a:effectLst/>
                        <a:latin typeface="Cera Pro" panose="00000500000000000000" pitchFamily="50" charset="0"/>
                        <a:ea typeface="+mn-ea"/>
                        <a:cs typeface="Arial" panose="020B0604020202020204" pitchFamily="34" charset="0"/>
                      </a:endParaRPr>
                    </a:p>
                  </a:txBody>
                  <a:tcPr marT="0" marB="0" anchor="ctr">
                    <a:lnL>
                      <a:noFill/>
                    </a:lnL>
                    <a:lnR w="19050" cap="flat" cmpd="sng" algn="ctr">
                      <a:noFill/>
                      <a:prstDash val="solid"/>
                      <a:round/>
                      <a:headEnd type="none" w="med" len="med"/>
                      <a:tailEnd type="none" w="med" len="med"/>
                    </a:lnR>
                    <a:lnT w="3175" cap="flat" cmpd="sng" algn="ctr">
                      <a:solidFill>
                        <a:srgbClr val="002060"/>
                      </a:solidFill>
                      <a:prstDash val="solid"/>
                      <a:round/>
                      <a:headEnd type="none" w="med" len="med"/>
                      <a:tailEnd type="none" w="med" len="med"/>
                    </a:lnT>
                    <a:lnB w="3175" cap="flat" cmpd="sng" algn="ctr">
                      <a:solidFill>
                        <a:srgbClr val="002060"/>
                      </a:solidFill>
                      <a:prstDash val="solid"/>
                      <a:round/>
                      <a:headEnd type="none" w="med" len="med"/>
                      <a:tailEnd type="none" w="med" len="med"/>
                    </a:lnB>
                    <a:lnTlToBr>
                      <a:noFill/>
                    </a:lnTlToBr>
                    <a:lnBlToTr>
                      <a:noFill/>
                    </a:lnBlToTr>
                    <a:solidFill>
                      <a:schemeClr val="bg1"/>
                    </a:solidFill>
                  </a:tcPr>
                </a:tc>
                <a:tc>
                  <a:txBody>
                    <a:bodyPr/>
                    <a:lstStyle/>
                    <a:p>
                      <a:pPr algn="r"/>
                      <a:r>
                        <a:rPr kumimoji="0" lang="en-US" sz="1050" b="1" i="0" u="none" strike="noStrike" kern="1200" cap="none" normalizeH="0" baseline="0" dirty="0">
                          <a:ln>
                            <a:noFill/>
                          </a:ln>
                          <a:solidFill>
                            <a:schemeClr val="tx1"/>
                          </a:solidFill>
                          <a:effectLst/>
                          <a:latin typeface="Cera Pro" panose="00000500000000000000" pitchFamily="50" charset="0"/>
                          <a:ea typeface="+mn-ea"/>
                          <a:cs typeface="Arial" panose="020B0604020202020204" pitchFamily="34" charset="0"/>
                        </a:rPr>
                        <a:t>0</a:t>
                      </a:r>
                      <a:endParaRPr kumimoji="0" lang="en-ID" sz="1050" b="1" i="0" u="none" strike="noStrike" kern="1200" cap="none" normalizeH="0" baseline="0" dirty="0">
                        <a:ln>
                          <a:noFill/>
                        </a:ln>
                        <a:solidFill>
                          <a:schemeClr val="tx1"/>
                        </a:solidFill>
                        <a:effectLst/>
                        <a:latin typeface="Cera Pro" panose="00000500000000000000" pitchFamily="50" charset="0"/>
                        <a:ea typeface="+mn-ea"/>
                        <a:cs typeface="Arial" panose="020B0604020202020204" pitchFamily="34" charset="0"/>
                      </a:endParaRPr>
                    </a:p>
                  </a:txBody>
                  <a:tcPr marT="0" marB="0" anchor="ctr">
                    <a:lnL w="19050" cap="flat" cmpd="sng" algn="ctr">
                      <a:noFill/>
                      <a:prstDash val="solid"/>
                      <a:round/>
                      <a:headEnd type="none" w="med" len="med"/>
                      <a:tailEnd type="none" w="med" len="med"/>
                    </a:lnL>
                    <a:lnR w="3175" cap="flat" cmpd="sng" algn="ctr">
                      <a:solidFill>
                        <a:srgbClr val="002060"/>
                      </a:solidFill>
                      <a:prstDash val="solid"/>
                      <a:round/>
                      <a:headEnd type="none" w="med" len="med"/>
                      <a:tailEnd type="none" w="med" len="med"/>
                    </a:lnR>
                    <a:lnT w="3175" cap="flat" cmpd="sng" algn="ctr">
                      <a:solidFill>
                        <a:srgbClr val="002060"/>
                      </a:solidFill>
                      <a:prstDash val="solid"/>
                      <a:round/>
                      <a:headEnd type="none" w="med" len="med"/>
                      <a:tailEnd type="none" w="med" len="med"/>
                    </a:lnT>
                    <a:lnB w="3175" cap="flat" cmpd="sng" algn="ctr">
                      <a:solidFill>
                        <a:srgbClr val="00206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651969211"/>
                  </a:ext>
                </a:extLst>
              </a:tr>
              <a:tr h="218717">
                <a:tc>
                  <a:txBody>
                    <a:bodyPr/>
                    <a:lstStyle/>
                    <a:p>
                      <a:pPr marL="0" marR="0" lvl="0" indent="0" algn="ctr" defTabSz="914400" rtl="0" eaLnBrk="1" fontAlgn="base" latinLnBrk="0" hangingPunct="1">
                        <a:lnSpc>
                          <a:spcPct val="100000"/>
                        </a:lnSpc>
                        <a:spcBef>
                          <a:spcPts val="913"/>
                        </a:spcBef>
                        <a:spcAft>
                          <a:spcPct val="0"/>
                        </a:spcAft>
                        <a:buClrTx/>
                        <a:buSzTx/>
                        <a:buFontTx/>
                        <a:buNone/>
                        <a:tabLst/>
                      </a:pPr>
                      <a:r>
                        <a:rPr kumimoji="0" lang="id-ID" altLang="en-US" sz="1050" b="1" i="0" u="none" strike="noStrike" cap="none" normalizeH="0" baseline="0" dirty="0">
                          <a:ln>
                            <a:noFill/>
                          </a:ln>
                          <a:solidFill>
                            <a:schemeClr val="tx1"/>
                          </a:solidFill>
                          <a:effectLst/>
                          <a:latin typeface="Cera Pro" panose="00000500000000000000" pitchFamily="50" charset="0"/>
                          <a:cs typeface="Arial" panose="020B0604020202020204" pitchFamily="34" charset="0"/>
                        </a:rPr>
                        <a:t>TOTAL</a:t>
                      </a:r>
                      <a:endParaRPr kumimoji="0" lang="en-US" altLang="en-US" sz="1050" b="1" i="0" u="none" strike="noStrike" cap="none" normalizeH="0" baseline="0" dirty="0">
                        <a:ln>
                          <a:noFill/>
                        </a:ln>
                        <a:solidFill>
                          <a:schemeClr val="tx1"/>
                        </a:solidFill>
                        <a:effectLst/>
                        <a:latin typeface="Cera Pro" panose="00000500000000000000" pitchFamily="50" charset="0"/>
                        <a:cs typeface="Arial" panose="020B0604020202020204" pitchFamily="34" charset="0"/>
                      </a:endParaRPr>
                    </a:p>
                  </a:txBody>
                  <a:tcPr marL="45720" marR="45720" marT="0" marB="0" anchor="ctr" horzOverflow="overflow">
                    <a:lnL w="3175" cap="flat" cmpd="sng" algn="ctr">
                      <a:solidFill>
                        <a:srgbClr val="002060"/>
                      </a:solidFill>
                      <a:prstDash val="solid"/>
                      <a:round/>
                      <a:headEnd type="none" w="med" len="med"/>
                      <a:tailEnd type="none" w="med" len="med"/>
                    </a:lnL>
                    <a:lnR>
                      <a:noFill/>
                    </a:lnR>
                    <a:lnT w="3175" cap="flat" cmpd="sng" algn="ctr">
                      <a:solidFill>
                        <a:srgbClr val="002060"/>
                      </a:solidFill>
                      <a:prstDash val="solid"/>
                      <a:round/>
                      <a:headEnd type="none" w="med" len="med"/>
                      <a:tailEnd type="none" w="med" len="med"/>
                    </a:lnT>
                    <a:lnB w="3175" cap="flat" cmpd="sng" algn="ctr">
                      <a:solidFill>
                        <a:srgbClr val="002060"/>
                      </a:solidFill>
                      <a:prstDash val="solid"/>
                      <a:round/>
                      <a:headEnd type="none" w="med" len="med"/>
                      <a:tailEnd type="none" w="med" len="med"/>
                    </a:lnB>
                    <a:lnTlToBr>
                      <a:noFill/>
                    </a:lnTlToBr>
                    <a:lnBlToTr>
                      <a:noFill/>
                    </a:lnBlToTr>
                    <a:solidFill>
                      <a:schemeClr val="bg1">
                        <a:lumMod val="85000"/>
                      </a:schemeClr>
                    </a:solidFill>
                  </a:tcPr>
                </a:tc>
                <a:tc>
                  <a:txBody>
                    <a:bodyPr/>
                    <a:lstStyle/>
                    <a:p>
                      <a:pPr algn="r"/>
                      <a:r>
                        <a:rPr lang="en-US" sz="1050" b="1" dirty="0">
                          <a:latin typeface="Cera Pro" panose="00000500000000000000" pitchFamily="50" charset="0"/>
                        </a:rPr>
                        <a:t>3,686</a:t>
                      </a:r>
                    </a:p>
                  </a:txBody>
                  <a:tcPr marL="45720" marR="45720" marT="0" marB="0" anchor="ctr" horzOverflow="overflow">
                    <a:lnL>
                      <a:noFill/>
                    </a:lnL>
                    <a:lnR w="19050" cap="flat" cmpd="sng" algn="ctr">
                      <a:noFill/>
                      <a:prstDash val="solid"/>
                      <a:round/>
                      <a:headEnd type="none" w="med" len="med"/>
                      <a:tailEnd type="none" w="med" len="med"/>
                    </a:lnR>
                    <a:lnT w="3175" cap="flat" cmpd="sng" algn="ctr">
                      <a:solidFill>
                        <a:srgbClr val="002060"/>
                      </a:solidFill>
                      <a:prstDash val="solid"/>
                      <a:round/>
                      <a:headEnd type="none" w="med" len="med"/>
                      <a:tailEnd type="none" w="med" len="med"/>
                    </a:lnT>
                    <a:lnB w="3175" cap="flat" cmpd="sng" algn="ctr">
                      <a:solidFill>
                        <a:srgbClr val="002060"/>
                      </a:solidFill>
                      <a:prstDash val="solid"/>
                      <a:round/>
                      <a:headEnd type="none" w="med" len="med"/>
                      <a:tailEnd type="none" w="med" len="med"/>
                    </a:lnB>
                    <a:lnTlToBr>
                      <a:noFill/>
                    </a:lnTlToBr>
                    <a:lnBlToTr>
                      <a:noFill/>
                    </a:lnBlToTr>
                    <a:solidFill>
                      <a:schemeClr val="bg1">
                        <a:lumMod val="85000"/>
                      </a:schemeClr>
                    </a:solidFill>
                  </a:tcPr>
                </a:tc>
                <a:tc>
                  <a:txBody>
                    <a:bodyPr/>
                    <a:lstStyle/>
                    <a:p>
                      <a:pPr algn="r"/>
                      <a:r>
                        <a:rPr lang="en-US" sz="1050" b="1" dirty="0">
                          <a:solidFill>
                            <a:schemeClr val="tx1"/>
                          </a:solidFill>
                          <a:latin typeface="Cera Pro" panose="00000500000000000000" pitchFamily="50" charset="0"/>
                        </a:rPr>
                        <a:t>12,557</a:t>
                      </a:r>
                    </a:p>
                  </a:txBody>
                  <a:tcPr marL="45720" marR="45720" marT="0" marB="0" anchor="ctr" horzOverflow="overflow">
                    <a:lnL w="19050" cap="flat" cmpd="sng" algn="ctr">
                      <a:noFill/>
                      <a:prstDash val="solid"/>
                      <a:round/>
                      <a:headEnd type="none" w="med" len="med"/>
                      <a:tailEnd type="none" w="med" len="med"/>
                    </a:lnL>
                    <a:lnR w="3175" cap="flat" cmpd="sng" algn="ctr">
                      <a:solidFill>
                        <a:srgbClr val="002060"/>
                      </a:solidFill>
                      <a:prstDash val="solid"/>
                      <a:round/>
                      <a:headEnd type="none" w="med" len="med"/>
                      <a:tailEnd type="none" w="med" len="med"/>
                    </a:lnR>
                    <a:lnT w="3175" cap="flat" cmpd="sng" algn="ctr">
                      <a:solidFill>
                        <a:srgbClr val="002060"/>
                      </a:solidFill>
                      <a:prstDash val="solid"/>
                      <a:round/>
                      <a:headEnd type="none" w="med" len="med"/>
                      <a:tailEnd type="none" w="med" len="med"/>
                    </a:lnT>
                    <a:lnB w="3175" cap="flat" cmpd="sng" algn="ctr">
                      <a:solidFill>
                        <a:srgbClr val="002060"/>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3503296225"/>
                  </a:ext>
                </a:extLst>
              </a:tr>
            </a:tbl>
          </a:graphicData>
        </a:graphic>
      </p:graphicFrame>
      <p:grpSp>
        <p:nvGrpSpPr>
          <p:cNvPr id="36" name="Group 35">
            <a:extLst>
              <a:ext uri="{FF2B5EF4-FFF2-40B4-BE49-F238E27FC236}">
                <a16:creationId xmlns:a16="http://schemas.microsoft.com/office/drawing/2014/main" id="{880D90EF-E52E-B3BB-BF64-D77275D80ED3}"/>
              </a:ext>
            </a:extLst>
          </p:cNvPr>
          <p:cNvGrpSpPr/>
          <p:nvPr/>
        </p:nvGrpSpPr>
        <p:grpSpPr>
          <a:xfrm>
            <a:off x="6374257" y="4537898"/>
            <a:ext cx="217492" cy="1442913"/>
            <a:chOff x="6314490" y="1336089"/>
            <a:chExt cx="191089" cy="1574417"/>
          </a:xfrm>
        </p:grpSpPr>
        <p:pic>
          <p:nvPicPr>
            <p:cNvPr id="37" name="Graphic 28">
              <a:extLst>
                <a:ext uri="{FF2B5EF4-FFF2-40B4-BE49-F238E27FC236}">
                  <a16:creationId xmlns:a16="http://schemas.microsoft.com/office/drawing/2014/main" id="{52C6C241-6E48-A38E-7B7A-E1A6A5CD38F1}"/>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334355" y="1847691"/>
              <a:ext cx="163242" cy="159204"/>
            </a:xfrm>
            <a:prstGeom prst="rect">
              <a:avLst/>
            </a:prstGeom>
          </p:spPr>
        </p:pic>
        <p:pic>
          <p:nvPicPr>
            <p:cNvPr id="38" name="Graphic 29">
              <a:extLst>
                <a:ext uri="{FF2B5EF4-FFF2-40B4-BE49-F238E27FC236}">
                  <a16:creationId xmlns:a16="http://schemas.microsoft.com/office/drawing/2014/main" id="{5FF374B8-AE72-3DD4-CC4C-A7476CD251E6}"/>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335989" y="2447638"/>
              <a:ext cx="158051" cy="154141"/>
            </a:xfrm>
            <a:prstGeom prst="rect">
              <a:avLst/>
            </a:prstGeom>
          </p:spPr>
        </p:pic>
        <p:pic>
          <p:nvPicPr>
            <p:cNvPr id="39" name="Graphic 30">
              <a:extLst>
                <a:ext uri="{FF2B5EF4-FFF2-40B4-BE49-F238E27FC236}">
                  <a16:creationId xmlns:a16="http://schemas.microsoft.com/office/drawing/2014/main" id="{CA181A47-C576-5326-C62A-0963ACC5CB21}"/>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346871" y="2756365"/>
              <a:ext cx="158051" cy="154141"/>
            </a:xfrm>
            <a:prstGeom prst="rect">
              <a:avLst/>
            </a:prstGeom>
          </p:spPr>
        </p:pic>
        <p:pic>
          <p:nvPicPr>
            <p:cNvPr id="40" name="Graphic 31">
              <a:extLst>
                <a:ext uri="{FF2B5EF4-FFF2-40B4-BE49-F238E27FC236}">
                  <a16:creationId xmlns:a16="http://schemas.microsoft.com/office/drawing/2014/main" id="{5FDE5CC1-D8E8-F0A8-83FC-3FE1E91618DE}"/>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332640" y="2104662"/>
              <a:ext cx="172753" cy="168480"/>
            </a:xfrm>
            <a:prstGeom prst="rect">
              <a:avLst/>
            </a:prstGeom>
          </p:spPr>
        </p:pic>
        <p:pic>
          <p:nvPicPr>
            <p:cNvPr id="41" name="Graphic 32">
              <a:extLst>
                <a:ext uri="{FF2B5EF4-FFF2-40B4-BE49-F238E27FC236}">
                  <a16:creationId xmlns:a16="http://schemas.microsoft.com/office/drawing/2014/main" id="{15E2AEDF-B896-D3DD-D719-173475541B6A}"/>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314490" y="1336089"/>
              <a:ext cx="191089" cy="186362"/>
            </a:xfrm>
            <a:prstGeom prst="rect">
              <a:avLst/>
            </a:prstGeom>
          </p:spPr>
        </p:pic>
        <p:pic>
          <p:nvPicPr>
            <p:cNvPr id="42" name="Graphic 33">
              <a:extLst>
                <a:ext uri="{FF2B5EF4-FFF2-40B4-BE49-F238E27FC236}">
                  <a16:creationId xmlns:a16="http://schemas.microsoft.com/office/drawing/2014/main" id="{03C0BDE7-EB3A-3DB9-E73D-F4AF4B455AE5}"/>
                </a:ext>
              </a:extLst>
            </p:cNvPr>
            <p:cNvPicPr>
              <a:picLocks noChangeAspect="1"/>
            </p:cNvPicPr>
            <p:nvPr/>
          </p:nvPicPr>
          <p:blipFill>
            <a:blip r:embed="rId12" cstate="hq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327032" y="1574268"/>
              <a:ext cx="177889" cy="173488"/>
            </a:xfrm>
            <a:prstGeom prst="rect">
              <a:avLst/>
            </a:prstGeom>
          </p:spPr>
        </p:pic>
      </p:grpSp>
      <p:sp>
        <p:nvSpPr>
          <p:cNvPr id="45" name="Rectangle: Rounded Corners 44">
            <a:extLst>
              <a:ext uri="{FF2B5EF4-FFF2-40B4-BE49-F238E27FC236}">
                <a16:creationId xmlns:a16="http://schemas.microsoft.com/office/drawing/2014/main" id="{0EB87283-813A-DEB0-D428-BD1054503CAB}"/>
              </a:ext>
            </a:extLst>
          </p:cNvPr>
          <p:cNvSpPr/>
          <p:nvPr/>
        </p:nvSpPr>
        <p:spPr>
          <a:xfrm>
            <a:off x="6142494" y="3818573"/>
            <a:ext cx="4272190" cy="281040"/>
          </a:xfrm>
          <a:prstGeom prst="roundRect">
            <a:avLst>
              <a:gd name="adj" fmla="val 50000"/>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era Pro" panose="00000500000000000000" pitchFamily="50" charset="0"/>
                <a:ea typeface="+mn-ea"/>
                <a:cs typeface="+mn-cs"/>
              </a:rPr>
              <a:t>National NRE Potential and Utilization </a:t>
            </a:r>
          </a:p>
        </p:txBody>
      </p:sp>
      <p:sp>
        <p:nvSpPr>
          <p:cNvPr id="47" name="TextBox 46">
            <a:extLst>
              <a:ext uri="{FF2B5EF4-FFF2-40B4-BE49-F238E27FC236}">
                <a16:creationId xmlns:a16="http://schemas.microsoft.com/office/drawing/2014/main" id="{FBF72E41-6270-0510-B7CF-057214FA6044}"/>
              </a:ext>
            </a:extLst>
          </p:cNvPr>
          <p:cNvSpPr txBox="1"/>
          <p:nvPr/>
        </p:nvSpPr>
        <p:spPr>
          <a:xfrm>
            <a:off x="4823567" y="1510869"/>
            <a:ext cx="1272433" cy="138499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era Pro" panose="00000400000000000000"/>
                <a:ea typeface="+mn-ea"/>
                <a:cs typeface="+mn-cs"/>
              </a:rPr>
              <a:t>NRE utilization in 2022 increased by 18% (213.8 MBOE), from 2021 consumption.</a:t>
            </a:r>
            <a:endParaRPr kumimoji="0" lang="en-ID"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0" name="TextBox 49">
            <a:extLst>
              <a:ext uri="{FF2B5EF4-FFF2-40B4-BE49-F238E27FC236}">
                <a16:creationId xmlns:a16="http://schemas.microsoft.com/office/drawing/2014/main" id="{B71E2667-641B-EA8F-E205-94BC99971C24}"/>
              </a:ext>
            </a:extLst>
          </p:cNvPr>
          <p:cNvSpPr txBox="1"/>
          <p:nvPr/>
        </p:nvSpPr>
        <p:spPr>
          <a:xfrm>
            <a:off x="6199174" y="6257918"/>
            <a:ext cx="3217876" cy="5078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5B9BD5">
                    <a:lumMod val="75000"/>
                  </a:srgbClr>
                </a:solidFill>
                <a:effectLst/>
                <a:uLnTx/>
                <a:uFillTx/>
                <a:latin typeface="Cera Pro" panose="00000400000000000000"/>
                <a:ea typeface="+mn-ea"/>
                <a:cs typeface="+mn-cs"/>
              </a:rPr>
              <a:t>Note: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5B9BD5">
                    <a:lumMod val="75000"/>
                  </a:srgbClr>
                </a:solidFill>
                <a:effectLst/>
                <a:uLnTx/>
                <a:uFillTx/>
                <a:latin typeface="Cera Pro" panose="00000400000000000000"/>
                <a:ea typeface="+mn-ea"/>
                <a:cs typeface="+mn-cs"/>
              </a:rPr>
              <a:t>*) December 2022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5B9BD5">
                    <a:lumMod val="75000"/>
                  </a:srgbClr>
                </a:solidFill>
                <a:effectLst/>
                <a:uLnTx/>
                <a:uFillTx/>
                <a:latin typeface="Cera Pro" panose="00000400000000000000"/>
                <a:ea typeface="+mn-ea"/>
                <a:cs typeface="+mn-cs"/>
              </a:rPr>
              <a:t>Nuclear pot.: Uranium 89,483 tons - Thorium 143,234 tons</a:t>
            </a:r>
          </a:p>
        </p:txBody>
      </p:sp>
      <p:graphicFrame>
        <p:nvGraphicFramePr>
          <p:cNvPr id="4" name="Chart 3">
            <a:extLst>
              <a:ext uri="{FF2B5EF4-FFF2-40B4-BE49-F238E27FC236}">
                <a16:creationId xmlns:a16="http://schemas.microsoft.com/office/drawing/2014/main" id="{D9DCE35F-00ED-6303-BDE2-E95097E49871}"/>
              </a:ext>
            </a:extLst>
          </p:cNvPr>
          <p:cNvGraphicFramePr/>
          <p:nvPr/>
        </p:nvGraphicFramePr>
        <p:xfrm>
          <a:off x="-64027" y="1049823"/>
          <a:ext cx="4732128" cy="2661072"/>
        </p:xfrm>
        <a:graphic>
          <a:graphicData uri="http://schemas.openxmlformats.org/drawingml/2006/chart">
            <c:chart xmlns:c="http://schemas.openxmlformats.org/drawingml/2006/chart" xmlns:r="http://schemas.openxmlformats.org/officeDocument/2006/relationships" r:id="rId14"/>
          </a:graphicData>
        </a:graphic>
      </p:graphicFrame>
      <p:sp>
        <p:nvSpPr>
          <p:cNvPr id="10" name="TextBox 9">
            <a:extLst>
              <a:ext uri="{FF2B5EF4-FFF2-40B4-BE49-F238E27FC236}">
                <a16:creationId xmlns:a16="http://schemas.microsoft.com/office/drawing/2014/main" id="{A9A5D42A-CFA2-78BD-E7DF-FA98506B9DED}"/>
              </a:ext>
            </a:extLst>
          </p:cNvPr>
          <p:cNvSpPr txBox="1"/>
          <p:nvPr/>
        </p:nvSpPr>
        <p:spPr>
          <a:xfrm>
            <a:off x="4774930" y="3464673"/>
            <a:ext cx="1289831"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D" sz="1000" b="0" i="0" u="none" strike="noStrike" kern="1200" cap="none" spc="0" normalizeH="0" baseline="0" noProof="0" dirty="0">
                <a:ln>
                  <a:noFill/>
                </a:ln>
                <a:solidFill>
                  <a:prstClr val="black"/>
                </a:solidFill>
                <a:effectLst/>
                <a:uLnTx/>
                <a:uFillTx/>
                <a:latin typeface="Cera Pro" panose="00000400000000000000" pitchFamily="50" charset="0"/>
                <a:ea typeface="Twentieth Century"/>
                <a:cs typeface="Twentieth Century"/>
                <a:sym typeface="Twentieth Century"/>
              </a:rPr>
              <a:t>*) Temporary Data</a:t>
            </a:r>
            <a:endParaRPr kumimoji="0" lang="en-ID"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25" name="Group 24">
            <a:extLst>
              <a:ext uri="{FF2B5EF4-FFF2-40B4-BE49-F238E27FC236}">
                <a16:creationId xmlns:a16="http://schemas.microsoft.com/office/drawing/2014/main" id="{687E3E02-346D-63EE-9429-6FB3BED54503}"/>
              </a:ext>
            </a:extLst>
          </p:cNvPr>
          <p:cNvGrpSpPr>
            <a:grpSpLocks noChangeAspect="1"/>
          </p:cNvGrpSpPr>
          <p:nvPr/>
        </p:nvGrpSpPr>
        <p:grpSpPr>
          <a:xfrm>
            <a:off x="6297961" y="877189"/>
            <a:ext cx="5842312" cy="2779366"/>
            <a:chOff x="623474" y="1086237"/>
            <a:chExt cx="5971139" cy="4881100"/>
          </a:xfrm>
        </p:grpSpPr>
        <p:graphicFrame>
          <p:nvGraphicFramePr>
            <p:cNvPr id="26" name="Chart 25">
              <a:extLst>
                <a:ext uri="{FF2B5EF4-FFF2-40B4-BE49-F238E27FC236}">
                  <a16:creationId xmlns:a16="http://schemas.microsoft.com/office/drawing/2014/main" id="{56BDCD3D-8305-1779-8F3F-626F1C52A28D}"/>
                </a:ext>
              </a:extLst>
            </p:cNvPr>
            <p:cNvGraphicFramePr/>
            <p:nvPr/>
          </p:nvGraphicFramePr>
          <p:xfrm>
            <a:off x="623474" y="1086237"/>
            <a:ext cx="5971139" cy="4881100"/>
          </p:xfrm>
          <a:graphic>
            <a:graphicData uri="http://schemas.openxmlformats.org/drawingml/2006/chart">
              <c:chart xmlns:c="http://schemas.openxmlformats.org/drawingml/2006/chart" xmlns:r="http://schemas.openxmlformats.org/officeDocument/2006/relationships" r:id="rId15"/>
            </a:graphicData>
          </a:graphic>
        </p:graphicFrame>
        <p:sp>
          <p:nvSpPr>
            <p:cNvPr id="28" name="TextBox 15">
              <a:extLst>
                <a:ext uri="{FF2B5EF4-FFF2-40B4-BE49-F238E27FC236}">
                  <a16:creationId xmlns:a16="http://schemas.microsoft.com/office/drawing/2014/main" id="{3030E727-306C-5740-36C6-4B908FD48F49}"/>
                </a:ext>
              </a:extLst>
            </p:cNvPr>
            <p:cNvSpPr txBox="1"/>
            <p:nvPr/>
          </p:nvSpPr>
          <p:spPr>
            <a:xfrm>
              <a:off x="4040566" y="2462183"/>
              <a:ext cx="618947" cy="645803"/>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0" fontAlgn="base" latinLnBrk="0" hangingPunct="0">
                <a:lnSpc>
                  <a:spcPct val="200000"/>
                </a:lnSpc>
                <a:spcBef>
                  <a:spcPts val="0"/>
                </a:spcBef>
                <a:spcAft>
                  <a:spcPts val="600"/>
                </a:spcAft>
                <a:buClrTx/>
                <a:buSzTx/>
                <a:buFontTx/>
                <a:buNone/>
                <a:tabLst/>
                <a:defRPr/>
              </a:pPr>
              <a:r>
                <a:rPr kumimoji="0" lang="en-US" altLang="en-US" sz="1050" b="1" i="0" u="none" strike="noStrike" kern="1200" cap="none" spc="0" normalizeH="0" baseline="0" noProof="0" dirty="0">
                  <a:ln>
                    <a:noFill/>
                  </a:ln>
                  <a:solidFill>
                    <a:prstClr val="black"/>
                  </a:solidFill>
                  <a:effectLst/>
                  <a:uLnTx/>
                  <a:uFillTx/>
                  <a:latin typeface="Cera Pro" panose="00000400000000000000" pitchFamily="50" charset="0"/>
                  <a:ea typeface="Palanquin"/>
                  <a:cs typeface="Palanquin"/>
                </a:rPr>
                <a:t>366.4</a:t>
              </a:r>
            </a:p>
          </p:txBody>
        </p:sp>
        <p:sp>
          <p:nvSpPr>
            <p:cNvPr id="31" name="TextBox 21">
              <a:extLst>
                <a:ext uri="{FF2B5EF4-FFF2-40B4-BE49-F238E27FC236}">
                  <a16:creationId xmlns:a16="http://schemas.microsoft.com/office/drawing/2014/main" id="{0616C097-0217-3DD8-E20B-CC69AE351592}"/>
                </a:ext>
              </a:extLst>
            </p:cNvPr>
            <p:cNvSpPr txBox="1"/>
            <p:nvPr/>
          </p:nvSpPr>
          <p:spPr>
            <a:xfrm>
              <a:off x="4612470" y="2152203"/>
              <a:ext cx="618947" cy="645803"/>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0" fontAlgn="base" latinLnBrk="0" hangingPunct="0">
                <a:lnSpc>
                  <a:spcPct val="200000"/>
                </a:lnSpc>
                <a:spcBef>
                  <a:spcPts val="0"/>
                </a:spcBef>
                <a:spcAft>
                  <a:spcPts val="600"/>
                </a:spcAft>
                <a:buClrTx/>
                <a:buSzTx/>
                <a:buFontTx/>
                <a:buNone/>
                <a:tabLst/>
                <a:defRPr/>
              </a:pPr>
              <a:r>
                <a:rPr kumimoji="0" lang="en-US" altLang="en-US" sz="1050" b="1" i="0" u="none" strike="noStrike" kern="1200" cap="none" spc="0" normalizeH="0" baseline="0" noProof="0" dirty="0">
                  <a:ln>
                    <a:noFill/>
                  </a:ln>
                  <a:solidFill>
                    <a:prstClr val="black"/>
                  </a:solidFill>
                  <a:effectLst/>
                  <a:uLnTx/>
                  <a:uFillTx/>
                  <a:latin typeface="Cera Pro" panose="00000400000000000000" pitchFamily="50" charset="0"/>
                  <a:ea typeface="Palanquin"/>
                  <a:cs typeface="Palanquin"/>
                </a:rPr>
                <a:t>448.6</a:t>
              </a:r>
            </a:p>
          </p:txBody>
        </p:sp>
        <p:sp>
          <p:nvSpPr>
            <p:cNvPr id="32" name="TextBox 29">
              <a:extLst>
                <a:ext uri="{FF2B5EF4-FFF2-40B4-BE49-F238E27FC236}">
                  <a16:creationId xmlns:a16="http://schemas.microsoft.com/office/drawing/2014/main" id="{97E01C63-3D7B-2623-32EB-AD02F2509EA4}"/>
                </a:ext>
              </a:extLst>
            </p:cNvPr>
            <p:cNvSpPr txBox="1"/>
            <p:nvPr/>
          </p:nvSpPr>
          <p:spPr>
            <a:xfrm>
              <a:off x="5184374" y="1842225"/>
              <a:ext cx="618947" cy="645803"/>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0" fontAlgn="base" latinLnBrk="0" hangingPunct="0">
                <a:lnSpc>
                  <a:spcPct val="200000"/>
                </a:lnSpc>
                <a:spcBef>
                  <a:spcPts val="0"/>
                </a:spcBef>
                <a:spcAft>
                  <a:spcPts val="600"/>
                </a:spcAft>
                <a:buClrTx/>
                <a:buSzTx/>
                <a:buFontTx/>
                <a:buNone/>
                <a:tabLst/>
                <a:defRPr/>
              </a:pPr>
              <a:r>
                <a:rPr kumimoji="0" lang="en-US" altLang="en-US" sz="1050" b="1" i="0" u="none" strike="noStrike" kern="1200" cap="none" spc="0" normalizeH="0" baseline="0" noProof="0" dirty="0">
                  <a:ln>
                    <a:noFill/>
                  </a:ln>
                  <a:solidFill>
                    <a:prstClr val="black"/>
                  </a:solidFill>
                  <a:effectLst/>
                  <a:uLnTx/>
                  <a:uFillTx/>
                  <a:latin typeface="Cera Pro" panose="00000400000000000000" pitchFamily="50" charset="0"/>
                  <a:ea typeface="Palanquin"/>
                  <a:cs typeface="Palanquin"/>
                </a:rPr>
                <a:t>522.9</a:t>
              </a:r>
            </a:p>
          </p:txBody>
        </p:sp>
        <p:sp>
          <p:nvSpPr>
            <p:cNvPr id="33" name="TextBox 30">
              <a:extLst>
                <a:ext uri="{FF2B5EF4-FFF2-40B4-BE49-F238E27FC236}">
                  <a16:creationId xmlns:a16="http://schemas.microsoft.com/office/drawing/2014/main" id="{7DC9379C-6886-1A89-AE29-CBF354743096}"/>
                </a:ext>
              </a:extLst>
            </p:cNvPr>
            <p:cNvSpPr txBox="1"/>
            <p:nvPr/>
          </p:nvSpPr>
          <p:spPr>
            <a:xfrm>
              <a:off x="5768040" y="1585396"/>
              <a:ext cx="618947" cy="645803"/>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0" fontAlgn="base" latinLnBrk="0" hangingPunct="0">
                <a:lnSpc>
                  <a:spcPct val="200000"/>
                </a:lnSpc>
                <a:spcBef>
                  <a:spcPts val="0"/>
                </a:spcBef>
                <a:spcAft>
                  <a:spcPts val="600"/>
                </a:spcAft>
                <a:buClrTx/>
                <a:buSzTx/>
                <a:buFontTx/>
                <a:buNone/>
                <a:tabLst/>
                <a:defRPr/>
              </a:pPr>
              <a:r>
                <a:rPr kumimoji="0" lang="en-US" altLang="en-US" sz="1050" b="1" i="0" u="none" strike="noStrike" kern="1200" cap="none" spc="0" normalizeH="0" baseline="0" noProof="0" dirty="0">
                  <a:ln>
                    <a:noFill/>
                  </a:ln>
                  <a:solidFill>
                    <a:prstClr val="black"/>
                  </a:solidFill>
                  <a:effectLst/>
                  <a:uLnTx/>
                  <a:uFillTx/>
                  <a:latin typeface="Cera Pro" panose="00000400000000000000" pitchFamily="50" charset="0"/>
                  <a:ea typeface="Palanquin"/>
                  <a:cs typeface="Palanquin"/>
                </a:rPr>
                <a:t>659.3</a:t>
              </a:r>
            </a:p>
          </p:txBody>
        </p:sp>
      </p:grpSp>
      <p:graphicFrame>
        <p:nvGraphicFramePr>
          <p:cNvPr id="43" name="Chart 42">
            <a:extLst>
              <a:ext uri="{FF2B5EF4-FFF2-40B4-BE49-F238E27FC236}">
                <a16:creationId xmlns:a16="http://schemas.microsoft.com/office/drawing/2014/main" id="{AA8B07F5-5EEE-7F22-C730-7F91BFA57393}"/>
              </a:ext>
            </a:extLst>
          </p:cNvPr>
          <p:cNvGraphicFramePr/>
          <p:nvPr/>
        </p:nvGraphicFramePr>
        <p:xfrm>
          <a:off x="121652" y="4080578"/>
          <a:ext cx="4005848" cy="2579305"/>
        </p:xfrm>
        <a:graphic>
          <a:graphicData uri="http://schemas.openxmlformats.org/drawingml/2006/chart">
            <c:chart xmlns:c="http://schemas.openxmlformats.org/drawingml/2006/chart" xmlns:r="http://schemas.openxmlformats.org/officeDocument/2006/relationships" r:id="rId16"/>
          </a:graphicData>
        </a:graphic>
      </p:graphicFrame>
    </p:spTree>
    <p:extLst>
      <p:ext uri="{BB962C8B-B14F-4D97-AF65-F5344CB8AC3E}">
        <p14:creationId xmlns:p14="http://schemas.microsoft.com/office/powerpoint/2010/main" val="40245170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Rectangle 78">
            <a:extLst>
              <a:ext uri="{FF2B5EF4-FFF2-40B4-BE49-F238E27FC236}">
                <a16:creationId xmlns:a16="http://schemas.microsoft.com/office/drawing/2014/main" id="{169C08A5-0755-98BD-5C04-486E32DA8FA3}"/>
              </a:ext>
            </a:extLst>
          </p:cNvPr>
          <p:cNvSpPr/>
          <p:nvPr/>
        </p:nvSpPr>
        <p:spPr>
          <a:xfrm>
            <a:off x="106224" y="580124"/>
            <a:ext cx="6007636" cy="603191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 name="object 30">
            <a:extLst>
              <a:ext uri="{FF2B5EF4-FFF2-40B4-BE49-F238E27FC236}">
                <a16:creationId xmlns:a16="http://schemas.microsoft.com/office/drawing/2014/main" id="{0DD53821-098B-41B6-AB75-67AFB0B839E6}"/>
              </a:ext>
            </a:extLst>
          </p:cNvPr>
          <p:cNvSpPr txBox="1">
            <a:spLocks/>
          </p:cNvSpPr>
          <p:nvPr/>
        </p:nvSpPr>
        <p:spPr>
          <a:xfrm>
            <a:off x="-7231" y="26126"/>
            <a:ext cx="6711837" cy="513715"/>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2700">
              <a:lnSpc>
                <a:spcPct val="100000"/>
              </a:lnSpc>
              <a:spcBef>
                <a:spcPts val="100"/>
              </a:spcBef>
            </a:pPr>
            <a:endParaRPr lang="en-ID" sz="3200" b="1" dirty="0"/>
          </a:p>
        </p:txBody>
      </p:sp>
      <p:sp>
        <p:nvSpPr>
          <p:cNvPr id="4" name="TextBox 3">
            <a:extLst>
              <a:ext uri="{FF2B5EF4-FFF2-40B4-BE49-F238E27FC236}">
                <a16:creationId xmlns:a16="http://schemas.microsoft.com/office/drawing/2014/main" id="{EF12EEDA-1117-AE58-41EA-D0C523FA5927}"/>
              </a:ext>
            </a:extLst>
          </p:cNvPr>
          <p:cNvSpPr txBox="1"/>
          <p:nvPr/>
        </p:nvSpPr>
        <p:spPr>
          <a:xfrm>
            <a:off x="62111" y="17743"/>
            <a:ext cx="11968524" cy="553998"/>
          </a:xfrm>
          <a:prstGeom prst="rect">
            <a:avLst/>
          </a:prstGeom>
          <a:noFill/>
        </p:spPr>
        <p:txBody>
          <a:bodyPr wrap="square" rtlCol="0">
            <a:spAutoFit/>
          </a:bodyPr>
          <a:lstStyle/>
          <a:p>
            <a:r>
              <a:rPr lang="en-US" sz="3000" b="1" dirty="0">
                <a:solidFill>
                  <a:srgbClr val="002060"/>
                </a:solidFill>
                <a:latin typeface="Cera Pro" panose="00000400000000000000" pitchFamily="50" charset="0"/>
                <a:ea typeface="Roboto" panose="02000000000000000000" pitchFamily="2" charset="0"/>
              </a:rPr>
              <a:t>INDONESIA COMMITMENT IN GHG EMISSION REDUCTION</a:t>
            </a:r>
          </a:p>
        </p:txBody>
      </p:sp>
      <p:pic>
        <p:nvPicPr>
          <p:cNvPr id="48" name="Picture 47">
            <a:extLst>
              <a:ext uri="{FF2B5EF4-FFF2-40B4-BE49-F238E27FC236}">
                <a16:creationId xmlns:a16="http://schemas.microsoft.com/office/drawing/2014/main" id="{9B69656A-3B05-2C60-E329-5E7C609B1EF2}"/>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2412" b="98875" l="9971" r="93402">
                        <a14:foregroundMark x1="79032" y1="51768" x2="80059" y2="13023"/>
                        <a14:foregroundMark x1="74927" y1="6913" x2="83724" y2="6431"/>
                        <a14:foregroundMark x1="75660" y1="31190" x2="74487" y2="44695"/>
                        <a14:foregroundMark x1="72874" y1="79743" x2="71554" y2="48232"/>
                        <a14:foregroundMark x1="71554" y1="48232" x2="70528" y2="44695"/>
                        <a14:foregroundMark x1="82258" y1="83441" x2="87097" y2="43248"/>
                        <a14:foregroundMark x1="90323" y1="41961" x2="81525" y2="28939"/>
                        <a14:foregroundMark x1="81525" y1="28939" x2="81378" y2="28135"/>
                        <a14:foregroundMark x1="71554" y1="81994" x2="66422" y2="45981"/>
                        <a14:foregroundMark x1="93548" y1="42444" x2="85484" y2="29421"/>
                        <a14:foregroundMark x1="85484" y1="29421" x2="85484" y2="29100"/>
                        <a14:foregroundMark x1="80938" y1="4502" x2="78152" y2="2733"/>
                        <a14:foregroundMark x1="83724" y1="14952" x2="82258" y2="17524"/>
                        <a14:foregroundMark x1="76833" y1="91961" x2="76833" y2="84727"/>
                        <a14:foregroundMark x1="81085" y1="96785" x2="81085" y2="93569"/>
                        <a14:foregroundMark x1="45748" y1="98875" x2="45748" y2="89550"/>
                        <a14:foregroundMark x1="45601" y1="32958" x2="45161" y2="32958"/>
                        <a14:foregroundMark x1="49978" y1="38521" x2="50440" y2="43730"/>
                        <a14:foregroundMark x1="49413" y1="32154" x2="49526" y2="33431"/>
                        <a14:foregroundMark x1="44868" y1="34405" x2="45122" y2="34665"/>
                        <a14:foregroundMark x1="22727" y1="46624" x2="22581" y2="44373"/>
                        <a14:foregroundMark x1="22581" y1="43891" x2="25953" y2="39068"/>
                        <a14:foregroundMark x1="25953" y1="39068" x2="33284" y2="36013"/>
                        <a14:foregroundMark x1="34164" y1="35852" x2="43988" y2="33119"/>
                        <a14:foregroundMark x1="45748" y1="34727" x2="49707" y2="37781"/>
                        <a14:foregroundMark x1="60411" y1="87299" x2="62023" y2="85852"/>
                        <a14:backgroundMark x1="48751" y1="38786" x2="49267" y2="39228"/>
                        <a14:backgroundMark x1="44575" y1="35209" x2="44968" y2="35545"/>
                      </a14:backgroundRemoval>
                    </a14:imgEffect>
                  </a14:imgLayer>
                </a14:imgProps>
              </a:ext>
            </a:extLst>
          </a:blip>
          <a:stretch>
            <a:fillRect/>
          </a:stretch>
        </p:blipFill>
        <p:spPr>
          <a:xfrm flipH="1">
            <a:off x="160204" y="4938592"/>
            <a:ext cx="1762874" cy="1521263"/>
          </a:xfrm>
          <a:prstGeom prst="rect">
            <a:avLst/>
          </a:prstGeom>
        </p:spPr>
      </p:pic>
      <p:sp>
        <p:nvSpPr>
          <p:cNvPr id="58" name="Rectangle 57">
            <a:extLst>
              <a:ext uri="{FF2B5EF4-FFF2-40B4-BE49-F238E27FC236}">
                <a16:creationId xmlns:a16="http://schemas.microsoft.com/office/drawing/2014/main" id="{B263F550-6424-17FE-6496-302F5311F6A3}"/>
              </a:ext>
            </a:extLst>
          </p:cNvPr>
          <p:cNvSpPr/>
          <p:nvPr/>
        </p:nvSpPr>
        <p:spPr>
          <a:xfrm>
            <a:off x="1731145" y="5025546"/>
            <a:ext cx="3098562" cy="307777"/>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5086"/>
                </a:solidFill>
                <a:effectLst/>
                <a:uLnTx/>
                <a:uFillTx/>
                <a:latin typeface="Cera Pro" panose="00000400000000000000" pitchFamily="50" charset="0"/>
                <a:ea typeface="Roboto" panose="02000000000000000000" pitchFamily="2" charset="0"/>
                <a:cs typeface="Arial" panose="020B0604020202020204" pitchFamily="34" charset="0"/>
              </a:rPr>
              <a:t>COP 27, NOVEMBER 20, 2022</a:t>
            </a:r>
          </a:p>
        </p:txBody>
      </p:sp>
      <p:sp>
        <p:nvSpPr>
          <p:cNvPr id="59" name="Content Placeholder 2">
            <a:extLst>
              <a:ext uri="{FF2B5EF4-FFF2-40B4-BE49-F238E27FC236}">
                <a16:creationId xmlns:a16="http://schemas.microsoft.com/office/drawing/2014/main" id="{23A36866-43FA-4A4B-AF1E-B4945EA38F10}"/>
              </a:ext>
            </a:extLst>
          </p:cNvPr>
          <p:cNvSpPr txBox="1">
            <a:spLocks/>
          </p:cNvSpPr>
          <p:nvPr/>
        </p:nvSpPr>
        <p:spPr>
          <a:xfrm>
            <a:off x="1731145" y="5239875"/>
            <a:ext cx="4364091" cy="985066"/>
          </a:xfrm>
          <a:prstGeom prst="rect">
            <a:avLst/>
          </a:prstGeom>
          <a:noFill/>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300" b="0" i="0" u="none" strike="noStrike" kern="1200" cap="none" spc="0" normalizeH="0" baseline="0" noProof="0" dirty="0">
                <a:ln>
                  <a:noFill/>
                </a:ln>
                <a:solidFill>
                  <a:prstClr val="black"/>
                </a:solidFill>
                <a:effectLst/>
                <a:uLnTx/>
                <a:uFillTx/>
                <a:latin typeface="Cera Pro" panose="00000400000000000000"/>
                <a:ea typeface="Roboto" panose="02000000000000000000" pitchFamily="2" charset="0"/>
                <a:cs typeface="Arial" panose="020B0604020202020204" pitchFamily="34" charset="0"/>
              </a:rPr>
              <a:t>Indonesia continues to take concrete steps, including GHG emission reduction by increasing the target to </a:t>
            </a:r>
            <a:r>
              <a:rPr kumimoji="0" lang="en-US" sz="1300" b="1" i="0" u="none" strike="noStrike" kern="1200" cap="none" spc="0" normalizeH="0" baseline="0" noProof="0" dirty="0">
                <a:ln>
                  <a:noFill/>
                </a:ln>
                <a:solidFill>
                  <a:prstClr val="black"/>
                </a:solidFill>
                <a:effectLst/>
                <a:uLnTx/>
                <a:uFillTx/>
                <a:latin typeface="Cera Pro" panose="00000400000000000000"/>
                <a:ea typeface="Roboto" panose="02000000000000000000" pitchFamily="2" charset="0"/>
                <a:cs typeface="Arial" panose="020B0604020202020204" pitchFamily="34" charset="0"/>
              </a:rPr>
              <a:t>31.89% with its own ability, and 43.20% with international support.</a:t>
            </a:r>
          </a:p>
        </p:txBody>
      </p:sp>
      <p:grpSp>
        <p:nvGrpSpPr>
          <p:cNvPr id="5" name="Group 4">
            <a:extLst>
              <a:ext uri="{FF2B5EF4-FFF2-40B4-BE49-F238E27FC236}">
                <a16:creationId xmlns:a16="http://schemas.microsoft.com/office/drawing/2014/main" id="{C2C1A799-2988-438D-617E-683468F84E8C}"/>
              </a:ext>
            </a:extLst>
          </p:cNvPr>
          <p:cNvGrpSpPr/>
          <p:nvPr/>
        </p:nvGrpSpPr>
        <p:grpSpPr>
          <a:xfrm>
            <a:off x="-295245" y="630726"/>
            <a:ext cx="6390481" cy="4155175"/>
            <a:chOff x="-296539" y="2296882"/>
            <a:chExt cx="6390481" cy="4155175"/>
          </a:xfrm>
        </p:grpSpPr>
        <p:pic>
          <p:nvPicPr>
            <p:cNvPr id="65" name="Picture 4" descr="logofooter">
              <a:extLst>
                <a:ext uri="{FF2B5EF4-FFF2-40B4-BE49-F238E27FC236}">
                  <a16:creationId xmlns:a16="http://schemas.microsoft.com/office/drawing/2014/main" id="{7746D58D-1795-B146-B3FA-589284CA59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9144" y="2440184"/>
              <a:ext cx="1534228" cy="786687"/>
            </a:xfrm>
            <a:prstGeom prst="rect">
              <a:avLst/>
            </a:prstGeom>
            <a:noFill/>
            <a:extLst>
              <a:ext uri="{909E8E84-426E-40DD-AFC4-6F175D3DCCD1}">
                <a14:hiddenFill xmlns:a14="http://schemas.microsoft.com/office/drawing/2010/main">
                  <a:solidFill>
                    <a:srgbClr val="FFFFFF"/>
                  </a:solidFill>
                </a14:hiddenFill>
              </a:ext>
            </a:extLst>
          </p:spPr>
        </p:pic>
        <p:sp>
          <p:nvSpPr>
            <p:cNvPr id="66" name="Rectangle 65">
              <a:extLst>
                <a:ext uri="{FF2B5EF4-FFF2-40B4-BE49-F238E27FC236}">
                  <a16:creationId xmlns:a16="http://schemas.microsoft.com/office/drawing/2014/main" id="{989A2291-D21C-52A5-185B-A028673D64F5}"/>
                </a:ext>
              </a:extLst>
            </p:cNvPr>
            <p:cNvSpPr/>
            <p:nvPr/>
          </p:nvSpPr>
          <p:spPr>
            <a:xfrm>
              <a:off x="88946" y="3231247"/>
              <a:ext cx="1902803"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5086"/>
                  </a:solidFill>
                  <a:effectLst/>
                  <a:uLnTx/>
                  <a:uFillTx/>
                  <a:latin typeface="Cera Pro" panose="00000400000000000000" pitchFamily="50" charset="0"/>
                  <a:ea typeface="Roboto" panose="02000000000000000000" pitchFamily="2" charset="0"/>
                  <a:cs typeface="Arial" panose="020B0604020202020204" pitchFamily="34" charset="0"/>
                </a:rPr>
                <a:t>G20 Presidency</a:t>
              </a:r>
            </a:p>
          </p:txBody>
        </p:sp>
        <p:sp>
          <p:nvSpPr>
            <p:cNvPr id="67" name="TextBox 66">
              <a:extLst>
                <a:ext uri="{FF2B5EF4-FFF2-40B4-BE49-F238E27FC236}">
                  <a16:creationId xmlns:a16="http://schemas.microsoft.com/office/drawing/2014/main" id="{5FE68977-3E78-6B68-4039-E6880793E2BC}"/>
                </a:ext>
              </a:extLst>
            </p:cNvPr>
            <p:cNvSpPr txBox="1"/>
            <p:nvPr/>
          </p:nvSpPr>
          <p:spPr>
            <a:xfrm>
              <a:off x="-296539" y="3535175"/>
              <a:ext cx="2327402" cy="49244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D" sz="1300" b="1" i="1" u="none" strike="noStrike" kern="1200" cap="none" spc="0" normalizeH="0" baseline="0" noProof="0" dirty="0">
                  <a:ln>
                    <a:noFill/>
                  </a:ln>
                  <a:solidFill>
                    <a:srgbClr val="002060"/>
                  </a:solidFill>
                  <a:effectLst/>
                  <a:uLnTx/>
                  <a:uFillTx/>
                  <a:latin typeface="Cera Pro" panose="00000400000000000000" pitchFamily="50" charset="0"/>
                  <a:ea typeface="Roboto" panose="02000000000000000000" pitchFamily="2" charset="0"/>
                  <a:cs typeface="Arial" panose="020B0604020202020204" pitchFamily="34" charset="0"/>
                </a:rPr>
                <a:t>“Recover Together,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D" sz="1300" b="1" i="1" u="none" strike="noStrike" kern="1200" cap="none" spc="0" normalizeH="0" baseline="0" noProof="0" dirty="0">
                  <a:ln>
                    <a:noFill/>
                  </a:ln>
                  <a:solidFill>
                    <a:srgbClr val="002060"/>
                  </a:solidFill>
                  <a:effectLst/>
                  <a:uLnTx/>
                  <a:uFillTx/>
                  <a:latin typeface="Cera Pro" panose="00000400000000000000" pitchFamily="50" charset="0"/>
                  <a:ea typeface="Roboto" panose="02000000000000000000" pitchFamily="2" charset="0"/>
                  <a:cs typeface="Arial" panose="020B0604020202020204" pitchFamily="34" charset="0"/>
                </a:rPr>
                <a:t>Recover Stronger”</a:t>
              </a:r>
              <a:endParaRPr kumimoji="0" lang="en-ID" sz="1300" b="0" i="1" u="none" strike="noStrike" kern="1200" cap="none" spc="0" normalizeH="0" baseline="0" noProof="0" dirty="0">
                <a:ln>
                  <a:noFill/>
                </a:ln>
                <a:solidFill>
                  <a:srgbClr val="002060"/>
                </a:solidFill>
                <a:effectLst/>
                <a:uLnTx/>
                <a:uFillTx/>
                <a:latin typeface="Cera Pro" panose="00000400000000000000" pitchFamily="50" charset="0"/>
                <a:ea typeface="Roboto" panose="02000000000000000000" pitchFamily="2" charset="0"/>
              </a:endParaRPr>
            </a:p>
          </p:txBody>
        </p:sp>
        <p:sp>
          <p:nvSpPr>
            <p:cNvPr id="70" name="TextBox 69">
              <a:extLst>
                <a:ext uri="{FF2B5EF4-FFF2-40B4-BE49-F238E27FC236}">
                  <a16:creationId xmlns:a16="http://schemas.microsoft.com/office/drawing/2014/main" id="{E4DF147F-CF4E-F51C-85DF-3A7847507404}"/>
                </a:ext>
              </a:extLst>
            </p:cNvPr>
            <p:cNvSpPr txBox="1"/>
            <p:nvPr/>
          </p:nvSpPr>
          <p:spPr>
            <a:xfrm>
              <a:off x="1723372" y="2296882"/>
              <a:ext cx="4370570" cy="2416367"/>
            </a:xfrm>
            <a:prstGeom prst="rect">
              <a:avLst/>
            </a:prstGeom>
            <a:noFill/>
          </p:spPr>
          <p:txBody>
            <a:bodyPr wrap="square">
              <a:spAutoFit/>
            </a:bodyPr>
            <a:lstStyle/>
            <a:p>
              <a:pPr marL="171450" marR="0" lvl="0" indent="-171450" algn="just">
                <a:lnSpc>
                  <a:spcPct val="110000"/>
                </a:lnSpc>
                <a:spcBef>
                  <a:spcPts val="0"/>
                </a:spcBef>
                <a:spcAft>
                  <a:spcPts val="400"/>
                </a:spcAft>
                <a:buFont typeface="Wingdings" panose="05000000000000000000" pitchFamily="2" charset="2"/>
                <a:buChar char="§"/>
              </a:pPr>
              <a:r>
                <a:rPr lang="en-US" sz="1200" dirty="0">
                  <a:effectLst/>
                  <a:latin typeface="Cera Pro" panose="00000400000000000000" pitchFamily="50" charset="0"/>
                  <a:ea typeface="SimSun" panose="02010600030101010101" pitchFamily="2" charset="-122"/>
                </a:rPr>
                <a:t>The G20 leaders reiterated the commitment to </a:t>
              </a:r>
              <a:r>
                <a:rPr lang="en-US" sz="1200" b="1" dirty="0">
                  <a:effectLst/>
                  <a:latin typeface="Cera Pro" panose="00000400000000000000" pitchFamily="50" charset="0"/>
                  <a:ea typeface="SimSun" panose="02010600030101010101" pitchFamily="2" charset="-122"/>
                </a:rPr>
                <a:t>achieve global net zero greenhouse gas emissions/carbon neutrality by or around mid-century</a:t>
              </a:r>
              <a:r>
                <a:rPr lang="en-US" sz="1200" dirty="0">
                  <a:effectLst/>
                  <a:latin typeface="Cera Pro" panose="00000400000000000000" pitchFamily="50" charset="0"/>
                  <a:ea typeface="SimSun" panose="02010600030101010101" pitchFamily="2" charset="-122"/>
                </a:rPr>
                <a:t>, while taking into account the latest scientific developments and different national circumstances. </a:t>
              </a:r>
            </a:p>
            <a:p>
              <a:pPr marL="171450" marR="0" lvl="0" indent="-171450" algn="just">
                <a:lnSpc>
                  <a:spcPct val="110000"/>
                </a:lnSpc>
                <a:spcBef>
                  <a:spcPts val="0"/>
                </a:spcBef>
                <a:spcAft>
                  <a:spcPts val="400"/>
                </a:spcAft>
                <a:buFont typeface="Wingdings" panose="05000000000000000000" pitchFamily="2" charset="2"/>
                <a:buChar char="§"/>
              </a:pPr>
              <a:r>
                <a:rPr lang="en-US" sz="1200" dirty="0">
                  <a:effectLst/>
                  <a:latin typeface="Cera Pro" panose="00000400000000000000" pitchFamily="50" charset="0"/>
                  <a:ea typeface="SimSun" panose="02010600030101010101" pitchFamily="2" charset="-122"/>
                </a:rPr>
                <a:t>The commitment </a:t>
              </a:r>
              <a:r>
                <a:rPr lang="en-US" sz="1200" b="1" dirty="0">
                  <a:effectLst/>
                  <a:latin typeface="Cera Pro" panose="00000400000000000000" pitchFamily="50" charset="0"/>
                  <a:ea typeface="SimSun" panose="02010600030101010101" pitchFamily="2" charset="-122"/>
                </a:rPr>
                <a:t>to achieve the targets of SDG7 was also reaffirmed </a:t>
              </a:r>
              <a:r>
                <a:rPr lang="en-US" sz="1200" dirty="0">
                  <a:effectLst/>
                  <a:latin typeface="Cera Pro" panose="00000400000000000000" pitchFamily="50" charset="0"/>
                  <a:ea typeface="SimSun" panose="02010600030101010101" pitchFamily="2" charset="-122"/>
                </a:rPr>
                <a:t>and the gaps in energy access will be closed to </a:t>
              </a:r>
              <a:r>
                <a:rPr lang="en-US" sz="1200" b="1" dirty="0">
                  <a:effectLst/>
                  <a:latin typeface="Cera Pro" panose="00000400000000000000" pitchFamily="50" charset="0"/>
                  <a:ea typeface="SimSun" panose="02010600030101010101" pitchFamily="2" charset="-122"/>
                </a:rPr>
                <a:t>eradicate energy poverty</a:t>
              </a:r>
              <a:r>
                <a:rPr lang="en-US" sz="1200" dirty="0">
                  <a:effectLst/>
                  <a:latin typeface="Cera Pro" panose="00000400000000000000" pitchFamily="50" charset="0"/>
                  <a:ea typeface="SimSun" panose="02010600030101010101" pitchFamily="2" charset="-122"/>
                </a:rPr>
                <a:t>.</a:t>
              </a:r>
            </a:p>
            <a:p>
              <a:pPr marL="171450" marR="0" lvl="0" indent="-171450" algn="just">
                <a:lnSpc>
                  <a:spcPct val="110000"/>
                </a:lnSpc>
                <a:spcBef>
                  <a:spcPts val="0"/>
                </a:spcBef>
                <a:spcAft>
                  <a:spcPts val="400"/>
                </a:spcAft>
                <a:buFont typeface="Wingdings" panose="05000000000000000000" pitchFamily="2" charset="2"/>
                <a:buChar char="§"/>
              </a:pPr>
              <a:r>
                <a:rPr lang="en-ID" sz="1200" b="1" dirty="0">
                  <a:effectLst/>
                  <a:latin typeface="Cera Pro" panose="00000400000000000000" pitchFamily="50" charset="0"/>
                  <a:ea typeface="SimSun" panose="02010600030101010101" pitchFamily="2" charset="-122"/>
                </a:rPr>
                <a:t>Bali Compact and Bali Roadmap are regarded as the guides </a:t>
              </a:r>
              <a:r>
                <a:rPr lang="en-ID" sz="1200" dirty="0">
                  <a:effectLst/>
                  <a:latin typeface="Cera Pro" panose="00000400000000000000" pitchFamily="50" charset="0"/>
                  <a:ea typeface="SimSun" panose="02010600030101010101" pitchFamily="2" charset="-122"/>
                </a:rPr>
                <a:t>to realize energy market </a:t>
              </a:r>
              <a:r>
                <a:rPr lang="en-ID" sz="1200" b="1" dirty="0">
                  <a:effectLst/>
                  <a:latin typeface="Cera Pro" panose="00000400000000000000" pitchFamily="50" charset="0"/>
                  <a:ea typeface="SimSun" panose="02010600030101010101" pitchFamily="2" charset="-122"/>
                </a:rPr>
                <a:t>stability, transparency, and affordability.</a:t>
              </a:r>
            </a:p>
          </p:txBody>
        </p:sp>
        <p:sp>
          <p:nvSpPr>
            <p:cNvPr id="74" name="Rectangle: Rounded Corners 73">
              <a:extLst>
                <a:ext uri="{FF2B5EF4-FFF2-40B4-BE49-F238E27FC236}">
                  <a16:creationId xmlns:a16="http://schemas.microsoft.com/office/drawing/2014/main" id="{48A7197A-8798-824E-861E-4D6764CC22EF}"/>
                </a:ext>
              </a:extLst>
            </p:cNvPr>
            <p:cNvSpPr/>
            <p:nvPr/>
          </p:nvSpPr>
          <p:spPr>
            <a:xfrm>
              <a:off x="161346" y="4734327"/>
              <a:ext cx="2816660" cy="1717730"/>
            </a:xfrm>
            <a:prstGeom prst="roundRect">
              <a:avLst>
                <a:gd name="adj" fmla="val 9487"/>
              </a:avLst>
            </a:prstGeom>
            <a:noFill/>
            <a:ln>
              <a:solidFill>
                <a:schemeClr val="accent6"/>
              </a:solidFill>
            </a:ln>
          </p:spPr>
          <p:txBody>
            <a:bodyPr wrap="square">
              <a:spAutoFit/>
            </a:bodyPr>
            <a:lstStyle/>
            <a:p>
              <a:pPr algn="just">
                <a:spcAft>
                  <a:spcPts val="300"/>
                </a:spcAft>
              </a:pPr>
              <a:r>
                <a:rPr lang="en-US" sz="1300" b="1" dirty="0">
                  <a:solidFill>
                    <a:schemeClr val="accent6">
                      <a:lumMod val="50000"/>
                    </a:schemeClr>
                  </a:solidFill>
                  <a:latin typeface="Cera Pro" panose="00000400000000000000"/>
                  <a:ea typeface="Roboto" panose="02000000000000000000" pitchFamily="2" charset="0"/>
                  <a:cs typeface="Arial" panose="020B0604020202020204" pitchFamily="34" charset="0"/>
                </a:rPr>
                <a:t>Bali COMPACT</a:t>
              </a:r>
            </a:p>
            <a:p>
              <a:pPr algn="just"/>
              <a:r>
                <a:rPr lang="en-US" sz="1200" b="1" dirty="0">
                  <a:effectLst/>
                  <a:latin typeface="Cera Pro" panose="00000400000000000000" pitchFamily="50" charset="0"/>
                  <a:ea typeface="SimSun" panose="02010600030101010101" pitchFamily="2" charset="-122"/>
                </a:rPr>
                <a:t>Nine voluntary principles </a:t>
              </a:r>
              <a:r>
                <a:rPr lang="en-US" sz="1200" dirty="0">
                  <a:effectLst/>
                  <a:latin typeface="Cera Pro" panose="00000400000000000000" pitchFamily="50" charset="0"/>
                  <a:ea typeface="SimSun" panose="02010600030101010101" pitchFamily="2" charset="-122"/>
                </a:rPr>
                <a:t>for accelerating clean, sustainable, just, affordable, and inclusive</a:t>
              </a:r>
              <a:r>
                <a:rPr lang="en-US" sz="1200" b="1" dirty="0">
                  <a:effectLst/>
                  <a:latin typeface="Cera Pro" panose="00000400000000000000" pitchFamily="50" charset="0"/>
                  <a:ea typeface="SimSun" panose="02010600030101010101" pitchFamily="2" charset="-122"/>
                </a:rPr>
                <a:t> </a:t>
              </a:r>
              <a:r>
                <a:rPr lang="en-US" sz="1200" dirty="0">
                  <a:effectLst/>
                  <a:latin typeface="Cera Pro" panose="00000400000000000000" pitchFamily="50" charset="0"/>
                  <a:ea typeface="SimSun" panose="02010600030101010101" pitchFamily="2" charset="-122"/>
                </a:rPr>
                <a:t>energy transitions </a:t>
              </a:r>
              <a:r>
                <a:rPr lang="en-US" sz="1200" dirty="0">
                  <a:effectLst/>
                  <a:latin typeface="Cera Pro" panose="00000400000000000000" pitchFamily="50" charset="0"/>
                  <a:ea typeface="Calibri" panose="020F0502020204030204" pitchFamily="34" charset="0"/>
                </a:rPr>
                <a:t>to ensure smooth and effective transitions in accordance with national circumstances and priorities. </a:t>
              </a:r>
              <a:endParaRPr lang="en-ID" sz="1100" dirty="0">
                <a:effectLst/>
                <a:latin typeface="Cera Pro" panose="00000400000000000000" pitchFamily="50" charset="0"/>
                <a:ea typeface="SimSun" panose="02010600030101010101" pitchFamily="2" charset="-122"/>
              </a:endParaRPr>
            </a:p>
          </p:txBody>
        </p:sp>
        <p:sp>
          <p:nvSpPr>
            <p:cNvPr id="78" name="Rectangle: Rounded Corners 77">
              <a:extLst>
                <a:ext uri="{FF2B5EF4-FFF2-40B4-BE49-F238E27FC236}">
                  <a16:creationId xmlns:a16="http://schemas.microsoft.com/office/drawing/2014/main" id="{4010B5A1-DA6C-B61E-153D-B48D96138286}"/>
                </a:ext>
              </a:extLst>
            </p:cNvPr>
            <p:cNvSpPr/>
            <p:nvPr/>
          </p:nvSpPr>
          <p:spPr>
            <a:xfrm>
              <a:off x="3127456" y="4734327"/>
              <a:ext cx="2910863" cy="1717730"/>
            </a:xfrm>
            <a:prstGeom prst="roundRect">
              <a:avLst>
                <a:gd name="adj" fmla="val 9487"/>
              </a:avLst>
            </a:prstGeom>
            <a:noFill/>
            <a:ln>
              <a:solidFill>
                <a:schemeClr val="accent6"/>
              </a:solidFill>
            </a:ln>
          </p:spPr>
          <p:txBody>
            <a:bodyPr wrap="square">
              <a:noAutofit/>
            </a:bodyPr>
            <a:lstStyle/>
            <a:p>
              <a:pPr algn="just"/>
              <a:r>
                <a:rPr lang="en-US" sz="1300" b="1" dirty="0">
                  <a:solidFill>
                    <a:schemeClr val="accent6">
                      <a:lumMod val="50000"/>
                    </a:schemeClr>
                  </a:solidFill>
                  <a:latin typeface="Cera Pro" panose="00000400000000000000"/>
                  <a:ea typeface="Roboto" panose="02000000000000000000" pitchFamily="2" charset="0"/>
                  <a:cs typeface="Arial" panose="020B0604020202020204" pitchFamily="34" charset="0"/>
                </a:rPr>
                <a:t>Bali Roadmap</a:t>
              </a:r>
              <a:endParaRPr lang="en-ID" sz="1300" b="1" dirty="0">
                <a:solidFill>
                  <a:schemeClr val="accent6">
                    <a:lumMod val="50000"/>
                  </a:schemeClr>
                </a:solidFill>
                <a:latin typeface="Cera Pro" panose="00000400000000000000"/>
                <a:ea typeface="Roboto" panose="02000000000000000000" pitchFamily="2" charset="0"/>
                <a:cs typeface="Arial" panose="020B0604020202020204" pitchFamily="34" charset="0"/>
              </a:endParaRPr>
            </a:p>
            <a:p>
              <a:pPr algn="just">
                <a:spcAft>
                  <a:spcPts val="400"/>
                </a:spcAft>
              </a:pPr>
              <a:r>
                <a:rPr lang="en-US" sz="1200" dirty="0">
                  <a:latin typeface="Cera Pro" panose="00000400000000000000" pitchFamily="50" charset="0"/>
                  <a:ea typeface="Roboto" panose="02000000000000000000" pitchFamily="2" charset="0"/>
                  <a:cs typeface="Arial" panose="020B0604020202020204" pitchFamily="34" charset="0"/>
                </a:rPr>
                <a:t>Outlining concrete actions to address energy transition effort among members, by realizing three priorities </a:t>
              </a:r>
              <a:r>
                <a:rPr lang="en-US" sz="1200" b="1" dirty="0">
                  <a:latin typeface="Cera Pro" panose="00000400000000000000" pitchFamily="50" charset="0"/>
                  <a:ea typeface="Roboto" panose="02000000000000000000" pitchFamily="2" charset="0"/>
                  <a:cs typeface="Arial" panose="020B0604020202020204" pitchFamily="34" charset="0"/>
                </a:rPr>
                <a:t>(energy accessibility, technology scale-up, and financing) </a:t>
              </a:r>
              <a:r>
                <a:rPr lang="en-US" sz="1200" dirty="0">
                  <a:latin typeface="Cera Pro" panose="00000400000000000000" pitchFamily="50" charset="0"/>
                  <a:ea typeface="Roboto" panose="02000000000000000000" pitchFamily="2" charset="0"/>
                  <a:cs typeface="Arial" panose="020B0604020202020204" pitchFamily="34" charset="0"/>
                </a:rPr>
                <a:t>through active involvement and collaboration of G20 countries.</a:t>
              </a:r>
            </a:p>
          </p:txBody>
        </p:sp>
      </p:grpSp>
      <p:graphicFrame>
        <p:nvGraphicFramePr>
          <p:cNvPr id="6" name="Table 5">
            <a:extLst>
              <a:ext uri="{FF2B5EF4-FFF2-40B4-BE49-F238E27FC236}">
                <a16:creationId xmlns:a16="http://schemas.microsoft.com/office/drawing/2014/main" id="{6A97FA17-BA0C-D830-2385-8CCF8BD56776}"/>
              </a:ext>
            </a:extLst>
          </p:cNvPr>
          <p:cNvGraphicFramePr>
            <a:graphicFrameLocks noGrp="1"/>
          </p:cNvGraphicFramePr>
          <p:nvPr>
            <p:extLst>
              <p:ext uri="{D42A27DB-BD31-4B8C-83A1-F6EECF244321}">
                <p14:modId xmlns:p14="http://schemas.microsoft.com/office/powerpoint/2010/main" val="1558503577"/>
              </p:ext>
            </p:extLst>
          </p:nvPr>
        </p:nvGraphicFramePr>
        <p:xfrm>
          <a:off x="6189063" y="976299"/>
          <a:ext cx="5840297" cy="2232579"/>
        </p:xfrm>
        <a:graphic>
          <a:graphicData uri="http://schemas.openxmlformats.org/drawingml/2006/table">
            <a:tbl>
              <a:tblPr firstRow="1" bandRow="1"/>
              <a:tblGrid>
                <a:gridCol w="392298">
                  <a:extLst>
                    <a:ext uri="{9D8B030D-6E8A-4147-A177-3AD203B41FA5}">
                      <a16:colId xmlns:a16="http://schemas.microsoft.com/office/drawing/2014/main" val="20000"/>
                    </a:ext>
                  </a:extLst>
                </a:gridCol>
                <a:gridCol w="1165960">
                  <a:extLst>
                    <a:ext uri="{9D8B030D-6E8A-4147-A177-3AD203B41FA5}">
                      <a16:colId xmlns:a16="http://schemas.microsoft.com/office/drawing/2014/main" val="20001"/>
                    </a:ext>
                  </a:extLst>
                </a:gridCol>
                <a:gridCol w="1049364">
                  <a:extLst>
                    <a:ext uri="{9D8B030D-6E8A-4147-A177-3AD203B41FA5}">
                      <a16:colId xmlns:a16="http://schemas.microsoft.com/office/drawing/2014/main" val="20002"/>
                    </a:ext>
                  </a:extLst>
                </a:gridCol>
                <a:gridCol w="646535">
                  <a:extLst>
                    <a:ext uri="{9D8B030D-6E8A-4147-A177-3AD203B41FA5}">
                      <a16:colId xmlns:a16="http://schemas.microsoft.com/office/drawing/2014/main" val="20003"/>
                    </a:ext>
                  </a:extLst>
                </a:gridCol>
                <a:gridCol w="646535">
                  <a:extLst>
                    <a:ext uri="{9D8B030D-6E8A-4147-A177-3AD203B41FA5}">
                      <a16:colId xmlns:a16="http://schemas.microsoft.com/office/drawing/2014/main" val="20004"/>
                    </a:ext>
                  </a:extLst>
                </a:gridCol>
                <a:gridCol w="646535">
                  <a:extLst>
                    <a:ext uri="{9D8B030D-6E8A-4147-A177-3AD203B41FA5}">
                      <a16:colId xmlns:a16="http://schemas.microsoft.com/office/drawing/2014/main" val="20005"/>
                    </a:ext>
                  </a:extLst>
                </a:gridCol>
                <a:gridCol w="646535">
                  <a:extLst>
                    <a:ext uri="{9D8B030D-6E8A-4147-A177-3AD203B41FA5}">
                      <a16:colId xmlns:a16="http://schemas.microsoft.com/office/drawing/2014/main" val="20006"/>
                    </a:ext>
                  </a:extLst>
                </a:gridCol>
                <a:gridCol w="646535">
                  <a:extLst>
                    <a:ext uri="{9D8B030D-6E8A-4147-A177-3AD203B41FA5}">
                      <a16:colId xmlns:a16="http://schemas.microsoft.com/office/drawing/2014/main" val="20007"/>
                    </a:ext>
                  </a:extLst>
                </a:gridCol>
              </a:tblGrid>
              <a:tr h="299076">
                <a:tc rowSpan="2">
                  <a:txBody>
                    <a:bodyPr/>
                    <a:lstStyle>
                      <a:lvl1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9pPr>
                    </a:lstStyle>
                    <a:p>
                      <a:pPr algn="ctr"/>
                      <a:r>
                        <a:rPr lang="en-US" sz="1100" dirty="0">
                          <a:latin typeface="Cera Pro" panose="00000400000000000000" pitchFamily="50" charset="0"/>
                          <a:ea typeface="Roboto" panose="02000000000000000000" pitchFamily="2" charset="0"/>
                          <a:cs typeface="Arial" panose="020B0604020202020204" pitchFamily="34" charset="0"/>
                        </a:rPr>
                        <a:t>No</a:t>
                      </a:r>
                      <a:endParaRPr lang="en-AU" sz="1100" dirty="0">
                        <a:latin typeface="Cera Pro" panose="00000400000000000000" pitchFamily="50" charset="0"/>
                        <a:ea typeface="Roboto" panose="02000000000000000000" pitchFamily="2" charset="0"/>
                        <a:cs typeface="Arial" panose="020B0604020202020204" pitchFamily="34" charset="0"/>
                      </a:endParaRPr>
                    </a:p>
                  </a:txBody>
                  <a:tcPr marL="36000" marR="36000" marT="36000" marB="36000" anchor="ctr">
                    <a:lnL w="9525" cap="flat" cmpd="sng" algn="ctr">
                      <a:solidFill>
                        <a:schemeClr val="bg2">
                          <a:lumMod val="90000"/>
                        </a:schemeClr>
                      </a:solidFill>
                      <a:prstDash val="solid"/>
                      <a:round/>
                      <a:headEnd type="none" w="med" len="med"/>
                      <a:tailEnd type="none" w="med" len="med"/>
                    </a:lnL>
                    <a:lnR w="9525" cap="flat" cmpd="sng" algn="ctr">
                      <a:solidFill>
                        <a:schemeClr val="bg2">
                          <a:lumMod val="90000"/>
                        </a:schemeClr>
                      </a:solidFill>
                      <a:prstDash val="solid"/>
                      <a:round/>
                      <a:headEnd type="none" w="med" len="med"/>
                      <a:tailEnd type="none" w="med" len="med"/>
                    </a:lnR>
                    <a:lnT w="9525" cap="flat" cmpd="sng" algn="ctr">
                      <a:solidFill>
                        <a:schemeClr val="bg2">
                          <a:lumMod val="90000"/>
                        </a:schemeClr>
                      </a:solidFill>
                      <a:prstDash val="solid"/>
                      <a:round/>
                      <a:headEnd type="none" w="med" len="med"/>
                      <a:tailEnd type="none" w="med" len="med"/>
                    </a:lnT>
                    <a:lnB w="952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rgbClr val="203864"/>
                    </a:solidFill>
                  </a:tcPr>
                </a:tc>
                <a:tc rowSpan="2">
                  <a:txBody>
                    <a:bodyPr/>
                    <a:lstStyle>
                      <a:lvl1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9pPr>
                    </a:lstStyle>
                    <a:p>
                      <a:pPr algn="ctr"/>
                      <a:r>
                        <a:rPr lang="en-ID" sz="1100" dirty="0">
                          <a:latin typeface="Cera Pro" panose="00000400000000000000" pitchFamily="50" charset="0"/>
                          <a:ea typeface="Roboto" panose="02000000000000000000" pitchFamily="2" charset="0"/>
                          <a:cs typeface="Arial" panose="020B0604020202020204" pitchFamily="34" charset="0"/>
                        </a:rPr>
                        <a:t>Sector</a:t>
                      </a:r>
                      <a:endParaRPr lang="en-AU" sz="1100" dirty="0">
                        <a:latin typeface="Cera Pro" panose="00000400000000000000" pitchFamily="50" charset="0"/>
                        <a:ea typeface="Roboto" panose="02000000000000000000" pitchFamily="2" charset="0"/>
                        <a:cs typeface="Arial" panose="020B0604020202020204" pitchFamily="34" charset="0"/>
                      </a:endParaRPr>
                    </a:p>
                  </a:txBody>
                  <a:tcPr marL="36000" marR="36000" marT="36000" marB="36000" anchor="ctr">
                    <a:lnL w="9525" cap="flat" cmpd="sng" algn="ctr">
                      <a:solidFill>
                        <a:schemeClr val="bg2">
                          <a:lumMod val="90000"/>
                        </a:schemeClr>
                      </a:solidFill>
                      <a:prstDash val="solid"/>
                      <a:round/>
                      <a:headEnd type="none" w="med" len="med"/>
                      <a:tailEnd type="none" w="med" len="med"/>
                    </a:lnL>
                    <a:lnR w="9525" cap="flat" cmpd="sng" algn="ctr">
                      <a:solidFill>
                        <a:schemeClr val="bg2">
                          <a:lumMod val="90000"/>
                        </a:schemeClr>
                      </a:solidFill>
                      <a:prstDash val="solid"/>
                      <a:round/>
                      <a:headEnd type="none" w="med" len="med"/>
                      <a:tailEnd type="none" w="med" len="med"/>
                    </a:lnR>
                    <a:lnT w="9525" cap="flat" cmpd="sng" algn="ctr">
                      <a:solidFill>
                        <a:schemeClr val="bg2">
                          <a:lumMod val="90000"/>
                        </a:schemeClr>
                      </a:solidFill>
                      <a:prstDash val="solid"/>
                      <a:round/>
                      <a:headEnd type="none" w="med" len="med"/>
                      <a:tailEnd type="none" w="med" len="med"/>
                    </a:lnT>
                    <a:lnB w="952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rgbClr val="203864"/>
                    </a:solidFill>
                  </a:tcPr>
                </a:tc>
                <a:tc rowSpan="2">
                  <a:txBody>
                    <a:bodyPr/>
                    <a:lstStyle>
                      <a:lvl1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9pPr>
                    </a:lstStyle>
                    <a:p>
                      <a:pPr algn="ctr"/>
                      <a:r>
                        <a:rPr lang="en-ID" sz="1100" dirty="0">
                          <a:latin typeface="Cera Pro" panose="00000400000000000000" pitchFamily="50" charset="0"/>
                          <a:ea typeface="Roboto" panose="02000000000000000000" pitchFamily="2" charset="0"/>
                          <a:cs typeface="Arial" panose="020B0604020202020204" pitchFamily="34" charset="0"/>
                        </a:rPr>
                        <a:t>2010 GHG Emission </a:t>
                      </a:r>
                      <a:r>
                        <a:rPr lang="en-US" sz="1100" dirty="0">
                          <a:latin typeface="Cera Pro" panose="00000400000000000000" pitchFamily="50" charset="0"/>
                          <a:ea typeface="Roboto" panose="02000000000000000000" pitchFamily="2" charset="0"/>
                          <a:cs typeface="Arial" panose="020B0604020202020204" pitchFamily="34" charset="0"/>
                        </a:rPr>
                        <a:t>(</a:t>
                      </a:r>
                      <a:r>
                        <a:rPr lang="en-ID" sz="1100" dirty="0">
                          <a:latin typeface="Cera Pro" panose="00000400000000000000" pitchFamily="50" charset="0"/>
                          <a:ea typeface="Roboto" panose="02000000000000000000" pitchFamily="2" charset="0"/>
                          <a:cs typeface="Arial" panose="020B0604020202020204" pitchFamily="34" charset="0"/>
                        </a:rPr>
                        <a:t>Million </a:t>
                      </a:r>
                      <a:r>
                        <a:rPr lang="en-US" sz="1100" dirty="0">
                          <a:latin typeface="Cera Pro" panose="00000400000000000000" pitchFamily="50" charset="0"/>
                          <a:ea typeface="Roboto" panose="02000000000000000000" pitchFamily="2" charset="0"/>
                          <a:cs typeface="Arial" panose="020B0604020202020204" pitchFamily="34" charset="0"/>
                        </a:rPr>
                        <a:t>Ton CO</a:t>
                      </a:r>
                      <a:r>
                        <a:rPr lang="en-US" sz="1100" baseline="-25000" dirty="0">
                          <a:latin typeface="Cera Pro" panose="00000400000000000000" pitchFamily="50" charset="0"/>
                          <a:ea typeface="Roboto" panose="02000000000000000000" pitchFamily="2" charset="0"/>
                          <a:cs typeface="Arial" panose="020B0604020202020204" pitchFamily="34" charset="0"/>
                        </a:rPr>
                        <a:t>2</a:t>
                      </a:r>
                      <a:r>
                        <a:rPr lang="en-US" sz="1100" baseline="0" dirty="0">
                          <a:latin typeface="Cera Pro" panose="00000400000000000000" pitchFamily="50" charset="0"/>
                          <a:ea typeface="Roboto" panose="02000000000000000000" pitchFamily="2" charset="0"/>
                          <a:cs typeface="Arial" panose="020B0604020202020204" pitchFamily="34" charset="0"/>
                        </a:rPr>
                        <a:t>e)</a:t>
                      </a:r>
                      <a:endParaRPr lang="en-AU" sz="1100" dirty="0">
                        <a:latin typeface="Cera Pro" panose="00000400000000000000" pitchFamily="50" charset="0"/>
                        <a:ea typeface="Roboto" panose="02000000000000000000" pitchFamily="2" charset="0"/>
                        <a:cs typeface="Arial" panose="020B0604020202020204" pitchFamily="34" charset="0"/>
                      </a:endParaRPr>
                    </a:p>
                  </a:txBody>
                  <a:tcPr marL="36000" marR="36000" marT="36000" marB="36000" anchor="ctr">
                    <a:lnL w="9525" cap="flat" cmpd="sng" algn="ctr">
                      <a:solidFill>
                        <a:schemeClr val="bg2">
                          <a:lumMod val="90000"/>
                        </a:schemeClr>
                      </a:solidFill>
                      <a:prstDash val="solid"/>
                      <a:round/>
                      <a:headEnd type="none" w="med" len="med"/>
                      <a:tailEnd type="none" w="med" len="med"/>
                    </a:lnL>
                    <a:lnR w="9525" cap="flat" cmpd="sng" algn="ctr">
                      <a:solidFill>
                        <a:schemeClr val="bg2">
                          <a:lumMod val="90000"/>
                        </a:schemeClr>
                      </a:solidFill>
                      <a:prstDash val="solid"/>
                      <a:round/>
                      <a:headEnd type="none" w="med" len="med"/>
                      <a:tailEnd type="none" w="med" len="med"/>
                    </a:lnR>
                    <a:lnT w="9525" cap="flat" cmpd="sng" algn="ctr">
                      <a:solidFill>
                        <a:schemeClr val="bg2">
                          <a:lumMod val="90000"/>
                        </a:schemeClr>
                      </a:solidFill>
                      <a:prstDash val="solid"/>
                      <a:round/>
                      <a:headEnd type="none" w="med" len="med"/>
                      <a:tailEnd type="none" w="med" len="med"/>
                    </a:lnT>
                    <a:lnB w="952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rgbClr val="203864"/>
                    </a:solidFill>
                  </a:tcPr>
                </a:tc>
                <a:tc gridSpan="3">
                  <a:txBody>
                    <a:bodyPr/>
                    <a:lstStyle>
                      <a:lvl1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9pPr>
                    </a:lstStyle>
                    <a:p>
                      <a:pPr algn="ctr"/>
                      <a:r>
                        <a:rPr lang="en-ID" sz="1100" dirty="0">
                          <a:latin typeface="Cera Pro" panose="00000400000000000000" pitchFamily="50" charset="0"/>
                          <a:ea typeface="Roboto" panose="02000000000000000000" pitchFamily="2" charset="0"/>
                          <a:cs typeface="Arial" panose="020B0604020202020204" pitchFamily="34" charset="0"/>
                        </a:rPr>
                        <a:t>GHG Emission by </a:t>
                      </a:r>
                      <a:r>
                        <a:rPr lang="id-ID" sz="1100" dirty="0">
                          <a:latin typeface="Cera Pro" panose="00000400000000000000" pitchFamily="50" charset="0"/>
                          <a:ea typeface="Roboto" panose="02000000000000000000" pitchFamily="2" charset="0"/>
                          <a:cs typeface="Arial" panose="020B0604020202020204" pitchFamily="34" charset="0"/>
                        </a:rPr>
                        <a:t>2030</a:t>
                      </a:r>
                      <a:endParaRPr lang="en-US" sz="1100" dirty="0">
                        <a:latin typeface="Cera Pro" panose="00000400000000000000" pitchFamily="50" charset="0"/>
                        <a:ea typeface="Roboto" panose="02000000000000000000" pitchFamily="2" charset="0"/>
                        <a:cs typeface="Arial" panose="020B0604020202020204" pitchFamily="34" charset="0"/>
                      </a:endParaRPr>
                    </a:p>
                  </a:txBody>
                  <a:tcPr marL="36000" marR="36000" marT="36000" marB="36000" anchor="ctr">
                    <a:lnL w="9525" cap="flat" cmpd="sng" algn="ctr">
                      <a:solidFill>
                        <a:schemeClr val="bg2">
                          <a:lumMod val="90000"/>
                        </a:schemeClr>
                      </a:solidFill>
                      <a:prstDash val="solid"/>
                      <a:round/>
                      <a:headEnd type="none" w="med" len="med"/>
                      <a:tailEnd type="none" w="med" len="med"/>
                    </a:lnL>
                    <a:lnR w="9525" cap="flat" cmpd="sng" algn="ctr">
                      <a:solidFill>
                        <a:schemeClr val="bg2">
                          <a:lumMod val="90000"/>
                        </a:schemeClr>
                      </a:solidFill>
                      <a:prstDash val="solid"/>
                      <a:round/>
                      <a:headEnd type="none" w="med" len="med"/>
                      <a:tailEnd type="none" w="med" len="med"/>
                    </a:lnR>
                    <a:lnT w="9525" cap="flat" cmpd="sng" algn="ctr">
                      <a:solidFill>
                        <a:schemeClr val="bg2">
                          <a:lumMod val="90000"/>
                        </a:schemeClr>
                      </a:solidFill>
                      <a:prstDash val="solid"/>
                      <a:round/>
                      <a:headEnd type="none" w="med" len="med"/>
                      <a:tailEnd type="none" w="med" len="med"/>
                    </a:lnT>
                    <a:lnB w="952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rgbClr val="203864"/>
                    </a:solidFill>
                  </a:tcPr>
                </a:tc>
                <a:tc hMerge="1">
                  <a:txBody>
                    <a:bodyPr/>
                    <a:lstStyle/>
                    <a:p>
                      <a:endParaRPr lang="en-AU" dirty="0"/>
                    </a:p>
                  </a:txBody>
                  <a:tcPr/>
                </a:tc>
                <a:tc hMerge="1">
                  <a:txBody>
                    <a:bodyPr/>
                    <a:lstStyle/>
                    <a:p>
                      <a:endParaRPr lang="en-AU" dirty="0"/>
                    </a:p>
                  </a:txBody>
                  <a:tcPr/>
                </a:tc>
                <a:tc gridSpan="2">
                  <a:txBody>
                    <a:bodyPr/>
                    <a:lstStyle>
                      <a:lvl1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9pPr>
                    </a:lstStyle>
                    <a:p>
                      <a:pPr algn="ctr"/>
                      <a:r>
                        <a:rPr lang="id-ID" sz="1100" dirty="0">
                          <a:latin typeface="Cera Pro" panose="00000400000000000000" pitchFamily="50" charset="0"/>
                          <a:ea typeface="Roboto" panose="02000000000000000000" pitchFamily="2" charset="0"/>
                          <a:cs typeface="Arial" panose="020B0604020202020204" pitchFamily="34" charset="0"/>
                        </a:rPr>
                        <a:t>Reduction </a:t>
                      </a:r>
                      <a:endParaRPr lang="en-US" sz="1100" dirty="0">
                        <a:latin typeface="Cera Pro" panose="00000400000000000000" pitchFamily="50" charset="0"/>
                        <a:ea typeface="Roboto" panose="02000000000000000000" pitchFamily="2" charset="0"/>
                        <a:cs typeface="Arial" panose="020B0604020202020204" pitchFamily="34" charset="0"/>
                      </a:endParaRPr>
                    </a:p>
                  </a:txBody>
                  <a:tcPr marL="36000" marR="36000" marT="36000" marB="36000" anchor="ctr">
                    <a:lnL w="9525" cap="flat" cmpd="sng" algn="ctr">
                      <a:solidFill>
                        <a:schemeClr val="bg2">
                          <a:lumMod val="90000"/>
                        </a:schemeClr>
                      </a:solidFill>
                      <a:prstDash val="solid"/>
                      <a:round/>
                      <a:headEnd type="none" w="med" len="med"/>
                      <a:tailEnd type="none" w="med" len="med"/>
                    </a:lnL>
                    <a:lnR w="9525" cap="flat" cmpd="sng" algn="ctr">
                      <a:solidFill>
                        <a:schemeClr val="bg2">
                          <a:lumMod val="90000"/>
                        </a:schemeClr>
                      </a:solidFill>
                      <a:prstDash val="solid"/>
                      <a:round/>
                      <a:headEnd type="none" w="med" len="med"/>
                      <a:tailEnd type="none" w="med" len="med"/>
                    </a:lnR>
                    <a:lnT w="9525" cap="flat" cmpd="sng" algn="ctr">
                      <a:solidFill>
                        <a:schemeClr val="bg2">
                          <a:lumMod val="90000"/>
                        </a:schemeClr>
                      </a:solidFill>
                      <a:prstDash val="solid"/>
                      <a:round/>
                      <a:headEnd type="none" w="med" len="med"/>
                      <a:tailEnd type="none" w="med" len="med"/>
                    </a:lnT>
                    <a:lnB w="952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rgbClr val="203864"/>
                    </a:solidFill>
                  </a:tcPr>
                </a:tc>
                <a:tc hMerge="1">
                  <a:txBody>
                    <a:bodyPr/>
                    <a:lstStyle/>
                    <a:p>
                      <a:endParaRPr lang="en-AU" dirty="0"/>
                    </a:p>
                  </a:txBody>
                  <a:tcPr/>
                </a:tc>
                <a:extLst>
                  <a:ext uri="{0D108BD9-81ED-4DB2-BD59-A6C34878D82A}">
                    <a16:rowId xmlns:a16="http://schemas.microsoft.com/office/drawing/2014/main" val="10000"/>
                  </a:ext>
                </a:extLst>
              </a:tr>
              <a:tr h="348729">
                <a:tc vMerge="1">
                  <a:txBody>
                    <a:bodyPr/>
                    <a:lstStyle/>
                    <a:p>
                      <a:endParaRPr lang="en-AU" dirty="0"/>
                    </a:p>
                  </a:txBody>
                  <a:tcPr/>
                </a:tc>
                <a:tc vMerge="1">
                  <a:txBody>
                    <a:bodyPr/>
                    <a:lstStyle/>
                    <a:p>
                      <a:endParaRPr lang="en-AU" dirty="0"/>
                    </a:p>
                  </a:txBody>
                  <a:tcPr/>
                </a:tc>
                <a:tc vMerge="1">
                  <a:txBody>
                    <a:bodyPr/>
                    <a:lstStyle/>
                    <a:p>
                      <a:endParaRPr lang="en-AU" dirty="0"/>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9pPr>
                    </a:lstStyle>
                    <a:p>
                      <a:pPr algn="ctr"/>
                      <a:r>
                        <a:rPr lang="en-US" sz="1100" b="1" kern="1200" dirty="0" err="1">
                          <a:solidFill>
                            <a:schemeClr val="lt1"/>
                          </a:solidFill>
                          <a:latin typeface="Cera Pro" panose="00000400000000000000" pitchFamily="50" charset="0"/>
                          <a:ea typeface="Roboto" panose="02000000000000000000" pitchFamily="2" charset="0"/>
                          <a:cs typeface="Arial" panose="020B0604020202020204" pitchFamily="34" charset="0"/>
                        </a:rPr>
                        <a:t>BaU</a:t>
                      </a:r>
                      <a:endParaRPr lang="en-AU" sz="1100" b="1" kern="1200" dirty="0">
                        <a:solidFill>
                          <a:schemeClr val="lt1"/>
                        </a:solidFill>
                        <a:latin typeface="Cera Pro" panose="00000400000000000000" pitchFamily="50" charset="0"/>
                        <a:ea typeface="Roboto" panose="02000000000000000000" pitchFamily="2" charset="0"/>
                        <a:cs typeface="Arial" panose="020B0604020202020204" pitchFamily="34" charset="0"/>
                      </a:endParaRPr>
                    </a:p>
                  </a:txBody>
                  <a:tcPr marL="36000" marR="36000" marT="36000" marB="36000" anchor="ctr">
                    <a:lnL w="9525" cap="flat" cmpd="sng" algn="ctr">
                      <a:solidFill>
                        <a:schemeClr val="bg2">
                          <a:lumMod val="90000"/>
                        </a:schemeClr>
                      </a:solidFill>
                      <a:prstDash val="solid"/>
                      <a:round/>
                      <a:headEnd type="none" w="med" len="med"/>
                      <a:tailEnd type="none" w="med" len="med"/>
                    </a:lnL>
                    <a:lnR w="9525" cap="flat" cmpd="sng" algn="ctr">
                      <a:solidFill>
                        <a:schemeClr val="bg2">
                          <a:lumMod val="90000"/>
                        </a:schemeClr>
                      </a:solidFill>
                      <a:prstDash val="solid"/>
                      <a:round/>
                      <a:headEnd type="none" w="med" len="med"/>
                      <a:tailEnd type="none" w="med" len="med"/>
                    </a:lnR>
                    <a:lnT w="9525" cap="flat" cmpd="sng" algn="ctr">
                      <a:solidFill>
                        <a:schemeClr val="bg2">
                          <a:lumMod val="90000"/>
                        </a:schemeClr>
                      </a:solidFill>
                      <a:prstDash val="solid"/>
                      <a:round/>
                      <a:headEnd type="none" w="med" len="med"/>
                      <a:tailEnd type="none" w="med" len="med"/>
                    </a:lnT>
                    <a:lnB w="952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rgbClr val="203864"/>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9pPr>
                    </a:lstStyle>
                    <a:p>
                      <a:pPr algn="ctr"/>
                      <a:r>
                        <a:rPr lang="en-US" sz="1100" b="1" kern="1200" dirty="0">
                          <a:solidFill>
                            <a:schemeClr val="lt1"/>
                          </a:solidFill>
                          <a:latin typeface="Cera Pro" panose="00000400000000000000" pitchFamily="50" charset="0"/>
                          <a:ea typeface="Roboto" panose="02000000000000000000" pitchFamily="2" charset="0"/>
                          <a:cs typeface="Arial" panose="020B0604020202020204" pitchFamily="34" charset="0"/>
                        </a:rPr>
                        <a:t>CM1</a:t>
                      </a:r>
                      <a:endParaRPr lang="en-AU" sz="1100" b="1" kern="1200" dirty="0">
                        <a:solidFill>
                          <a:schemeClr val="lt1"/>
                        </a:solidFill>
                        <a:latin typeface="Cera Pro" panose="00000400000000000000" pitchFamily="50" charset="0"/>
                        <a:ea typeface="Roboto" panose="02000000000000000000" pitchFamily="2" charset="0"/>
                        <a:cs typeface="Arial" panose="020B0604020202020204" pitchFamily="34" charset="0"/>
                      </a:endParaRPr>
                    </a:p>
                  </a:txBody>
                  <a:tcPr marL="36000" marR="36000" marT="36000" marB="36000" anchor="ctr">
                    <a:lnL w="9525" cap="flat" cmpd="sng" algn="ctr">
                      <a:solidFill>
                        <a:schemeClr val="bg2">
                          <a:lumMod val="90000"/>
                        </a:schemeClr>
                      </a:solidFill>
                      <a:prstDash val="solid"/>
                      <a:round/>
                      <a:headEnd type="none" w="med" len="med"/>
                      <a:tailEnd type="none" w="med" len="med"/>
                    </a:lnL>
                    <a:lnR w="9525" cap="flat" cmpd="sng" algn="ctr">
                      <a:solidFill>
                        <a:schemeClr val="bg2">
                          <a:lumMod val="90000"/>
                        </a:schemeClr>
                      </a:solidFill>
                      <a:prstDash val="solid"/>
                      <a:round/>
                      <a:headEnd type="none" w="med" len="med"/>
                      <a:tailEnd type="none" w="med" len="med"/>
                    </a:lnR>
                    <a:lnT w="9525" cap="flat" cmpd="sng" algn="ctr">
                      <a:solidFill>
                        <a:schemeClr val="bg2">
                          <a:lumMod val="90000"/>
                        </a:schemeClr>
                      </a:solidFill>
                      <a:prstDash val="solid"/>
                      <a:round/>
                      <a:headEnd type="none" w="med" len="med"/>
                      <a:tailEnd type="none" w="med" len="med"/>
                    </a:lnT>
                    <a:lnB w="952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rgbClr val="203864"/>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9pPr>
                    </a:lstStyle>
                    <a:p>
                      <a:pPr algn="ctr"/>
                      <a:r>
                        <a:rPr lang="en-US" sz="1100" b="1" kern="1200" dirty="0">
                          <a:solidFill>
                            <a:schemeClr val="lt1"/>
                          </a:solidFill>
                          <a:latin typeface="Cera Pro" panose="00000400000000000000" pitchFamily="50" charset="0"/>
                          <a:ea typeface="Roboto" panose="02000000000000000000" pitchFamily="2" charset="0"/>
                          <a:cs typeface="Arial" panose="020B0604020202020204" pitchFamily="34" charset="0"/>
                        </a:rPr>
                        <a:t>CM2</a:t>
                      </a:r>
                      <a:endParaRPr lang="en-AU" sz="1100" b="1" kern="1200" dirty="0">
                        <a:solidFill>
                          <a:schemeClr val="lt1"/>
                        </a:solidFill>
                        <a:latin typeface="Cera Pro" panose="00000400000000000000" pitchFamily="50" charset="0"/>
                        <a:ea typeface="Roboto" panose="02000000000000000000" pitchFamily="2" charset="0"/>
                        <a:cs typeface="Arial" panose="020B0604020202020204" pitchFamily="34" charset="0"/>
                      </a:endParaRPr>
                    </a:p>
                  </a:txBody>
                  <a:tcPr marL="36000" marR="36000" marT="36000" marB="36000" anchor="ctr">
                    <a:lnL w="9525" cap="flat" cmpd="sng" algn="ctr">
                      <a:solidFill>
                        <a:schemeClr val="bg2">
                          <a:lumMod val="90000"/>
                        </a:schemeClr>
                      </a:solidFill>
                      <a:prstDash val="solid"/>
                      <a:round/>
                      <a:headEnd type="none" w="med" len="med"/>
                      <a:tailEnd type="none" w="med" len="med"/>
                    </a:lnL>
                    <a:lnR w="9525" cap="flat" cmpd="sng" algn="ctr">
                      <a:solidFill>
                        <a:schemeClr val="bg2">
                          <a:lumMod val="90000"/>
                        </a:schemeClr>
                      </a:solidFill>
                      <a:prstDash val="solid"/>
                      <a:round/>
                      <a:headEnd type="none" w="med" len="med"/>
                      <a:tailEnd type="none" w="med" len="med"/>
                    </a:lnR>
                    <a:lnT w="9525" cap="flat" cmpd="sng" algn="ctr">
                      <a:solidFill>
                        <a:schemeClr val="bg2">
                          <a:lumMod val="90000"/>
                        </a:schemeClr>
                      </a:solidFill>
                      <a:prstDash val="solid"/>
                      <a:round/>
                      <a:headEnd type="none" w="med" len="med"/>
                      <a:tailEnd type="none" w="med" len="med"/>
                    </a:lnT>
                    <a:lnB w="952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rgbClr val="203864"/>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9pPr>
                    </a:lstStyle>
                    <a:p>
                      <a:pPr algn="ctr"/>
                      <a:r>
                        <a:rPr lang="en-US" sz="1100" b="1" kern="1200" dirty="0">
                          <a:solidFill>
                            <a:schemeClr val="lt1"/>
                          </a:solidFill>
                          <a:latin typeface="Cera Pro" panose="00000400000000000000" pitchFamily="50" charset="0"/>
                          <a:ea typeface="Roboto" panose="02000000000000000000" pitchFamily="2" charset="0"/>
                          <a:cs typeface="Arial" panose="020B0604020202020204" pitchFamily="34" charset="0"/>
                        </a:rPr>
                        <a:t>CM1</a:t>
                      </a:r>
                      <a:endParaRPr lang="en-AU" sz="1100" b="1" kern="1200" dirty="0">
                        <a:solidFill>
                          <a:schemeClr val="lt1"/>
                        </a:solidFill>
                        <a:latin typeface="Cera Pro" panose="00000400000000000000" pitchFamily="50" charset="0"/>
                        <a:ea typeface="Roboto" panose="02000000000000000000" pitchFamily="2" charset="0"/>
                        <a:cs typeface="Arial" panose="020B0604020202020204" pitchFamily="34" charset="0"/>
                      </a:endParaRPr>
                    </a:p>
                  </a:txBody>
                  <a:tcPr marL="36000" marR="36000" marT="36000" marB="36000" anchor="ctr">
                    <a:lnL w="9525" cap="flat" cmpd="sng" algn="ctr">
                      <a:solidFill>
                        <a:schemeClr val="bg2">
                          <a:lumMod val="90000"/>
                        </a:schemeClr>
                      </a:solidFill>
                      <a:prstDash val="solid"/>
                      <a:round/>
                      <a:headEnd type="none" w="med" len="med"/>
                      <a:tailEnd type="none" w="med" len="med"/>
                    </a:lnL>
                    <a:lnR w="9525" cap="flat" cmpd="sng" algn="ctr">
                      <a:solidFill>
                        <a:schemeClr val="bg2">
                          <a:lumMod val="90000"/>
                        </a:schemeClr>
                      </a:solidFill>
                      <a:prstDash val="solid"/>
                      <a:round/>
                      <a:headEnd type="none" w="med" len="med"/>
                      <a:tailEnd type="none" w="med" len="med"/>
                    </a:lnR>
                    <a:lnT w="9525" cap="flat" cmpd="sng" algn="ctr">
                      <a:solidFill>
                        <a:schemeClr val="bg2">
                          <a:lumMod val="90000"/>
                        </a:schemeClr>
                      </a:solidFill>
                      <a:prstDash val="solid"/>
                      <a:round/>
                      <a:headEnd type="none" w="med" len="med"/>
                      <a:tailEnd type="none" w="med" len="med"/>
                    </a:lnT>
                    <a:lnB w="952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rgbClr val="203864"/>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9pPr>
                    </a:lstStyle>
                    <a:p>
                      <a:pPr algn="ctr"/>
                      <a:r>
                        <a:rPr lang="en-US" sz="1100" b="1" kern="1200" dirty="0">
                          <a:solidFill>
                            <a:schemeClr val="lt1"/>
                          </a:solidFill>
                          <a:latin typeface="Cera Pro" panose="00000400000000000000" pitchFamily="50" charset="0"/>
                          <a:ea typeface="Roboto" panose="02000000000000000000" pitchFamily="2" charset="0"/>
                          <a:cs typeface="Arial" panose="020B0604020202020204" pitchFamily="34" charset="0"/>
                        </a:rPr>
                        <a:t>CM2</a:t>
                      </a:r>
                      <a:endParaRPr lang="en-AU" sz="1100" b="1" kern="1200" dirty="0">
                        <a:solidFill>
                          <a:schemeClr val="lt1"/>
                        </a:solidFill>
                        <a:latin typeface="Cera Pro" panose="00000400000000000000" pitchFamily="50" charset="0"/>
                        <a:ea typeface="Roboto" panose="02000000000000000000" pitchFamily="2" charset="0"/>
                        <a:cs typeface="Arial" panose="020B0604020202020204" pitchFamily="34" charset="0"/>
                      </a:endParaRPr>
                    </a:p>
                  </a:txBody>
                  <a:tcPr marL="36000" marR="36000" marT="36000" marB="36000" anchor="ctr">
                    <a:lnL w="9525" cap="flat" cmpd="sng" algn="ctr">
                      <a:solidFill>
                        <a:schemeClr val="bg2">
                          <a:lumMod val="90000"/>
                        </a:schemeClr>
                      </a:solidFill>
                      <a:prstDash val="solid"/>
                      <a:round/>
                      <a:headEnd type="none" w="med" len="med"/>
                      <a:tailEnd type="none" w="med" len="med"/>
                    </a:lnL>
                    <a:lnR w="9525" cap="flat" cmpd="sng" algn="ctr">
                      <a:solidFill>
                        <a:schemeClr val="bg2">
                          <a:lumMod val="90000"/>
                        </a:schemeClr>
                      </a:solidFill>
                      <a:prstDash val="solid"/>
                      <a:round/>
                      <a:headEnd type="none" w="med" len="med"/>
                      <a:tailEnd type="none" w="med" len="med"/>
                    </a:lnR>
                    <a:lnT w="9525" cap="flat" cmpd="sng" algn="ctr">
                      <a:solidFill>
                        <a:schemeClr val="bg2">
                          <a:lumMod val="90000"/>
                        </a:schemeClr>
                      </a:solidFill>
                      <a:prstDash val="solid"/>
                      <a:round/>
                      <a:headEnd type="none" w="med" len="med"/>
                      <a:tailEnd type="none" w="med" len="med"/>
                    </a:lnT>
                    <a:lnB w="952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rgbClr val="203864"/>
                    </a:solidFill>
                  </a:tcPr>
                </a:tc>
                <a:extLst>
                  <a:ext uri="{0D108BD9-81ED-4DB2-BD59-A6C34878D82A}">
                    <a16:rowId xmlns:a16="http://schemas.microsoft.com/office/drawing/2014/main" val="10001"/>
                  </a:ext>
                </a:extLst>
              </a:tr>
              <a:tr h="222432">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9pPr>
                    </a:lstStyle>
                    <a:p>
                      <a:pPr algn="ctr"/>
                      <a:r>
                        <a:rPr lang="en-US" sz="1100" b="1" dirty="0">
                          <a:latin typeface="Cera Pro" panose="00000400000000000000" pitchFamily="50" charset="0"/>
                          <a:ea typeface="Roboto" panose="02000000000000000000" pitchFamily="2" charset="0"/>
                          <a:cs typeface="Arial" panose="020B0604020202020204" pitchFamily="34" charset="0"/>
                        </a:rPr>
                        <a:t>1.</a:t>
                      </a:r>
                      <a:endParaRPr lang="en-AU" sz="1100" b="1" dirty="0">
                        <a:latin typeface="Cera Pro" panose="00000400000000000000" pitchFamily="50" charset="0"/>
                        <a:ea typeface="Roboto" panose="02000000000000000000" pitchFamily="2" charset="0"/>
                        <a:cs typeface="Arial" panose="020B0604020202020204" pitchFamily="34" charset="0"/>
                      </a:endParaRPr>
                    </a:p>
                  </a:txBody>
                  <a:tcPr marL="36000" marR="36000" marT="36000" marB="36000" anchor="ctr">
                    <a:lnL w="9525" cap="flat" cmpd="sng" algn="ctr">
                      <a:solidFill>
                        <a:schemeClr val="bg2">
                          <a:lumMod val="90000"/>
                        </a:schemeClr>
                      </a:solidFill>
                      <a:prstDash val="solid"/>
                      <a:round/>
                      <a:headEnd type="none" w="med" len="med"/>
                      <a:tailEnd type="none" w="med" len="med"/>
                    </a:lnL>
                    <a:lnR w="9525" cap="flat" cmpd="sng" algn="ctr">
                      <a:solidFill>
                        <a:schemeClr val="bg2">
                          <a:lumMod val="90000"/>
                        </a:schemeClr>
                      </a:solidFill>
                      <a:prstDash val="solid"/>
                      <a:round/>
                      <a:headEnd type="none" w="med" len="med"/>
                      <a:tailEnd type="none" w="med" len="med"/>
                    </a:lnR>
                    <a:lnT w="9525" cap="flat" cmpd="sng" algn="ctr">
                      <a:solidFill>
                        <a:schemeClr val="bg2">
                          <a:lumMod val="90000"/>
                        </a:schemeClr>
                      </a:solidFill>
                      <a:prstDash val="solid"/>
                      <a:round/>
                      <a:headEnd type="none" w="med" len="med"/>
                      <a:tailEnd type="none" w="med" len="med"/>
                    </a:lnT>
                    <a:lnB w="952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rgbClr val="FFD72D"/>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9pPr>
                    </a:lstStyle>
                    <a:p>
                      <a:r>
                        <a:rPr lang="en-US" sz="1100" b="1" dirty="0" err="1">
                          <a:latin typeface="Cera Pro" panose="00000400000000000000" pitchFamily="50" charset="0"/>
                          <a:ea typeface="Roboto" panose="02000000000000000000" pitchFamily="2" charset="0"/>
                          <a:cs typeface="Arial" panose="020B0604020202020204" pitchFamily="34" charset="0"/>
                        </a:rPr>
                        <a:t>Energ</a:t>
                      </a:r>
                      <a:r>
                        <a:rPr lang="en-ID" sz="1100" b="1" dirty="0">
                          <a:latin typeface="Cera Pro" panose="00000400000000000000" pitchFamily="50" charset="0"/>
                          <a:ea typeface="Roboto" panose="02000000000000000000" pitchFamily="2" charset="0"/>
                          <a:cs typeface="Arial" panose="020B0604020202020204" pitchFamily="34" charset="0"/>
                        </a:rPr>
                        <a:t>y</a:t>
                      </a:r>
                      <a:endParaRPr lang="en-AU" sz="1100" b="1" dirty="0">
                        <a:latin typeface="Cera Pro" panose="00000400000000000000" pitchFamily="50" charset="0"/>
                        <a:ea typeface="Roboto" panose="02000000000000000000" pitchFamily="2" charset="0"/>
                        <a:cs typeface="Arial" panose="020B0604020202020204" pitchFamily="34" charset="0"/>
                      </a:endParaRPr>
                    </a:p>
                  </a:txBody>
                  <a:tcPr marL="36000" marR="36000" marT="36000" marB="36000" anchor="ctr">
                    <a:lnL w="9525" cap="flat" cmpd="sng" algn="ctr">
                      <a:solidFill>
                        <a:schemeClr val="bg2">
                          <a:lumMod val="90000"/>
                        </a:schemeClr>
                      </a:solidFill>
                      <a:prstDash val="solid"/>
                      <a:round/>
                      <a:headEnd type="none" w="med" len="med"/>
                      <a:tailEnd type="none" w="med" len="med"/>
                    </a:lnL>
                    <a:lnR w="9525" cap="flat" cmpd="sng" algn="ctr">
                      <a:solidFill>
                        <a:schemeClr val="bg2">
                          <a:lumMod val="90000"/>
                        </a:schemeClr>
                      </a:solidFill>
                      <a:prstDash val="solid"/>
                      <a:round/>
                      <a:headEnd type="none" w="med" len="med"/>
                      <a:tailEnd type="none" w="med" len="med"/>
                    </a:lnR>
                    <a:lnT w="9525" cap="flat" cmpd="sng" algn="ctr">
                      <a:solidFill>
                        <a:schemeClr val="bg2">
                          <a:lumMod val="90000"/>
                        </a:schemeClr>
                      </a:solidFill>
                      <a:prstDash val="solid"/>
                      <a:round/>
                      <a:headEnd type="none" w="med" len="med"/>
                      <a:tailEnd type="none" w="med" len="med"/>
                    </a:lnT>
                    <a:lnB w="952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rgbClr val="FFD72D"/>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9pPr>
                    </a:lstStyle>
                    <a:p>
                      <a:pPr algn="ctr"/>
                      <a:r>
                        <a:rPr lang="en-US" sz="1100" b="1" dirty="0">
                          <a:latin typeface="Cera Pro" panose="00000400000000000000" pitchFamily="50" charset="0"/>
                          <a:ea typeface="Roboto" panose="02000000000000000000" pitchFamily="2" charset="0"/>
                          <a:cs typeface="Arial" panose="020B0604020202020204" pitchFamily="34" charset="0"/>
                        </a:rPr>
                        <a:t>453.2</a:t>
                      </a:r>
                      <a:endParaRPr lang="en-AU" sz="1100" b="1" dirty="0">
                        <a:latin typeface="Cera Pro" panose="00000400000000000000" pitchFamily="50" charset="0"/>
                        <a:ea typeface="Roboto" panose="02000000000000000000" pitchFamily="2" charset="0"/>
                        <a:cs typeface="Arial" panose="020B0604020202020204" pitchFamily="34" charset="0"/>
                      </a:endParaRPr>
                    </a:p>
                  </a:txBody>
                  <a:tcPr marL="36000" marR="36000" marT="36000" marB="36000" anchor="ctr">
                    <a:lnL w="9525" cap="flat" cmpd="sng" algn="ctr">
                      <a:solidFill>
                        <a:schemeClr val="bg2">
                          <a:lumMod val="90000"/>
                        </a:schemeClr>
                      </a:solidFill>
                      <a:prstDash val="solid"/>
                      <a:round/>
                      <a:headEnd type="none" w="med" len="med"/>
                      <a:tailEnd type="none" w="med" len="med"/>
                    </a:lnL>
                    <a:lnR w="9525" cap="flat" cmpd="sng" algn="ctr">
                      <a:solidFill>
                        <a:schemeClr val="bg2">
                          <a:lumMod val="90000"/>
                        </a:schemeClr>
                      </a:solidFill>
                      <a:prstDash val="solid"/>
                      <a:round/>
                      <a:headEnd type="none" w="med" len="med"/>
                      <a:tailEnd type="none" w="med" len="med"/>
                    </a:lnR>
                    <a:lnT w="9525" cap="flat" cmpd="sng" algn="ctr">
                      <a:solidFill>
                        <a:schemeClr val="bg2">
                          <a:lumMod val="90000"/>
                        </a:schemeClr>
                      </a:solidFill>
                      <a:prstDash val="solid"/>
                      <a:round/>
                      <a:headEnd type="none" w="med" len="med"/>
                      <a:tailEnd type="none" w="med" len="med"/>
                    </a:lnT>
                    <a:lnB w="952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rgbClr val="FFD72D"/>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9pPr>
                    </a:lstStyle>
                    <a:p>
                      <a:pPr algn="ctr"/>
                      <a:r>
                        <a:rPr lang="en-US" sz="1100" b="1" dirty="0">
                          <a:latin typeface="Cera Pro" panose="00000400000000000000" pitchFamily="50" charset="0"/>
                          <a:ea typeface="Roboto" panose="02000000000000000000" pitchFamily="2" charset="0"/>
                          <a:cs typeface="Arial" panose="020B0604020202020204" pitchFamily="34" charset="0"/>
                        </a:rPr>
                        <a:t>1,669</a:t>
                      </a:r>
                      <a:endParaRPr lang="en-AU" sz="1100" b="1" dirty="0">
                        <a:latin typeface="Cera Pro" panose="00000400000000000000" pitchFamily="50" charset="0"/>
                        <a:ea typeface="Roboto" panose="02000000000000000000" pitchFamily="2" charset="0"/>
                        <a:cs typeface="Arial" panose="020B0604020202020204" pitchFamily="34" charset="0"/>
                      </a:endParaRPr>
                    </a:p>
                  </a:txBody>
                  <a:tcPr marL="36000" marR="36000" marT="36000" marB="36000" anchor="ctr">
                    <a:lnL w="9525" cap="flat" cmpd="sng" algn="ctr">
                      <a:solidFill>
                        <a:schemeClr val="bg2">
                          <a:lumMod val="90000"/>
                        </a:schemeClr>
                      </a:solidFill>
                      <a:prstDash val="solid"/>
                      <a:round/>
                      <a:headEnd type="none" w="med" len="med"/>
                      <a:tailEnd type="none" w="med" len="med"/>
                    </a:lnL>
                    <a:lnR w="9525" cap="flat" cmpd="sng" algn="ctr">
                      <a:solidFill>
                        <a:schemeClr val="bg2">
                          <a:lumMod val="90000"/>
                        </a:schemeClr>
                      </a:solidFill>
                      <a:prstDash val="solid"/>
                      <a:round/>
                      <a:headEnd type="none" w="med" len="med"/>
                      <a:tailEnd type="none" w="med" len="med"/>
                    </a:lnR>
                    <a:lnT w="9525" cap="flat" cmpd="sng" algn="ctr">
                      <a:solidFill>
                        <a:schemeClr val="bg2">
                          <a:lumMod val="90000"/>
                        </a:schemeClr>
                      </a:solidFill>
                      <a:prstDash val="solid"/>
                      <a:round/>
                      <a:headEnd type="none" w="med" len="med"/>
                      <a:tailEnd type="none" w="med" len="med"/>
                    </a:lnT>
                    <a:lnB w="952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rgbClr val="FFD72D"/>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9pPr>
                    </a:lstStyle>
                    <a:p>
                      <a:pPr algn="ctr"/>
                      <a:r>
                        <a:rPr lang="en-US" sz="1100" b="1" dirty="0">
                          <a:latin typeface="Cera Pro" panose="00000400000000000000" pitchFamily="50" charset="0"/>
                          <a:ea typeface="Roboto" panose="02000000000000000000" pitchFamily="2" charset="0"/>
                          <a:cs typeface="Arial" panose="020B0604020202020204" pitchFamily="34" charset="0"/>
                        </a:rPr>
                        <a:t>1,311</a:t>
                      </a:r>
                      <a:endParaRPr lang="en-AU" sz="1100" b="1" dirty="0">
                        <a:latin typeface="Cera Pro" panose="00000400000000000000" pitchFamily="50" charset="0"/>
                        <a:ea typeface="Roboto" panose="02000000000000000000" pitchFamily="2" charset="0"/>
                        <a:cs typeface="Arial" panose="020B0604020202020204" pitchFamily="34" charset="0"/>
                      </a:endParaRPr>
                    </a:p>
                  </a:txBody>
                  <a:tcPr marL="36000" marR="36000" marT="36000" marB="36000" anchor="ctr">
                    <a:lnL w="9525" cap="flat" cmpd="sng" algn="ctr">
                      <a:solidFill>
                        <a:schemeClr val="bg2">
                          <a:lumMod val="90000"/>
                        </a:schemeClr>
                      </a:solidFill>
                      <a:prstDash val="solid"/>
                      <a:round/>
                      <a:headEnd type="none" w="med" len="med"/>
                      <a:tailEnd type="none" w="med" len="med"/>
                    </a:lnL>
                    <a:lnR w="9525" cap="flat" cmpd="sng" algn="ctr">
                      <a:solidFill>
                        <a:schemeClr val="bg2">
                          <a:lumMod val="90000"/>
                        </a:schemeClr>
                      </a:solidFill>
                      <a:prstDash val="solid"/>
                      <a:round/>
                      <a:headEnd type="none" w="med" len="med"/>
                      <a:tailEnd type="none" w="med" len="med"/>
                    </a:lnR>
                    <a:lnT w="9525" cap="flat" cmpd="sng" algn="ctr">
                      <a:solidFill>
                        <a:schemeClr val="bg2">
                          <a:lumMod val="90000"/>
                        </a:schemeClr>
                      </a:solidFill>
                      <a:prstDash val="solid"/>
                      <a:round/>
                      <a:headEnd type="none" w="med" len="med"/>
                      <a:tailEnd type="none" w="med" len="med"/>
                    </a:lnT>
                    <a:lnB w="952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rgbClr val="FFD72D"/>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9pPr>
                    </a:lstStyle>
                    <a:p>
                      <a:pPr algn="ctr"/>
                      <a:r>
                        <a:rPr lang="en-US" sz="1100" b="1" dirty="0">
                          <a:latin typeface="Cera Pro" panose="00000400000000000000" pitchFamily="50" charset="0"/>
                          <a:ea typeface="Roboto" panose="02000000000000000000" pitchFamily="2" charset="0"/>
                          <a:cs typeface="Arial" panose="020B0604020202020204" pitchFamily="34" charset="0"/>
                        </a:rPr>
                        <a:t>1,223</a:t>
                      </a:r>
                      <a:endParaRPr lang="en-AU" sz="1100" b="1" dirty="0">
                        <a:latin typeface="Cera Pro" panose="00000400000000000000" pitchFamily="50" charset="0"/>
                        <a:ea typeface="Roboto" panose="02000000000000000000" pitchFamily="2" charset="0"/>
                        <a:cs typeface="Arial" panose="020B0604020202020204" pitchFamily="34" charset="0"/>
                      </a:endParaRPr>
                    </a:p>
                  </a:txBody>
                  <a:tcPr marL="36000" marR="36000" marT="36000" marB="36000" anchor="ctr">
                    <a:lnL w="9525" cap="flat" cmpd="sng" algn="ctr">
                      <a:solidFill>
                        <a:schemeClr val="bg2">
                          <a:lumMod val="90000"/>
                        </a:schemeClr>
                      </a:solidFill>
                      <a:prstDash val="solid"/>
                      <a:round/>
                      <a:headEnd type="none" w="med" len="med"/>
                      <a:tailEnd type="none" w="med" len="med"/>
                    </a:lnL>
                    <a:lnR w="9525" cap="flat" cmpd="sng" algn="ctr">
                      <a:solidFill>
                        <a:schemeClr val="bg2">
                          <a:lumMod val="90000"/>
                        </a:schemeClr>
                      </a:solidFill>
                      <a:prstDash val="solid"/>
                      <a:round/>
                      <a:headEnd type="none" w="med" len="med"/>
                      <a:tailEnd type="none" w="med" len="med"/>
                    </a:lnR>
                    <a:lnT w="9525" cap="flat" cmpd="sng" algn="ctr">
                      <a:solidFill>
                        <a:schemeClr val="bg2">
                          <a:lumMod val="90000"/>
                        </a:schemeClr>
                      </a:solidFill>
                      <a:prstDash val="solid"/>
                      <a:round/>
                      <a:headEnd type="none" w="med" len="med"/>
                      <a:tailEnd type="none" w="med" len="med"/>
                    </a:lnT>
                    <a:lnB w="952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rgbClr val="FFD72D"/>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9pPr>
                    </a:lstStyle>
                    <a:p>
                      <a:pPr algn="ctr"/>
                      <a:r>
                        <a:rPr lang="en-US" sz="1100" b="1" dirty="0">
                          <a:latin typeface="Cera Pro" panose="00000400000000000000" pitchFamily="50" charset="0"/>
                          <a:ea typeface="Roboto" panose="02000000000000000000" pitchFamily="2" charset="0"/>
                          <a:cs typeface="Arial" panose="020B0604020202020204" pitchFamily="34" charset="0"/>
                        </a:rPr>
                        <a:t>358</a:t>
                      </a:r>
                      <a:endParaRPr lang="en-AU" sz="1100" b="1" dirty="0">
                        <a:latin typeface="Cera Pro" panose="00000400000000000000" pitchFamily="50" charset="0"/>
                        <a:ea typeface="Roboto" panose="02000000000000000000" pitchFamily="2" charset="0"/>
                        <a:cs typeface="Arial" panose="020B0604020202020204" pitchFamily="34" charset="0"/>
                      </a:endParaRPr>
                    </a:p>
                  </a:txBody>
                  <a:tcPr marL="36000" marR="36000" marT="36000" marB="36000" anchor="ctr">
                    <a:lnL w="9525" cap="flat" cmpd="sng" algn="ctr">
                      <a:solidFill>
                        <a:schemeClr val="bg2">
                          <a:lumMod val="90000"/>
                        </a:schemeClr>
                      </a:solidFill>
                      <a:prstDash val="solid"/>
                      <a:round/>
                      <a:headEnd type="none" w="med" len="med"/>
                      <a:tailEnd type="none" w="med" len="med"/>
                    </a:lnL>
                    <a:lnR w="9525" cap="flat" cmpd="sng" algn="ctr">
                      <a:solidFill>
                        <a:schemeClr val="bg2">
                          <a:lumMod val="90000"/>
                        </a:schemeClr>
                      </a:solidFill>
                      <a:prstDash val="solid"/>
                      <a:round/>
                      <a:headEnd type="none" w="med" len="med"/>
                      <a:tailEnd type="none" w="med" len="med"/>
                    </a:lnR>
                    <a:lnT w="9525" cap="flat" cmpd="sng" algn="ctr">
                      <a:solidFill>
                        <a:schemeClr val="bg2">
                          <a:lumMod val="90000"/>
                        </a:schemeClr>
                      </a:solidFill>
                      <a:prstDash val="solid"/>
                      <a:round/>
                      <a:headEnd type="none" w="med" len="med"/>
                      <a:tailEnd type="none" w="med" len="med"/>
                    </a:lnT>
                    <a:lnB w="952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rgbClr val="FFD72D"/>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9pPr>
                    </a:lstStyle>
                    <a:p>
                      <a:pPr algn="ctr"/>
                      <a:r>
                        <a:rPr lang="en-US" sz="1100" b="1" dirty="0">
                          <a:latin typeface="Cera Pro" panose="00000400000000000000" pitchFamily="50" charset="0"/>
                          <a:ea typeface="Roboto" panose="02000000000000000000" pitchFamily="2" charset="0"/>
                          <a:cs typeface="Arial" panose="020B0604020202020204" pitchFamily="34" charset="0"/>
                        </a:rPr>
                        <a:t>446</a:t>
                      </a:r>
                      <a:endParaRPr lang="en-AU" sz="1100" b="1" dirty="0">
                        <a:latin typeface="Cera Pro" panose="00000400000000000000" pitchFamily="50" charset="0"/>
                        <a:ea typeface="Roboto" panose="02000000000000000000" pitchFamily="2" charset="0"/>
                        <a:cs typeface="Arial" panose="020B0604020202020204" pitchFamily="34" charset="0"/>
                      </a:endParaRPr>
                    </a:p>
                  </a:txBody>
                  <a:tcPr marL="36000" marR="36000" marT="36000" marB="36000" anchor="ctr">
                    <a:lnL w="9525" cap="flat" cmpd="sng" algn="ctr">
                      <a:solidFill>
                        <a:schemeClr val="bg2">
                          <a:lumMod val="90000"/>
                        </a:schemeClr>
                      </a:solidFill>
                      <a:prstDash val="solid"/>
                      <a:round/>
                      <a:headEnd type="none" w="med" len="med"/>
                      <a:tailEnd type="none" w="med" len="med"/>
                    </a:lnL>
                    <a:lnR w="9525" cap="flat" cmpd="sng" algn="ctr">
                      <a:solidFill>
                        <a:schemeClr val="bg2">
                          <a:lumMod val="90000"/>
                        </a:schemeClr>
                      </a:solidFill>
                      <a:prstDash val="solid"/>
                      <a:round/>
                      <a:headEnd type="none" w="med" len="med"/>
                      <a:tailEnd type="none" w="med" len="med"/>
                    </a:lnR>
                    <a:lnT w="9525" cap="flat" cmpd="sng" algn="ctr">
                      <a:solidFill>
                        <a:schemeClr val="bg2">
                          <a:lumMod val="90000"/>
                        </a:schemeClr>
                      </a:solidFill>
                      <a:prstDash val="solid"/>
                      <a:round/>
                      <a:headEnd type="none" w="med" len="med"/>
                      <a:tailEnd type="none" w="med" len="med"/>
                    </a:lnT>
                    <a:lnB w="952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rgbClr val="FFD72D"/>
                    </a:solidFill>
                  </a:tcPr>
                </a:tc>
                <a:extLst>
                  <a:ext uri="{0D108BD9-81ED-4DB2-BD59-A6C34878D82A}">
                    <a16:rowId xmlns:a16="http://schemas.microsoft.com/office/drawing/2014/main" val="10002"/>
                  </a:ext>
                </a:extLst>
              </a:tr>
              <a:tr h="222432">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9pPr>
                    </a:lstStyle>
                    <a:p>
                      <a:pPr algn="ctr"/>
                      <a:r>
                        <a:rPr lang="en-US" sz="1100" dirty="0">
                          <a:latin typeface="Cera Pro" panose="00000400000000000000" pitchFamily="50" charset="0"/>
                          <a:ea typeface="Roboto" panose="02000000000000000000" pitchFamily="2" charset="0"/>
                          <a:cs typeface="Arial" panose="020B0604020202020204" pitchFamily="34" charset="0"/>
                        </a:rPr>
                        <a:t>2.</a:t>
                      </a:r>
                      <a:endParaRPr lang="en-AU" sz="1100" dirty="0">
                        <a:latin typeface="Cera Pro" panose="00000400000000000000" pitchFamily="50" charset="0"/>
                        <a:ea typeface="Roboto" panose="02000000000000000000" pitchFamily="2" charset="0"/>
                        <a:cs typeface="Arial" panose="020B0604020202020204" pitchFamily="34" charset="0"/>
                      </a:endParaRPr>
                    </a:p>
                  </a:txBody>
                  <a:tcPr marL="36000" marR="36000" marT="36000" marB="36000" anchor="ctr">
                    <a:lnL w="9525" cap="flat" cmpd="sng" algn="ctr">
                      <a:solidFill>
                        <a:schemeClr val="bg2">
                          <a:lumMod val="90000"/>
                        </a:schemeClr>
                      </a:solidFill>
                      <a:prstDash val="solid"/>
                      <a:round/>
                      <a:headEnd type="none" w="med" len="med"/>
                      <a:tailEnd type="none" w="med" len="med"/>
                    </a:lnL>
                    <a:lnR w="9525" cap="flat" cmpd="sng" algn="ctr">
                      <a:solidFill>
                        <a:schemeClr val="bg2">
                          <a:lumMod val="90000"/>
                        </a:schemeClr>
                      </a:solidFill>
                      <a:prstDash val="solid"/>
                      <a:round/>
                      <a:headEnd type="none" w="med" len="med"/>
                      <a:tailEnd type="none" w="med" len="med"/>
                    </a:lnR>
                    <a:lnT w="9525" cap="flat" cmpd="sng" algn="ctr">
                      <a:solidFill>
                        <a:schemeClr val="bg2">
                          <a:lumMod val="90000"/>
                        </a:schemeClr>
                      </a:solidFill>
                      <a:prstDash val="solid"/>
                      <a:round/>
                      <a:headEnd type="none" w="med" len="med"/>
                      <a:tailEnd type="none" w="med" len="med"/>
                    </a:lnT>
                    <a:lnB w="952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9pPr>
                    </a:lstStyle>
                    <a:p>
                      <a:r>
                        <a:rPr lang="en-ID" sz="1100" dirty="0">
                          <a:latin typeface="Cera Pro" panose="00000400000000000000" pitchFamily="50" charset="0"/>
                          <a:ea typeface="Roboto" panose="02000000000000000000" pitchFamily="2" charset="0"/>
                          <a:cs typeface="Arial" panose="020B0604020202020204" pitchFamily="34" charset="0"/>
                        </a:rPr>
                        <a:t>Waste</a:t>
                      </a:r>
                      <a:endParaRPr lang="en-AU" sz="1100" dirty="0">
                        <a:latin typeface="Cera Pro" panose="00000400000000000000" pitchFamily="50" charset="0"/>
                        <a:ea typeface="Roboto" panose="02000000000000000000" pitchFamily="2" charset="0"/>
                        <a:cs typeface="Arial" panose="020B0604020202020204" pitchFamily="34" charset="0"/>
                      </a:endParaRPr>
                    </a:p>
                  </a:txBody>
                  <a:tcPr marL="36000" marR="36000" marT="36000" marB="36000" anchor="ctr">
                    <a:lnL w="9525" cap="flat" cmpd="sng" algn="ctr">
                      <a:solidFill>
                        <a:schemeClr val="bg2">
                          <a:lumMod val="90000"/>
                        </a:schemeClr>
                      </a:solidFill>
                      <a:prstDash val="solid"/>
                      <a:round/>
                      <a:headEnd type="none" w="med" len="med"/>
                      <a:tailEnd type="none" w="med" len="med"/>
                    </a:lnL>
                    <a:lnR w="9525" cap="flat" cmpd="sng" algn="ctr">
                      <a:solidFill>
                        <a:schemeClr val="bg2">
                          <a:lumMod val="90000"/>
                        </a:schemeClr>
                      </a:solidFill>
                      <a:prstDash val="solid"/>
                      <a:round/>
                      <a:headEnd type="none" w="med" len="med"/>
                      <a:tailEnd type="none" w="med" len="med"/>
                    </a:lnR>
                    <a:lnT w="9525" cap="flat" cmpd="sng" algn="ctr">
                      <a:solidFill>
                        <a:schemeClr val="bg2">
                          <a:lumMod val="90000"/>
                        </a:schemeClr>
                      </a:solidFill>
                      <a:prstDash val="solid"/>
                      <a:round/>
                      <a:headEnd type="none" w="med" len="med"/>
                      <a:tailEnd type="none" w="med" len="med"/>
                    </a:lnT>
                    <a:lnB w="952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9pPr>
                    </a:lstStyle>
                    <a:p>
                      <a:pPr algn="ctr"/>
                      <a:r>
                        <a:rPr lang="en-US" sz="1100" dirty="0">
                          <a:latin typeface="Cera Pro" panose="00000400000000000000" pitchFamily="50" charset="0"/>
                          <a:ea typeface="Roboto" panose="02000000000000000000" pitchFamily="2" charset="0"/>
                          <a:cs typeface="Arial" panose="020B0604020202020204" pitchFamily="34" charset="0"/>
                        </a:rPr>
                        <a:t>88</a:t>
                      </a:r>
                      <a:endParaRPr lang="en-AU" sz="1100" dirty="0">
                        <a:latin typeface="Cera Pro" panose="00000400000000000000" pitchFamily="50" charset="0"/>
                        <a:ea typeface="Roboto" panose="02000000000000000000" pitchFamily="2" charset="0"/>
                        <a:cs typeface="Arial" panose="020B0604020202020204" pitchFamily="34" charset="0"/>
                      </a:endParaRPr>
                    </a:p>
                  </a:txBody>
                  <a:tcPr marL="36000" marR="36000" marT="36000" marB="36000" anchor="ctr">
                    <a:lnL w="9525" cap="flat" cmpd="sng" algn="ctr">
                      <a:solidFill>
                        <a:schemeClr val="bg2">
                          <a:lumMod val="90000"/>
                        </a:schemeClr>
                      </a:solidFill>
                      <a:prstDash val="solid"/>
                      <a:round/>
                      <a:headEnd type="none" w="med" len="med"/>
                      <a:tailEnd type="none" w="med" len="med"/>
                    </a:lnL>
                    <a:lnR w="9525" cap="flat" cmpd="sng" algn="ctr">
                      <a:solidFill>
                        <a:schemeClr val="bg2">
                          <a:lumMod val="90000"/>
                        </a:schemeClr>
                      </a:solidFill>
                      <a:prstDash val="solid"/>
                      <a:round/>
                      <a:headEnd type="none" w="med" len="med"/>
                      <a:tailEnd type="none" w="med" len="med"/>
                    </a:lnR>
                    <a:lnT w="9525" cap="flat" cmpd="sng" algn="ctr">
                      <a:solidFill>
                        <a:schemeClr val="bg2">
                          <a:lumMod val="90000"/>
                        </a:schemeClr>
                      </a:solidFill>
                      <a:prstDash val="solid"/>
                      <a:round/>
                      <a:headEnd type="none" w="med" len="med"/>
                      <a:tailEnd type="none" w="med" len="med"/>
                    </a:lnT>
                    <a:lnB w="952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9pPr>
                    </a:lstStyle>
                    <a:p>
                      <a:pPr algn="ctr"/>
                      <a:r>
                        <a:rPr lang="en-US" sz="1100" dirty="0">
                          <a:latin typeface="Cera Pro" panose="00000400000000000000" pitchFamily="50" charset="0"/>
                          <a:ea typeface="Roboto" panose="02000000000000000000" pitchFamily="2" charset="0"/>
                          <a:cs typeface="Arial" panose="020B0604020202020204" pitchFamily="34" charset="0"/>
                        </a:rPr>
                        <a:t>296</a:t>
                      </a:r>
                      <a:endParaRPr lang="en-AU" sz="1100" dirty="0">
                        <a:latin typeface="Cera Pro" panose="00000400000000000000" pitchFamily="50" charset="0"/>
                        <a:ea typeface="Roboto" panose="02000000000000000000" pitchFamily="2" charset="0"/>
                        <a:cs typeface="Arial" panose="020B0604020202020204" pitchFamily="34" charset="0"/>
                      </a:endParaRPr>
                    </a:p>
                  </a:txBody>
                  <a:tcPr marL="36000" marR="36000" marT="36000" marB="36000" anchor="ctr">
                    <a:lnL w="9525" cap="flat" cmpd="sng" algn="ctr">
                      <a:solidFill>
                        <a:schemeClr val="bg2">
                          <a:lumMod val="90000"/>
                        </a:schemeClr>
                      </a:solidFill>
                      <a:prstDash val="solid"/>
                      <a:round/>
                      <a:headEnd type="none" w="med" len="med"/>
                      <a:tailEnd type="none" w="med" len="med"/>
                    </a:lnL>
                    <a:lnR w="9525" cap="flat" cmpd="sng" algn="ctr">
                      <a:solidFill>
                        <a:schemeClr val="bg2">
                          <a:lumMod val="90000"/>
                        </a:schemeClr>
                      </a:solidFill>
                      <a:prstDash val="solid"/>
                      <a:round/>
                      <a:headEnd type="none" w="med" len="med"/>
                      <a:tailEnd type="none" w="med" len="med"/>
                    </a:lnR>
                    <a:lnT w="9525" cap="flat" cmpd="sng" algn="ctr">
                      <a:solidFill>
                        <a:schemeClr val="bg2">
                          <a:lumMod val="90000"/>
                        </a:schemeClr>
                      </a:solidFill>
                      <a:prstDash val="solid"/>
                      <a:round/>
                      <a:headEnd type="none" w="med" len="med"/>
                      <a:tailEnd type="none" w="med" len="med"/>
                    </a:lnT>
                    <a:lnB w="952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9pPr>
                    </a:lstStyle>
                    <a:p>
                      <a:pPr algn="ctr"/>
                      <a:r>
                        <a:rPr lang="en-US" sz="1100" dirty="0">
                          <a:latin typeface="Cera Pro" panose="00000400000000000000" pitchFamily="50" charset="0"/>
                          <a:ea typeface="Roboto" panose="02000000000000000000" pitchFamily="2" charset="0"/>
                          <a:cs typeface="Arial" panose="020B0604020202020204" pitchFamily="34" charset="0"/>
                        </a:rPr>
                        <a:t>256</a:t>
                      </a:r>
                      <a:endParaRPr lang="en-AU" sz="1100" dirty="0">
                        <a:latin typeface="Cera Pro" panose="00000400000000000000" pitchFamily="50" charset="0"/>
                        <a:ea typeface="Roboto" panose="02000000000000000000" pitchFamily="2" charset="0"/>
                        <a:cs typeface="Arial" panose="020B0604020202020204" pitchFamily="34" charset="0"/>
                      </a:endParaRPr>
                    </a:p>
                  </a:txBody>
                  <a:tcPr marL="36000" marR="36000" marT="36000" marB="36000" anchor="ctr">
                    <a:lnL w="9525" cap="flat" cmpd="sng" algn="ctr">
                      <a:solidFill>
                        <a:schemeClr val="bg2">
                          <a:lumMod val="90000"/>
                        </a:schemeClr>
                      </a:solidFill>
                      <a:prstDash val="solid"/>
                      <a:round/>
                      <a:headEnd type="none" w="med" len="med"/>
                      <a:tailEnd type="none" w="med" len="med"/>
                    </a:lnL>
                    <a:lnR w="9525" cap="flat" cmpd="sng" algn="ctr">
                      <a:solidFill>
                        <a:schemeClr val="bg2">
                          <a:lumMod val="90000"/>
                        </a:schemeClr>
                      </a:solidFill>
                      <a:prstDash val="solid"/>
                      <a:round/>
                      <a:headEnd type="none" w="med" len="med"/>
                      <a:tailEnd type="none" w="med" len="med"/>
                    </a:lnR>
                    <a:lnT w="9525" cap="flat" cmpd="sng" algn="ctr">
                      <a:solidFill>
                        <a:schemeClr val="bg2">
                          <a:lumMod val="90000"/>
                        </a:schemeClr>
                      </a:solidFill>
                      <a:prstDash val="solid"/>
                      <a:round/>
                      <a:headEnd type="none" w="med" len="med"/>
                      <a:tailEnd type="none" w="med" len="med"/>
                    </a:lnT>
                    <a:lnB w="952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9pPr>
                    </a:lstStyle>
                    <a:p>
                      <a:pPr algn="ctr"/>
                      <a:r>
                        <a:rPr lang="en-US" sz="1100" dirty="0">
                          <a:latin typeface="Cera Pro" panose="00000400000000000000" pitchFamily="50" charset="0"/>
                          <a:ea typeface="Roboto" panose="02000000000000000000" pitchFamily="2" charset="0"/>
                          <a:cs typeface="Arial" panose="020B0604020202020204" pitchFamily="34" charset="0"/>
                        </a:rPr>
                        <a:t>253</a:t>
                      </a:r>
                      <a:endParaRPr lang="en-AU" sz="1100" dirty="0">
                        <a:latin typeface="Cera Pro" panose="00000400000000000000" pitchFamily="50" charset="0"/>
                        <a:ea typeface="Roboto" panose="02000000000000000000" pitchFamily="2" charset="0"/>
                        <a:cs typeface="Arial" panose="020B0604020202020204" pitchFamily="34" charset="0"/>
                      </a:endParaRPr>
                    </a:p>
                  </a:txBody>
                  <a:tcPr marL="36000" marR="36000" marT="36000" marB="36000" anchor="ctr">
                    <a:lnL w="9525" cap="flat" cmpd="sng" algn="ctr">
                      <a:solidFill>
                        <a:schemeClr val="bg2">
                          <a:lumMod val="90000"/>
                        </a:schemeClr>
                      </a:solidFill>
                      <a:prstDash val="solid"/>
                      <a:round/>
                      <a:headEnd type="none" w="med" len="med"/>
                      <a:tailEnd type="none" w="med" len="med"/>
                    </a:lnL>
                    <a:lnR w="9525" cap="flat" cmpd="sng" algn="ctr">
                      <a:solidFill>
                        <a:schemeClr val="bg2">
                          <a:lumMod val="90000"/>
                        </a:schemeClr>
                      </a:solidFill>
                      <a:prstDash val="solid"/>
                      <a:round/>
                      <a:headEnd type="none" w="med" len="med"/>
                      <a:tailEnd type="none" w="med" len="med"/>
                    </a:lnR>
                    <a:lnT w="9525" cap="flat" cmpd="sng" algn="ctr">
                      <a:solidFill>
                        <a:schemeClr val="bg2">
                          <a:lumMod val="90000"/>
                        </a:schemeClr>
                      </a:solidFill>
                      <a:prstDash val="solid"/>
                      <a:round/>
                      <a:headEnd type="none" w="med" len="med"/>
                      <a:tailEnd type="none" w="med" len="med"/>
                    </a:lnT>
                    <a:lnB w="952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9pPr>
                    </a:lstStyle>
                    <a:p>
                      <a:pPr algn="ctr"/>
                      <a:r>
                        <a:rPr lang="en-US" sz="1100" dirty="0">
                          <a:latin typeface="Cera Pro" panose="00000400000000000000" pitchFamily="50" charset="0"/>
                          <a:ea typeface="Roboto" panose="02000000000000000000" pitchFamily="2" charset="0"/>
                          <a:cs typeface="Arial" panose="020B0604020202020204" pitchFamily="34" charset="0"/>
                        </a:rPr>
                        <a:t>40</a:t>
                      </a:r>
                      <a:endParaRPr lang="en-AU" sz="1100" dirty="0">
                        <a:latin typeface="Cera Pro" panose="00000400000000000000" pitchFamily="50" charset="0"/>
                        <a:ea typeface="Roboto" panose="02000000000000000000" pitchFamily="2" charset="0"/>
                        <a:cs typeface="Arial" panose="020B0604020202020204" pitchFamily="34" charset="0"/>
                      </a:endParaRPr>
                    </a:p>
                  </a:txBody>
                  <a:tcPr marL="36000" marR="36000" marT="36000" marB="36000" anchor="ctr">
                    <a:lnL w="9525" cap="flat" cmpd="sng" algn="ctr">
                      <a:solidFill>
                        <a:schemeClr val="bg2">
                          <a:lumMod val="90000"/>
                        </a:schemeClr>
                      </a:solidFill>
                      <a:prstDash val="solid"/>
                      <a:round/>
                      <a:headEnd type="none" w="med" len="med"/>
                      <a:tailEnd type="none" w="med" len="med"/>
                    </a:lnL>
                    <a:lnR w="9525" cap="flat" cmpd="sng" algn="ctr">
                      <a:solidFill>
                        <a:schemeClr val="bg2">
                          <a:lumMod val="90000"/>
                        </a:schemeClr>
                      </a:solidFill>
                      <a:prstDash val="solid"/>
                      <a:round/>
                      <a:headEnd type="none" w="med" len="med"/>
                      <a:tailEnd type="none" w="med" len="med"/>
                    </a:lnR>
                    <a:lnT w="9525" cap="flat" cmpd="sng" algn="ctr">
                      <a:solidFill>
                        <a:schemeClr val="bg2">
                          <a:lumMod val="90000"/>
                        </a:schemeClr>
                      </a:solidFill>
                      <a:prstDash val="solid"/>
                      <a:round/>
                      <a:headEnd type="none" w="med" len="med"/>
                      <a:tailEnd type="none" w="med" len="med"/>
                    </a:lnT>
                    <a:lnB w="952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9pPr>
                    </a:lstStyle>
                    <a:p>
                      <a:pPr algn="ctr"/>
                      <a:r>
                        <a:rPr lang="en-US" sz="1100" dirty="0">
                          <a:latin typeface="Cera Pro" panose="00000400000000000000" pitchFamily="50" charset="0"/>
                          <a:ea typeface="Roboto" panose="02000000000000000000" pitchFamily="2" charset="0"/>
                          <a:cs typeface="Arial" panose="020B0604020202020204" pitchFamily="34" charset="0"/>
                        </a:rPr>
                        <a:t>45.3</a:t>
                      </a:r>
                      <a:endParaRPr lang="en-AU" sz="1100" dirty="0">
                        <a:latin typeface="Cera Pro" panose="00000400000000000000" pitchFamily="50" charset="0"/>
                        <a:ea typeface="Roboto" panose="02000000000000000000" pitchFamily="2" charset="0"/>
                        <a:cs typeface="Arial" panose="020B0604020202020204" pitchFamily="34" charset="0"/>
                      </a:endParaRPr>
                    </a:p>
                  </a:txBody>
                  <a:tcPr marL="36000" marR="36000" marT="36000" marB="36000" anchor="ctr">
                    <a:lnL w="9525" cap="flat" cmpd="sng" algn="ctr">
                      <a:solidFill>
                        <a:schemeClr val="bg2">
                          <a:lumMod val="90000"/>
                        </a:schemeClr>
                      </a:solidFill>
                      <a:prstDash val="solid"/>
                      <a:round/>
                      <a:headEnd type="none" w="med" len="med"/>
                      <a:tailEnd type="none" w="med" len="med"/>
                    </a:lnL>
                    <a:lnR w="9525" cap="flat" cmpd="sng" algn="ctr">
                      <a:solidFill>
                        <a:schemeClr val="bg2">
                          <a:lumMod val="90000"/>
                        </a:schemeClr>
                      </a:solidFill>
                      <a:prstDash val="solid"/>
                      <a:round/>
                      <a:headEnd type="none" w="med" len="med"/>
                      <a:tailEnd type="none" w="med" len="med"/>
                    </a:lnR>
                    <a:lnT w="9525" cap="flat" cmpd="sng" algn="ctr">
                      <a:solidFill>
                        <a:schemeClr val="bg2">
                          <a:lumMod val="90000"/>
                        </a:schemeClr>
                      </a:solidFill>
                      <a:prstDash val="solid"/>
                      <a:round/>
                      <a:headEnd type="none" w="med" len="med"/>
                      <a:tailEnd type="none" w="med" len="med"/>
                    </a:lnT>
                    <a:lnB w="952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3"/>
                  </a:ext>
                </a:extLst>
              </a:tr>
              <a:tr h="222432">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9pPr>
                    </a:lstStyle>
                    <a:p>
                      <a:pPr algn="ctr"/>
                      <a:r>
                        <a:rPr lang="en-US" sz="1100" dirty="0">
                          <a:latin typeface="Cera Pro" panose="00000400000000000000" pitchFamily="50" charset="0"/>
                          <a:ea typeface="Roboto" panose="02000000000000000000" pitchFamily="2" charset="0"/>
                          <a:cs typeface="Arial" panose="020B0604020202020204" pitchFamily="34" charset="0"/>
                        </a:rPr>
                        <a:t>3.</a:t>
                      </a:r>
                      <a:endParaRPr lang="en-AU" sz="1100" dirty="0">
                        <a:latin typeface="Cera Pro" panose="00000400000000000000" pitchFamily="50" charset="0"/>
                        <a:ea typeface="Roboto" panose="02000000000000000000" pitchFamily="2" charset="0"/>
                        <a:cs typeface="Arial" panose="020B0604020202020204" pitchFamily="34" charset="0"/>
                      </a:endParaRPr>
                    </a:p>
                  </a:txBody>
                  <a:tcPr marL="36000" marR="36000" marT="36000" marB="36000" anchor="ctr">
                    <a:lnL w="9525" cap="flat" cmpd="sng" algn="ctr">
                      <a:solidFill>
                        <a:schemeClr val="bg2">
                          <a:lumMod val="90000"/>
                        </a:schemeClr>
                      </a:solidFill>
                      <a:prstDash val="solid"/>
                      <a:round/>
                      <a:headEnd type="none" w="med" len="med"/>
                      <a:tailEnd type="none" w="med" len="med"/>
                    </a:lnL>
                    <a:lnR w="9525" cap="flat" cmpd="sng" algn="ctr">
                      <a:solidFill>
                        <a:schemeClr val="bg2">
                          <a:lumMod val="90000"/>
                        </a:schemeClr>
                      </a:solidFill>
                      <a:prstDash val="solid"/>
                      <a:round/>
                      <a:headEnd type="none" w="med" len="med"/>
                      <a:tailEnd type="none" w="med" len="med"/>
                    </a:lnR>
                    <a:lnT w="9525" cap="flat" cmpd="sng" algn="ctr">
                      <a:solidFill>
                        <a:schemeClr val="bg2">
                          <a:lumMod val="90000"/>
                        </a:schemeClr>
                      </a:solidFill>
                      <a:prstDash val="solid"/>
                      <a:round/>
                      <a:headEnd type="none" w="med" len="med"/>
                      <a:tailEnd type="none" w="med" len="med"/>
                    </a:lnT>
                    <a:lnB w="952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9pPr>
                    </a:lstStyle>
                    <a:p>
                      <a:r>
                        <a:rPr lang="en-US" sz="1100" dirty="0">
                          <a:latin typeface="Cera Pro" panose="00000400000000000000" pitchFamily="50" charset="0"/>
                          <a:ea typeface="Roboto" panose="02000000000000000000" pitchFamily="2" charset="0"/>
                          <a:cs typeface="Arial" panose="020B0604020202020204" pitchFamily="34" charset="0"/>
                        </a:rPr>
                        <a:t>IPPU</a:t>
                      </a:r>
                      <a:endParaRPr lang="en-AU" sz="1100" dirty="0">
                        <a:latin typeface="Cera Pro" panose="00000400000000000000" pitchFamily="50" charset="0"/>
                        <a:ea typeface="Roboto" panose="02000000000000000000" pitchFamily="2" charset="0"/>
                        <a:cs typeface="Arial" panose="020B0604020202020204" pitchFamily="34" charset="0"/>
                      </a:endParaRPr>
                    </a:p>
                  </a:txBody>
                  <a:tcPr marL="36000" marR="36000" marT="36000" marB="36000" anchor="ctr">
                    <a:lnL w="9525" cap="flat" cmpd="sng" algn="ctr">
                      <a:solidFill>
                        <a:schemeClr val="bg2">
                          <a:lumMod val="90000"/>
                        </a:schemeClr>
                      </a:solidFill>
                      <a:prstDash val="solid"/>
                      <a:round/>
                      <a:headEnd type="none" w="med" len="med"/>
                      <a:tailEnd type="none" w="med" len="med"/>
                    </a:lnL>
                    <a:lnR w="9525" cap="flat" cmpd="sng" algn="ctr">
                      <a:solidFill>
                        <a:schemeClr val="bg2">
                          <a:lumMod val="90000"/>
                        </a:schemeClr>
                      </a:solidFill>
                      <a:prstDash val="solid"/>
                      <a:round/>
                      <a:headEnd type="none" w="med" len="med"/>
                      <a:tailEnd type="none" w="med" len="med"/>
                    </a:lnR>
                    <a:lnT w="9525" cap="flat" cmpd="sng" algn="ctr">
                      <a:solidFill>
                        <a:schemeClr val="bg2">
                          <a:lumMod val="90000"/>
                        </a:schemeClr>
                      </a:solidFill>
                      <a:prstDash val="solid"/>
                      <a:round/>
                      <a:headEnd type="none" w="med" len="med"/>
                      <a:tailEnd type="none" w="med" len="med"/>
                    </a:lnT>
                    <a:lnB w="952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9pPr>
                    </a:lstStyle>
                    <a:p>
                      <a:pPr algn="ctr"/>
                      <a:r>
                        <a:rPr lang="en-US" sz="1100" dirty="0">
                          <a:latin typeface="Cera Pro" panose="00000400000000000000" pitchFamily="50" charset="0"/>
                          <a:ea typeface="Roboto" panose="02000000000000000000" pitchFamily="2" charset="0"/>
                          <a:cs typeface="Arial" panose="020B0604020202020204" pitchFamily="34" charset="0"/>
                        </a:rPr>
                        <a:t>36</a:t>
                      </a:r>
                      <a:endParaRPr lang="en-AU" sz="1100" dirty="0">
                        <a:latin typeface="Cera Pro" panose="00000400000000000000" pitchFamily="50" charset="0"/>
                        <a:ea typeface="Roboto" panose="02000000000000000000" pitchFamily="2" charset="0"/>
                        <a:cs typeface="Arial" panose="020B0604020202020204" pitchFamily="34" charset="0"/>
                      </a:endParaRPr>
                    </a:p>
                  </a:txBody>
                  <a:tcPr marL="36000" marR="36000" marT="36000" marB="36000" anchor="ctr">
                    <a:lnL w="9525" cap="flat" cmpd="sng" algn="ctr">
                      <a:solidFill>
                        <a:schemeClr val="bg2">
                          <a:lumMod val="90000"/>
                        </a:schemeClr>
                      </a:solidFill>
                      <a:prstDash val="solid"/>
                      <a:round/>
                      <a:headEnd type="none" w="med" len="med"/>
                      <a:tailEnd type="none" w="med" len="med"/>
                    </a:lnL>
                    <a:lnR w="9525" cap="flat" cmpd="sng" algn="ctr">
                      <a:solidFill>
                        <a:schemeClr val="bg2">
                          <a:lumMod val="90000"/>
                        </a:schemeClr>
                      </a:solidFill>
                      <a:prstDash val="solid"/>
                      <a:round/>
                      <a:headEnd type="none" w="med" len="med"/>
                      <a:tailEnd type="none" w="med" len="med"/>
                    </a:lnR>
                    <a:lnT w="9525" cap="flat" cmpd="sng" algn="ctr">
                      <a:solidFill>
                        <a:schemeClr val="bg2">
                          <a:lumMod val="90000"/>
                        </a:schemeClr>
                      </a:solidFill>
                      <a:prstDash val="solid"/>
                      <a:round/>
                      <a:headEnd type="none" w="med" len="med"/>
                      <a:tailEnd type="none" w="med" len="med"/>
                    </a:lnT>
                    <a:lnB w="952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9pPr>
                    </a:lstStyle>
                    <a:p>
                      <a:pPr algn="ctr"/>
                      <a:r>
                        <a:rPr lang="en-US" sz="1100" dirty="0">
                          <a:latin typeface="Cera Pro" panose="00000400000000000000" pitchFamily="50" charset="0"/>
                          <a:ea typeface="Roboto" panose="02000000000000000000" pitchFamily="2" charset="0"/>
                          <a:cs typeface="Arial" panose="020B0604020202020204" pitchFamily="34" charset="0"/>
                        </a:rPr>
                        <a:t>70</a:t>
                      </a:r>
                      <a:endParaRPr lang="en-AU" sz="1100" dirty="0">
                        <a:latin typeface="Cera Pro" panose="00000400000000000000" pitchFamily="50" charset="0"/>
                        <a:ea typeface="Roboto" panose="02000000000000000000" pitchFamily="2" charset="0"/>
                        <a:cs typeface="Arial" panose="020B0604020202020204" pitchFamily="34" charset="0"/>
                      </a:endParaRPr>
                    </a:p>
                  </a:txBody>
                  <a:tcPr marL="36000" marR="36000" marT="36000" marB="36000" anchor="ctr">
                    <a:lnL w="9525" cap="flat" cmpd="sng" algn="ctr">
                      <a:solidFill>
                        <a:schemeClr val="bg2">
                          <a:lumMod val="90000"/>
                        </a:schemeClr>
                      </a:solidFill>
                      <a:prstDash val="solid"/>
                      <a:round/>
                      <a:headEnd type="none" w="med" len="med"/>
                      <a:tailEnd type="none" w="med" len="med"/>
                    </a:lnL>
                    <a:lnR w="9525" cap="flat" cmpd="sng" algn="ctr">
                      <a:solidFill>
                        <a:schemeClr val="bg2">
                          <a:lumMod val="90000"/>
                        </a:schemeClr>
                      </a:solidFill>
                      <a:prstDash val="solid"/>
                      <a:round/>
                      <a:headEnd type="none" w="med" len="med"/>
                      <a:tailEnd type="none" w="med" len="med"/>
                    </a:lnR>
                    <a:lnT w="9525" cap="flat" cmpd="sng" algn="ctr">
                      <a:solidFill>
                        <a:schemeClr val="bg2">
                          <a:lumMod val="90000"/>
                        </a:schemeClr>
                      </a:solidFill>
                      <a:prstDash val="solid"/>
                      <a:round/>
                      <a:headEnd type="none" w="med" len="med"/>
                      <a:tailEnd type="none" w="med" len="med"/>
                    </a:lnT>
                    <a:lnB w="952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9pPr>
                    </a:lstStyle>
                    <a:p>
                      <a:pPr algn="ctr"/>
                      <a:r>
                        <a:rPr lang="en-US" sz="1100" dirty="0">
                          <a:latin typeface="Cera Pro" panose="00000400000000000000" pitchFamily="50" charset="0"/>
                          <a:ea typeface="Roboto" panose="02000000000000000000" pitchFamily="2" charset="0"/>
                          <a:cs typeface="Arial" panose="020B0604020202020204" pitchFamily="34" charset="0"/>
                        </a:rPr>
                        <a:t>63</a:t>
                      </a:r>
                      <a:endParaRPr lang="en-AU" sz="1100" dirty="0">
                        <a:latin typeface="Cera Pro" panose="00000400000000000000" pitchFamily="50" charset="0"/>
                        <a:ea typeface="Roboto" panose="02000000000000000000" pitchFamily="2" charset="0"/>
                        <a:cs typeface="Arial" panose="020B0604020202020204" pitchFamily="34" charset="0"/>
                      </a:endParaRPr>
                    </a:p>
                  </a:txBody>
                  <a:tcPr marL="36000" marR="36000" marT="36000" marB="36000" anchor="ctr">
                    <a:lnL w="9525" cap="flat" cmpd="sng" algn="ctr">
                      <a:solidFill>
                        <a:schemeClr val="bg2">
                          <a:lumMod val="90000"/>
                        </a:schemeClr>
                      </a:solidFill>
                      <a:prstDash val="solid"/>
                      <a:round/>
                      <a:headEnd type="none" w="med" len="med"/>
                      <a:tailEnd type="none" w="med" len="med"/>
                    </a:lnL>
                    <a:lnR w="9525" cap="flat" cmpd="sng" algn="ctr">
                      <a:solidFill>
                        <a:schemeClr val="bg2">
                          <a:lumMod val="90000"/>
                        </a:schemeClr>
                      </a:solidFill>
                      <a:prstDash val="solid"/>
                      <a:round/>
                      <a:headEnd type="none" w="med" len="med"/>
                      <a:tailEnd type="none" w="med" len="med"/>
                    </a:lnR>
                    <a:lnT w="9525" cap="flat" cmpd="sng" algn="ctr">
                      <a:solidFill>
                        <a:schemeClr val="bg2">
                          <a:lumMod val="90000"/>
                        </a:schemeClr>
                      </a:solidFill>
                      <a:prstDash val="solid"/>
                      <a:round/>
                      <a:headEnd type="none" w="med" len="med"/>
                      <a:tailEnd type="none" w="med" len="med"/>
                    </a:lnT>
                    <a:lnB w="952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9pPr>
                    </a:lstStyle>
                    <a:p>
                      <a:pPr algn="ctr"/>
                      <a:r>
                        <a:rPr lang="en-US" sz="1100" dirty="0">
                          <a:latin typeface="Cera Pro" panose="00000400000000000000" pitchFamily="50" charset="0"/>
                          <a:ea typeface="Roboto" panose="02000000000000000000" pitchFamily="2" charset="0"/>
                          <a:cs typeface="Arial" panose="020B0604020202020204" pitchFamily="34" charset="0"/>
                        </a:rPr>
                        <a:t>61</a:t>
                      </a:r>
                      <a:endParaRPr lang="en-AU" sz="1100" dirty="0">
                        <a:latin typeface="Cera Pro" panose="00000400000000000000" pitchFamily="50" charset="0"/>
                        <a:ea typeface="Roboto" panose="02000000000000000000" pitchFamily="2" charset="0"/>
                        <a:cs typeface="Arial" panose="020B0604020202020204" pitchFamily="34" charset="0"/>
                      </a:endParaRPr>
                    </a:p>
                  </a:txBody>
                  <a:tcPr marL="36000" marR="36000" marT="36000" marB="36000" anchor="ctr">
                    <a:lnL w="9525" cap="flat" cmpd="sng" algn="ctr">
                      <a:solidFill>
                        <a:schemeClr val="bg2">
                          <a:lumMod val="90000"/>
                        </a:schemeClr>
                      </a:solidFill>
                      <a:prstDash val="solid"/>
                      <a:round/>
                      <a:headEnd type="none" w="med" len="med"/>
                      <a:tailEnd type="none" w="med" len="med"/>
                    </a:lnL>
                    <a:lnR w="9525" cap="flat" cmpd="sng" algn="ctr">
                      <a:solidFill>
                        <a:schemeClr val="bg2">
                          <a:lumMod val="90000"/>
                        </a:schemeClr>
                      </a:solidFill>
                      <a:prstDash val="solid"/>
                      <a:round/>
                      <a:headEnd type="none" w="med" len="med"/>
                      <a:tailEnd type="none" w="med" len="med"/>
                    </a:lnR>
                    <a:lnT w="9525" cap="flat" cmpd="sng" algn="ctr">
                      <a:solidFill>
                        <a:schemeClr val="bg2">
                          <a:lumMod val="90000"/>
                        </a:schemeClr>
                      </a:solidFill>
                      <a:prstDash val="solid"/>
                      <a:round/>
                      <a:headEnd type="none" w="med" len="med"/>
                      <a:tailEnd type="none" w="med" len="med"/>
                    </a:lnT>
                    <a:lnB w="952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9pPr>
                    </a:lstStyle>
                    <a:p>
                      <a:pPr algn="ctr"/>
                      <a:r>
                        <a:rPr lang="en-AU" sz="1100" dirty="0">
                          <a:latin typeface="Cera Pro" panose="00000400000000000000" pitchFamily="50" charset="0"/>
                          <a:ea typeface="Roboto" panose="02000000000000000000" pitchFamily="2" charset="0"/>
                          <a:cs typeface="Arial" panose="020B0604020202020204" pitchFamily="34" charset="0"/>
                        </a:rPr>
                        <a:t>7</a:t>
                      </a:r>
                    </a:p>
                  </a:txBody>
                  <a:tcPr marL="36000" marR="36000" marT="36000" marB="36000" anchor="ctr">
                    <a:lnL w="9525" cap="flat" cmpd="sng" algn="ctr">
                      <a:solidFill>
                        <a:schemeClr val="bg2">
                          <a:lumMod val="90000"/>
                        </a:schemeClr>
                      </a:solidFill>
                      <a:prstDash val="solid"/>
                      <a:round/>
                      <a:headEnd type="none" w="med" len="med"/>
                      <a:tailEnd type="none" w="med" len="med"/>
                    </a:lnL>
                    <a:lnR w="9525" cap="flat" cmpd="sng" algn="ctr">
                      <a:solidFill>
                        <a:schemeClr val="bg2">
                          <a:lumMod val="90000"/>
                        </a:schemeClr>
                      </a:solidFill>
                      <a:prstDash val="solid"/>
                      <a:round/>
                      <a:headEnd type="none" w="med" len="med"/>
                      <a:tailEnd type="none" w="med" len="med"/>
                    </a:lnR>
                    <a:lnT w="9525" cap="flat" cmpd="sng" algn="ctr">
                      <a:solidFill>
                        <a:schemeClr val="bg2">
                          <a:lumMod val="90000"/>
                        </a:schemeClr>
                      </a:solidFill>
                      <a:prstDash val="solid"/>
                      <a:round/>
                      <a:headEnd type="none" w="med" len="med"/>
                      <a:tailEnd type="none" w="med" len="med"/>
                    </a:lnT>
                    <a:lnB w="952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9pPr>
                    </a:lstStyle>
                    <a:p>
                      <a:pPr algn="ctr"/>
                      <a:r>
                        <a:rPr lang="en-US" sz="1100" dirty="0">
                          <a:latin typeface="Cera Pro" panose="00000400000000000000" pitchFamily="50" charset="0"/>
                          <a:ea typeface="Roboto" panose="02000000000000000000" pitchFamily="2" charset="0"/>
                          <a:cs typeface="Arial" panose="020B0604020202020204" pitchFamily="34" charset="0"/>
                        </a:rPr>
                        <a:t>9</a:t>
                      </a:r>
                      <a:endParaRPr lang="en-AU" sz="1100" dirty="0">
                        <a:latin typeface="Cera Pro" panose="00000400000000000000" pitchFamily="50" charset="0"/>
                        <a:ea typeface="Roboto" panose="02000000000000000000" pitchFamily="2" charset="0"/>
                        <a:cs typeface="Arial" panose="020B0604020202020204" pitchFamily="34" charset="0"/>
                      </a:endParaRPr>
                    </a:p>
                  </a:txBody>
                  <a:tcPr marL="36000" marR="36000" marT="36000" marB="36000" anchor="ctr">
                    <a:lnL w="9525" cap="flat" cmpd="sng" algn="ctr">
                      <a:solidFill>
                        <a:schemeClr val="bg2">
                          <a:lumMod val="90000"/>
                        </a:schemeClr>
                      </a:solidFill>
                      <a:prstDash val="solid"/>
                      <a:round/>
                      <a:headEnd type="none" w="med" len="med"/>
                      <a:tailEnd type="none" w="med" len="med"/>
                    </a:lnL>
                    <a:lnR w="9525" cap="flat" cmpd="sng" algn="ctr">
                      <a:solidFill>
                        <a:schemeClr val="bg2">
                          <a:lumMod val="90000"/>
                        </a:schemeClr>
                      </a:solidFill>
                      <a:prstDash val="solid"/>
                      <a:round/>
                      <a:headEnd type="none" w="med" len="med"/>
                      <a:tailEnd type="none" w="med" len="med"/>
                    </a:lnR>
                    <a:lnT w="9525" cap="flat" cmpd="sng" algn="ctr">
                      <a:solidFill>
                        <a:schemeClr val="bg2">
                          <a:lumMod val="90000"/>
                        </a:schemeClr>
                      </a:solidFill>
                      <a:prstDash val="solid"/>
                      <a:round/>
                      <a:headEnd type="none" w="med" len="med"/>
                      <a:tailEnd type="none" w="med" len="med"/>
                    </a:lnT>
                    <a:lnB w="952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4"/>
                  </a:ext>
                </a:extLst>
              </a:tr>
              <a:tr h="222432">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9pPr>
                    </a:lstStyle>
                    <a:p>
                      <a:pPr algn="ctr"/>
                      <a:r>
                        <a:rPr lang="en-US" sz="1100" dirty="0">
                          <a:latin typeface="Cera Pro" panose="00000400000000000000" pitchFamily="50" charset="0"/>
                          <a:ea typeface="Roboto" panose="02000000000000000000" pitchFamily="2" charset="0"/>
                          <a:cs typeface="Arial" panose="020B0604020202020204" pitchFamily="34" charset="0"/>
                        </a:rPr>
                        <a:t>4.</a:t>
                      </a:r>
                      <a:endParaRPr lang="en-AU" sz="1100" dirty="0">
                        <a:latin typeface="Cera Pro" panose="00000400000000000000" pitchFamily="50" charset="0"/>
                        <a:ea typeface="Roboto" panose="02000000000000000000" pitchFamily="2" charset="0"/>
                        <a:cs typeface="Arial" panose="020B0604020202020204" pitchFamily="34" charset="0"/>
                      </a:endParaRPr>
                    </a:p>
                  </a:txBody>
                  <a:tcPr marL="36000" marR="36000" marT="36000" marB="36000" anchor="ctr">
                    <a:lnL w="9525" cap="flat" cmpd="sng" algn="ctr">
                      <a:solidFill>
                        <a:schemeClr val="bg2">
                          <a:lumMod val="90000"/>
                        </a:schemeClr>
                      </a:solidFill>
                      <a:prstDash val="solid"/>
                      <a:round/>
                      <a:headEnd type="none" w="med" len="med"/>
                      <a:tailEnd type="none" w="med" len="med"/>
                    </a:lnL>
                    <a:lnR w="9525" cap="flat" cmpd="sng" algn="ctr">
                      <a:solidFill>
                        <a:schemeClr val="bg2">
                          <a:lumMod val="90000"/>
                        </a:schemeClr>
                      </a:solidFill>
                      <a:prstDash val="solid"/>
                      <a:round/>
                      <a:headEnd type="none" w="med" len="med"/>
                      <a:tailEnd type="none" w="med" len="med"/>
                    </a:lnR>
                    <a:lnT w="9525" cap="flat" cmpd="sng" algn="ctr">
                      <a:solidFill>
                        <a:schemeClr val="bg2">
                          <a:lumMod val="90000"/>
                        </a:schemeClr>
                      </a:solidFill>
                      <a:prstDash val="solid"/>
                      <a:round/>
                      <a:headEnd type="none" w="med" len="med"/>
                      <a:tailEnd type="none" w="med" len="med"/>
                    </a:lnT>
                    <a:lnB w="952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9pPr>
                    </a:lstStyle>
                    <a:p>
                      <a:r>
                        <a:rPr lang="en-ID" sz="1100" dirty="0">
                          <a:latin typeface="Cera Pro" panose="00000400000000000000" pitchFamily="50" charset="0"/>
                          <a:ea typeface="Roboto" panose="02000000000000000000" pitchFamily="2" charset="0"/>
                          <a:cs typeface="Arial" panose="020B0604020202020204" pitchFamily="34" charset="0"/>
                        </a:rPr>
                        <a:t>Agriculture</a:t>
                      </a:r>
                      <a:endParaRPr lang="en-AU" sz="1100" dirty="0">
                        <a:latin typeface="Cera Pro" panose="00000400000000000000" pitchFamily="50" charset="0"/>
                        <a:ea typeface="Roboto" panose="02000000000000000000" pitchFamily="2" charset="0"/>
                        <a:cs typeface="Arial" panose="020B0604020202020204" pitchFamily="34" charset="0"/>
                      </a:endParaRPr>
                    </a:p>
                  </a:txBody>
                  <a:tcPr marL="36000" marR="36000" marT="36000" marB="36000" anchor="ctr">
                    <a:lnL w="9525" cap="flat" cmpd="sng" algn="ctr">
                      <a:solidFill>
                        <a:schemeClr val="bg2">
                          <a:lumMod val="90000"/>
                        </a:schemeClr>
                      </a:solidFill>
                      <a:prstDash val="solid"/>
                      <a:round/>
                      <a:headEnd type="none" w="med" len="med"/>
                      <a:tailEnd type="none" w="med" len="med"/>
                    </a:lnL>
                    <a:lnR w="9525" cap="flat" cmpd="sng" algn="ctr">
                      <a:solidFill>
                        <a:schemeClr val="bg2">
                          <a:lumMod val="90000"/>
                        </a:schemeClr>
                      </a:solidFill>
                      <a:prstDash val="solid"/>
                      <a:round/>
                      <a:headEnd type="none" w="med" len="med"/>
                      <a:tailEnd type="none" w="med" len="med"/>
                    </a:lnR>
                    <a:lnT w="9525" cap="flat" cmpd="sng" algn="ctr">
                      <a:solidFill>
                        <a:schemeClr val="bg2">
                          <a:lumMod val="90000"/>
                        </a:schemeClr>
                      </a:solidFill>
                      <a:prstDash val="solid"/>
                      <a:round/>
                      <a:headEnd type="none" w="med" len="med"/>
                      <a:tailEnd type="none" w="med" len="med"/>
                    </a:lnT>
                    <a:lnB w="952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9pPr>
                    </a:lstStyle>
                    <a:p>
                      <a:pPr algn="ctr"/>
                      <a:r>
                        <a:rPr lang="en-US" sz="1100" dirty="0">
                          <a:latin typeface="Cera Pro" panose="00000400000000000000" pitchFamily="50" charset="0"/>
                          <a:ea typeface="Roboto" panose="02000000000000000000" pitchFamily="2" charset="0"/>
                          <a:cs typeface="Arial" panose="020B0604020202020204" pitchFamily="34" charset="0"/>
                        </a:rPr>
                        <a:t>111</a:t>
                      </a:r>
                      <a:endParaRPr lang="en-AU" sz="1100" dirty="0">
                        <a:latin typeface="Cera Pro" panose="00000400000000000000" pitchFamily="50" charset="0"/>
                        <a:ea typeface="Roboto" panose="02000000000000000000" pitchFamily="2" charset="0"/>
                        <a:cs typeface="Arial" panose="020B0604020202020204" pitchFamily="34" charset="0"/>
                      </a:endParaRPr>
                    </a:p>
                  </a:txBody>
                  <a:tcPr marL="36000" marR="36000" marT="36000" marB="36000" anchor="ctr">
                    <a:lnL w="9525" cap="flat" cmpd="sng" algn="ctr">
                      <a:solidFill>
                        <a:schemeClr val="bg2">
                          <a:lumMod val="90000"/>
                        </a:schemeClr>
                      </a:solidFill>
                      <a:prstDash val="solid"/>
                      <a:round/>
                      <a:headEnd type="none" w="med" len="med"/>
                      <a:tailEnd type="none" w="med" len="med"/>
                    </a:lnL>
                    <a:lnR w="9525" cap="flat" cmpd="sng" algn="ctr">
                      <a:solidFill>
                        <a:schemeClr val="bg2">
                          <a:lumMod val="90000"/>
                        </a:schemeClr>
                      </a:solidFill>
                      <a:prstDash val="solid"/>
                      <a:round/>
                      <a:headEnd type="none" w="med" len="med"/>
                      <a:tailEnd type="none" w="med" len="med"/>
                    </a:lnR>
                    <a:lnT w="9525" cap="flat" cmpd="sng" algn="ctr">
                      <a:solidFill>
                        <a:schemeClr val="bg2">
                          <a:lumMod val="90000"/>
                        </a:schemeClr>
                      </a:solidFill>
                      <a:prstDash val="solid"/>
                      <a:round/>
                      <a:headEnd type="none" w="med" len="med"/>
                      <a:tailEnd type="none" w="med" len="med"/>
                    </a:lnT>
                    <a:lnB w="952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9pPr>
                    </a:lstStyle>
                    <a:p>
                      <a:pPr algn="ctr"/>
                      <a:r>
                        <a:rPr lang="en-US" sz="1100" dirty="0">
                          <a:latin typeface="Cera Pro" panose="00000400000000000000" pitchFamily="50" charset="0"/>
                          <a:ea typeface="Roboto" panose="02000000000000000000" pitchFamily="2" charset="0"/>
                          <a:cs typeface="Arial" panose="020B0604020202020204" pitchFamily="34" charset="0"/>
                        </a:rPr>
                        <a:t>120</a:t>
                      </a:r>
                      <a:endParaRPr lang="en-AU" sz="1100" dirty="0">
                        <a:latin typeface="Cera Pro" panose="00000400000000000000" pitchFamily="50" charset="0"/>
                        <a:ea typeface="Roboto" panose="02000000000000000000" pitchFamily="2" charset="0"/>
                        <a:cs typeface="Arial" panose="020B0604020202020204" pitchFamily="34" charset="0"/>
                      </a:endParaRPr>
                    </a:p>
                  </a:txBody>
                  <a:tcPr marL="36000" marR="36000" marT="36000" marB="36000" anchor="ctr">
                    <a:lnL w="9525" cap="flat" cmpd="sng" algn="ctr">
                      <a:solidFill>
                        <a:schemeClr val="bg2">
                          <a:lumMod val="90000"/>
                        </a:schemeClr>
                      </a:solidFill>
                      <a:prstDash val="solid"/>
                      <a:round/>
                      <a:headEnd type="none" w="med" len="med"/>
                      <a:tailEnd type="none" w="med" len="med"/>
                    </a:lnL>
                    <a:lnR w="9525" cap="flat" cmpd="sng" algn="ctr">
                      <a:solidFill>
                        <a:schemeClr val="bg2">
                          <a:lumMod val="90000"/>
                        </a:schemeClr>
                      </a:solidFill>
                      <a:prstDash val="solid"/>
                      <a:round/>
                      <a:headEnd type="none" w="med" len="med"/>
                      <a:tailEnd type="none" w="med" len="med"/>
                    </a:lnR>
                    <a:lnT w="9525" cap="flat" cmpd="sng" algn="ctr">
                      <a:solidFill>
                        <a:schemeClr val="bg2">
                          <a:lumMod val="90000"/>
                        </a:schemeClr>
                      </a:solidFill>
                      <a:prstDash val="solid"/>
                      <a:round/>
                      <a:headEnd type="none" w="med" len="med"/>
                      <a:tailEnd type="none" w="med" len="med"/>
                    </a:lnT>
                    <a:lnB w="952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9pPr>
                    </a:lstStyle>
                    <a:p>
                      <a:pPr algn="ctr"/>
                      <a:r>
                        <a:rPr lang="en-US" sz="1100" dirty="0">
                          <a:latin typeface="Cera Pro" panose="00000400000000000000" pitchFamily="50" charset="0"/>
                          <a:ea typeface="Roboto" panose="02000000000000000000" pitchFamily="2" charset="0"/>
                          <a:cs typeface="Arial" panose="020B0604020202020204" pitchFamily="34" charset="0"/>
                        </a:rPr>
                        <a:t>110</a:t>
                      </a:r>
                      <a:endParaRPr lang="en-AU" sz="1100" dirty="0">
                        <a:latin typeface="Cera Pro" panose="00000400000000000000" pitchFamily="50" charset="0"/>
                        <a:ea typeface="Roboto" panose="02000000000000000000" pitchFamily="2" charset="0"/>
                        <a:cs typeface="Arial" panose="020B0604020202020204" pitchFamily="34" charset="0"/>
                      </a:endParaRPr>
                    </a:p>
                  </a:txBody>
                  <a:tcPr marL="36000" marR="36000" marT="36000" marB="36000" anchor="ctr">
                    <a:lnL w="9525" cap="flat" cmpd="sng" algn="ctr">
                      <a:solidFill>
                        <a:schemeClr val="bg2">
                          <a:lumMod val="90000"/>
                        </a:schemeClr>
                      </a:solidFill>
                      <a:prstDash val="solid"/>
                      <a:round/>
                      <a:headEnd type="none" w="med" len="med"/>
                      <a:tailEnd type="none" w="med" len="med"/>
                    </a:lnL>
                    <a:lnR w="9525" cap="flat" cmpd="sng" algn="ctr">
                      <a:solidFill>
                        <a:schemeClr val="bg2">
                          <a:lumMod val="90000"/>
                        </a:schemeClr>
                      </a:solidFill>
                      <a:prstDash val="solid"/>
                      <a:round/>
                      <a:headEnd type="none" w="med" len="med"/>
                      <a:tailEnd type="none" w="med" len="med"/>
                    </a:lnR>
                    <a:lnT w="9525" cap="flat" cmpd="sng" algn="ctr">
                      <a:solidFill>
                        <a:schemeClr val="bg2">
                          <a:lumMod val="90000"/>
                        </a:schemeClr>
                      </a:solidFill>
                      <a:prstDash val="solid"/>
                      <a:round/>
                      <a:headEnd type="none" w="med" len="med"/>
                      <a:tailEnd type="none" w="med" len="med"/>
                    </a:lnT>
                    <a:lnB w="952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9pPr>
                    </a:lstStyle>
                    <a:p>
                      <a:pPr algn="ctr"/>
                      <a:r>
                        <a:rPr lang="en-US" sz="1100" dirty="0">
                          <a:latin typeface="Cera Pro" panose="00000400000000000000" pitchFamily="50" charset="0"/>
                          <a:ea typeface="Roboto" panose="02000000000000000000" pitchFamily="2" charset="0"/>
                          <a:cs typeface="Arial" panose="020B0604020202020204" pitchFamily="34" charset="0"/>
                        </a:rPr>
                        <a:t>108</a:t>
                      </a:r>
                      <a:endParaRPr lang="en-AU" sz="1100" dirty="0">
                        <a:latin typeface="Cera Pro" panose="00000400000000000000" pitchFamily="50" charset="0"/>
                        <a:ea typeface="Roboto" panose="02000000000000000000" pitchFamily="2" charset="0"/>
                        <a:cs typeface="Arial" panose="020B0604020202020204" pitchFamily="34" charset="0"/>
                      </a:endParaRPr>
                    </a:p>
                  </a:txBody>
                  <a:tcPr marL="36000" marR="36000" marT="36000" marB="36000" anchor="ctr">
                    <a:lnL w="9525" cap="flat" cmpd="sng" algn="ctr">
                      <a:solidFill>
                        <a:schemeClr val="bg2">
                          <a:lumMod val="90000"/>
                        </a:schemeClr>
                      </a:solidFill>
                      <a:prstDash val="solid"/>
                      <a:round/>
                      <a:headEnd type="none" w="med" len="med"/>
                      <a:tailEnd type="none" w="med" len="med"/>
                    </a:lnL>
                    <a:lnR w="9525" cap="flat" cmpd="sng" algn="ctr">
                      <a:solidFill>
                        <a:schemeClr val="bg2">
                          <a:lumMod val="90000"/>
                        </a:schemeClr>
                      </a:solidFill>
                      <a:prstDash val="solid"/>
                      <a:round/>
                      <a:headEnd type="none" w="med" len="med"/>
                      <a:tailEnd type="none" w="med" len="med"/>
                    </a:lnR>
                    <a:lnT w="9525" cap="flat" cmpd="sng" algn="ctr">
                      <a:solidFill>
                        <a:schemeClr val="bg2">
                          <a:lumMod val="90000"/>
                        </a:schemeClr>
                      </a:solidFill>
                      <a:prstDash val="solid"/>
                      <a:round/>
                      <a:headEnd type="none" w="med" len="med"/>
                      <a:tailEnd type="none" w="med" len="med"/>
                    </a:lnT>
                    <a:lnB w="952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9pPr>
                    </a:lstStyle>
                    <a:p>
                      <a:pPr algn="ctr"/>
                      <a:r>
                        <a:rPr lang="en-US" sz="1100" dirty="0">
                          <a:latin typeface="Cera Pro" panose="00000400000000000000" pitchFamily="50" charset="0"/>
                          <a:ea typeface="Roboto" panose="02000000000000000000" pitchFamily="2" charset="0"/>
                          <a:cs typeface="Arial" panose="020B0604020202020204" pitchFamily="34" charset="0"/>
                        </a:rPr>
                        <a:t>10</a:t>
                      </a:r>
                      <a:endParaRPr lang="en-AU" sz="1100" dirty="0">
                        <a:latin typeface="Cera Pro" panose="00000400000000000000" pitchFamily="50" charset="0"/>
                        <a:ea typeface="Roboto" panose="02000000000000000000" pitchFamily="2" charset="0"/>
                        <a:cs typeface="Arial" panose="020B0604020202020204" pitchFamily="34" charset="0"/>
                      </a:endParaRPr>
                    </a:p>
                  </a:txBody>
                  <a:tcPr marL="36000" marR="36000" marT="36000" marB="36000" anchor="ctr">
                    <a:lnL w="9525" cap="flat" cmpd="sng" algn="ctr">
                      <a:solidFill>
                        <a:schemeClr val="bg2">
                          <a:lumMod val="90000"/>
                        </a:schemeClr>
                      </a:solidFill>
                      <a:prstDash val="solid"/>
                      <a:round/>
                      <a:headEnd type="none" w="med" len="med"/>
                      <a:tailEnd type="none" w="med" len="med"/>
                    </a:lnL>
                    <a:lnR w="9525" cap="flat" cmpd="sng" algn="ctr">
                      <a:solidFill>
                        <a:schemeClr val="bg2">
                          <a:lumMod val="90000"/>
                        </a:schemeClr>
                      </a:solidFill>
                      <a:prstDash val="solid"/>
                      <a:round/>
                      <a:headEnd type="none" w="med" len="med"/>
                      <a:tailEnd type="none" w="med" len="med"/>
                    </a:lnR>
                    <a:lnT w="9525" cap="flat" cmpd="sng" algn="ctr">
                      <a:solidFill>
                        <a:schemeClr val="bg2">
                          <a:lumMod val="90000"/>
                        </a:schemeClr>
                      </a:solidFill>
                      <a:prstDash val="solid"/>
                      <a:round/>
                      <a:headEnd type="none" w="med" len="med"/>
                      <a:tailEnd type="none" w="med" len="med"/>
                    </a:lnT>
                    <a:lnB w="952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9pPr>
                    </a:lstStyle>
                    <a:p>
                      <a:pPr algn="ctr"/>
                      <a:r>
                        <a:rPr lang="en-US" sz="1100" dirty="0">
                          <a:latin typeface="Cera Pro" panose="00000400000000000000" pitchFamily="50" charset="0"/>
                          <a:ea typeface="Roboto" panose="02000000000000000000" pitchFamily="2" charset="0"/>
                          <a:cs typeface="Arial" panose="020B0604020202020204" pitchFamily="34" charset="0"/>
                        </a:rPr>
                        <a:t>12</a:t>
                      </a:r>
                      <a:endParaRPr lang="en-AU" sz="1100" dirty="0">
                        <a:latin typeface="Cera Pro" panose="00000400000000000000" pitchFamily="50" charset="0"/>
                        <a:ea typeface="Roboto" panose="02000000000000000000" pitchFamily="2" charset="0"/>
                        <a:cs typeface="Arial" panose="020B0604020202020204" pitchFamily="34" charset="0"/>
                      </a:endParaRPr>
                    </a:p>
                  </a:txBody>
                  <a:tcPr marL="36000" marR="36000" marT="36000" marB="36000" anchor="ctr">
                    <a:lnL w="9525" cap="flat" cmpd="sng" algn="ctr">
                      <a:solidFill>
                        <a:schemeClr val="bg2">
                          <a:lumMod val="90000"/>
                        </a:schemeClr>
                      </a:solidFill>
                      <a:prstDash val="solid"/>
                      <a:round/>
                      <a:headEnd type="none" w="med" len="med"/>
                      <a:tailEnd type="none" w="med" len="med"/>
                    </a:lnL>
                    <a:lnR w="9525" cap="flat" cmpd="sng" algn="ctr">
                      <a:solidFill>
                        <a:schemeClr val="bg2">
                          <a:lumMod val="90000"/>
                        </a:schemeClr>
                      </a:solidFill>
                      <a:prstDash val="solid"/>
                      <a:round/>
                      <a:headEnd type="none" w="med" len="med"/>
                      <a:tailEnd type="none" w="med" len="med"/>
                    </a:lnR>
                    <a:lnT w="9525" cap="flat" cmpd="sng" algn="ctr">
                      <a:solidFill>
                        <a:schemeClr val="bg2">
                          <a:lumMod val="90000"/>
                        </a:schemeClr>
                      </a:solidFill>
                      <a:prstDash val="solid"/>
                      <a:round/>
                      <a:headEnd type="none" w="med" len="med"/>
                      <a:tailEnd type="none" w="med" len="med"/>
                    </a:lnT>
                    <a:lnB w="952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5"/>
                  </a:ext>
                </a:extLst>
              </a:tr>
              <a:tr h="222432">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9pPr>
                    </a:lstStyle>
                    <a:p>
                      <a:pPr algn="ctr"/>
                      <a:r>
                        <a:rPr lang="en-US" sz="1100" dirty="0">
                          <a:latin typeface="Cera Pro" panose="00000400000000000000" pitchFamily="50" charset="0"/>
                          <a:ea typeface="Roboto" panose="02000000000000000000" pitchFamily="2" charset="0"/>
                          <a:cs typeface="Arial" panose="020B0604020202020204" pitchFamily="34" charset="0"/>
                        </a:rPr>
                        <a:t>5.</a:t>
                      </a:r>
                      <a:endParaRPr lang="en-AU" sz="1100" dirty="0">
                        <a:latin typeface="Cera Pro" panose="00000400000000000000" pitchFamily="50" charset="0"/>
                        <a:ea typeface="Roboto" panose="02000000000000000000" pitchFamily="2" charset="0"/>
                        <a:cs typeface="Arial" panose="020B0604020202020204" pitchFamily="34" charset="0"/>
                      </a:endParaRPr>
                    </a:p>
                  </a:txBody>
                  <a:tcPr marL="36000" marR="36000" marT="36000" marB="36000" anchor="ctr">
                    <a:lnL w="9525" cap="flat" cmpd="sng" algn="ctr">
                      <a:solidFill>
                        <a:schemeClr val="bg2">
                          <a:lumMod val="90000"/>
                        </a:schemeClr>
                      </a:solidFill>
                      <a:prstDash val="solid"/>
                      <a:round/>
                      <a:headEnd type="none" w="med" len="med"/>
                      <a:tailEnd type="none" w="med" len="med"/>
                    </a:lnL>
                    <a:lnR w="9525" cap="flat" cmpd="sng" algn="ctr">
                      <a:solidFill>
                        <a:schemeClr val="bg2">
                          <a:lumMod val="90000"/>
                        </a:schemeClr>
                      </a:solidFill>
                      <a:prstDash val="solid"/>
                      <a:round/>
                      <a:headEnd type="none" w="med" len="med"/>
                      <a:tailEnd type="none" w="med" len="med"/>
                    </a:lnR>
                    <a:lnT w="9525" cap="flat" cmpd="sng" algn="ctr">
                      <a:solidFill>
                        <a:schemeClr val="bg2">
                          <a:lumMod val="90000"/>
                        </a:schemeClr>
                      </a:solidFill>
                      <a:prstDash val="solid"/>
                      <a:round/>
                      <a:headEnd type="none" w="med" len="med"/>
                      <a:tailEnd type="none" w="med" len="med"/>
                    </a:lnT>
                    <a:lnB w="952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9pPr>
                    </a:lstStyle>
                    <a:p>
                      <a:r>
                        <a:rPr lang="en-ID" sz="1100" dirty="0">
                          <a:latin typeface="Cera Pro" panose="00000400000000000000" pitchFamily="50" charset="0"/>
                          <a:ea typeface="Roboto" panose="02000000000000000000" pitchFamily="2" charset="0"/>
                          <a:cs typeface="Arial" panose="020B0604020202020204" pitchFamily="34" charset="0"/>
                        </a:rPr>
                        <a:t>FOLU</a:t>
                      </a:r>
                      <a:endParaRPr lang="en-AU" sz="1100" dirty="0">
                        <a:latin typeface="Cera Pro" panose="00000400000000000000" pitchFamily="50" charset="0"/>
                        <a:ea typeface="Roboto" panose="02000000000000000000" pitchFamily="2" charset="0"/>
                        <a:cs typeface="Arial" panose="020B0604020202020204" pitchFamily="34" charset="0"/>
                      </a:endParaRPr>
                    </a:p>
                  </a:txBody>
                  <a:tcPr marL="36000" marR="36000" marT="36000" marB="36000" anchor="ctr">
                    <a:lnL w="9525" cap="flat" cmpd="sng" algn="ctr">
                      <a:solidFill>
                        <a:schemeClr val="bg2">
                          <a:lumMod val="90000"/>
                        </a:schemeClr>
                      </a:solidFill>
                      <a:prstDash val="solid"/>
                      <a:round/>
                      <a:headEnd type="none" w="med" len="med"/>
                      <a:tailEnd type="none" w="med" len="med"/>
                    </a:lnL>
                    <a:lnR w="9525" cap="flat" cmpd="sng" algn="ctr">
                      <a:solidFill>
                        <a:schemeClr val="bg2">
                          <a:lumMod val="90000"/>
                        </a:schemeClr>
                      </a:solidFill>
                      <a:prstDash val="solid"/>
                      <a:round/>
                      <a:headEnd type="none" w="med" len="med"/>
                      <a:tailEnd type="none" w="med" len="med"/>
                    </a:lnR>
                    <a:lnT w="9525" cap="flat" cmpd="sng" algn="ctr">
                      <a:solidFill>
                        <a:schemeClr val="bg2">
                          <a:lumMod val="90000"/>
                        </a:schemeClr>
                      </a:solidFill>
                      <a:prstDash val="solid"/>
                      <a:round/>
                      <a:headEnd type="none" w="med" len="med"/>
                      <a:tailEnd type="none" w="med" len="med"/>
                    </a:lnT>
                    <a:lnB w="952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9pPr>
                    </a:lstStyle>
                    <a:p>
                      <a:pPr algn="ctr"/>
                      <a:r>
                        <a:rPr lang="en-US" sz="1100" dirty="0">
                          <a:latin typeface="Cera Pro" panose="00000400000000000000" pitchFamily="50" charset="0"/>
                          <a:ea typeface="Roboto" panose="02000000000000000000" pitchFamily="2" charset="0"/>
                          <a:cs typeface="Arial" panose="020B0604020202020204" pitchFamily="34" charset="0"/>
                        </a:rPr>
                        <a:t>647</a:t>
                      </a:r>
                      <a:endParaRPr lang="en-AU" sz="1100" dirty="0">
                        <a:latin typeface="Cera Pro" panose="00000400000000000000" pitchFamily="50" charset="0"/>
                        <a:ea typeface="Roboto" panose="02000000000000000000" pitchFamily="2" charset="0"/>
                        <a:cs typeface="Arial" panose="020B0604020202020204" pitchFamily="34" charset="0"/>
                      </a:endParaRPr>
                    </a:p>
                  </a:txBody>
                  <a:tcPr marL="36000" marR="36000" marT="36000" marB="36000" anchor="ctr">
                    <a:lnL w="9525" cap="flat" cmpd="sng" algn="ctr">
                      <a:solidFill>
                        <a:schemeClr val="bg2">
                          <a:lumMod val="90000"/>
                        </a:schemeClr>
                      </a:solidFill>
                      <a:prstDash val="solid"/>
                      <a:round/>
                      <a:headEnd type="none" w="med" len="med"/>
                      <a:tailEnd type="none" w="med" len="med"/>
                    </a:lnL>
                    <a:lnR w="9525" cap="flat" cmpd="sng" algn="ctr">
                      <a:solidFill>
                        <a:schemeClr val="bg2">
                          <a:lumMod val="90000"/>
                        </a:schemeClr>
                      </a:solidFill>
                      <a:prstDash val="solid"/>
                      <a:round/>
                      <a:headEnd type="none" w="med" len="med"/>
                      <a:tailEnd type="none" w="med" len="med"/>
                    </a:lnR>
                    <a:lnT w="9525" cap="flat" cmpd="sng" algn="ctr">
                      <a:solidFill>
                        <a:schemeClr val="bg2">
                          <a:lumMod val="90000"/>
                        </a:schemeClr>
                      </a:solidFill>
                      <a:prstDash val="solid"/>
                      <a:round/>
                      <a:headEnd type="none" w="med" len="med"/>
                      <a:tailEnd type="none" w="med" len="med"/>
                    </a:lnT>
                    <a:lnB w="952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9pPr>
                    </a:lstStyle>
                    <a:p>
                      <a:pPr algn="ctr"/>
                      <a:r>
                        <a:rPr lang="en-US" sz="1100" dirty="0">
                          <a:latin typeface="Cera Pro" panose="00000400000000000000" pitchFamily="50" charset="0"/>
                          <a:ea typeface="Roboto" panose="02000000000000000000" pitchFamily="2" charset="0"/>
                          <a:cs typeface="Arial" panose="020B0604020202020204" pitchFamily="34" charset="0"/>
                        </a:rPr>
                        <a:t>714</a:t>
                      </a:r>
                      <a:endParaRPr lang="en-AU" sz="1100" dirty="0">
                        <a:latin typeface="Cera Pro" panose="00000400000000000000" pitchFamily="50" charset="0"/>
                        <a:ea typeface="Roboto" panose="02000000000000000000" pitchFamily="2" charset="0"/>
                        <a:cs typeface="Arial" panose="020B0604020202020204" pitchFamily="34" charset="0"/>
                      </a:endParaRPr>
                    </a:p>
                  </a:txBody>
                  <a:tcPr marL="36000" marR="36000" marT="36000" marB="36000" anchor="ctr">
                    <a:lnL w="9525" cap="flat" cmpd="sng" algn="ctr">
                      <a:solidFill>
                        <a:schemeClr val="bg2">
                          <a:lumMod val="90000"/>
                        </a:schemeClr>
                      </a:solidFill>
                      <a:prstDash val="solid"/>
                      <a:round/>
                      <a:headEnd type="none" w="med" len="med"/>
                      <a:tailEnd type="none" w="med" len="med"/>
                    </a:lnL>
                    <a:lnR w="9525" cap="flat" cmpd="sng" algn="ctr">
                      <a:solidFill>
                        <a:schemeClr val="bg2">
                          <a:lumMod val="90000"/>
                        </a:schemeClr>
                      </a:solidFill>
                      <a:prstDash val="solid"/>
                      <a:round/>
                      <a:headEnd type="none" w="med" len="med"/>
                      <a:tailEnd type="none" w="med" len="med"/>
                    </a:lnR>
                    <a:lnT w="9525" cap="flat" cmpd="sng" algn="ctr">
                      <a:solidFill>
                        <a:schemeClr val="bg2">
                          <a:lumMod val="90000"/>
                        </a:schemeClr>
                      </a:solidFill>
                      <a:prstDash val="solid"/>
                      <a:round/>
                      <a:headEnd type="none" w="med" len="med"/>
                      <a:tailEnd type="none" w="med" len="med"/>
                    </a:lnT>
                    <a:lnB w="952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9pPr>
                    </a:lstStyle>
                    <a:p>
                      <a:pPr algn="ctr"/>
                      <a:r>
                        <a:rPr lang="en-US" sz="1100" dirty="0">
                          <a:latin typeface="Cera Pro" panose="00000400000000000000" pitchFamily="50" charset="0"/>
                          <a:ea typeface="Roboto" panose="02000000000000000000" pitchFamily="2" charset="0"/>
                          <a:cs typeface="Arial" panose="020B0604020202020204" pitchFamily="34" charset="0"/>
                        </a:rPr>
                        <a:t>217</a:t>
                      </a:r>
                      <a:endParaRPr lang="en-AU" sz="1100" dirty="0">
                        <a:latin typeface="Cera Pro" panose="00000400000000000000" pitchFamily="50" charset="0"/>
                        <a:ea typeface="Roboto" panose="02000000000000000000" pitchFamily="2" charset="0"/>
                        <a:cs typeface="Arial" panose="020B0604020202020204" pitchFamily="34" charset="0"/>
                      </a:endParaRPr>
                    </a:p>
                  </a:txBody>
                  <a:tcPr marL="36000" marR="36000" marT="36000" marB="36000" anchor="ctr">
                    <a:lnL w="9525" cap="flat" cmpd="sng" algn="ctr">
                      <a:solidFill>
                        <a:schemeClr val="bg2">
                          <a:lumMod val="90000"/>
                        </a:schemeClr>
                      </a:solidFill>
                      <a:prstDash val="solid"/>
                      <a:round/>
                      <a:headEnd type="none" w="med" len="med"/>
                      <a:tailEnd type="none" w="med" len="med"/>
                    </a:lnL>
                    <a:lnR w="9525" cap="flat" cmpd="sng" algn="ctr">
                      <a:solidFill>
                        <a:schemeClr val="bg2">
                          <a:lumMod val="90000"/>
                        </a:schemeClr>
                      </a:solidFill>
                      <a:prstDash val="solid"/>
                      <a:round/>
                      <a:headEnd type="none" w="med" len="med"/>
                      <a:tailEnd type="none" w="med" len="med"/>
                    </a:lnR>
                    <a:lnT w="9525" cap="flat" cmpd="sng" algn="ctr">
                      <a:solidFill>
                        <a:schemeClr val="bg2">
                          <a:lumMod val="90000"/>
                        </a:schemeClr>
                      </a:solidFill>
                      <a:prstDash val="solid"/>
                      <a:round/>
                      <a:headEnd type="none" w="med" len="med"/>
                      <a:tailEnd type="none" w="med" len="med"/>
                    </a:lnT>
                    <a:lnB w="952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9pPr>
                    </a:lstStyle>
                    <a:p>
                      <a:pPr algn="ctr"/>
                      <a:r>
                        <a:rPr lang="en-US" sz="1100" dirty="0">
                          <a:latin typeface="Cera Pro" panose="00000400000000000000" pitchFamily="50" charset="0"/>
                          <a:ea typeface="Roboto" panose="02000000000000000000" pitchFamily="2" charset="0"/>
                          <a:cs typeface="Arial" panose="020B0604020202020204" pitchFamily="34" charset="0"/>
                        </a:rPr>
                        <a:t>-15</a:t>
                      </a:r>
                      <a:endParaRPr lang="en-AU" sz="1100" dirty="0">
                        <a:latin typeface="Cera Pro" panose="00000400000000000000" pitchFamily="50" charset="0"/>
                        <a:ea typeface="Roboto" panose="02000000000000000000" pitchFamily="2" charset="0"/>
                        <a:cs typeface="Arial" panose="020B0604020202020204" pitchFamily="34" charset="0"/>
                      </a:endParaRPr>
                    </a:p>
                  </a:txBody>
                  <a:tcPr marL="36000" marR="36000" marT="36000" marB="36000" anchor="ctr">
                    <a:lnL w="9525" cap="flat" cmpd="sng" algn="ctr">
                      <a:solidFill>
                        <a:schemeClr val="bg2">
                          <a:lumMod val="90000"/>
                        </a:schemeClr>
                      </a:solidFill>
                      <a:prstDash val="solid"/>
                      <a:round/>
                      <a:headEnd type="none" w="med" len="med"/>
                      <a:tailEnd type="none" w="med" len="med"/>
                    </a:lnL>
                    <a:lnR w="9525" cap="flat" cmpd="sng" algn="ctr">
                      <a:solidFill>
                        <a:schemeClr val="bg2">
                          <a:lumMod val="90000"/>
                        </a:schemeClr>
                      </a:solidFill>
                      <a:prstDash val="solid"/>
                      <a:round/>
                      <a:headEnd type="none" w="med" len="med"/>
                      <a:tailEnd type="none" w="med" len="med"/>
                    </a:lnR>
                    <a:lnT w="9525" cap="flat" cmpd="sng" algn="ctr">
                      <a:solidFill>
                        <a:schemeClr val="bg2">
                          <a:lumMod val="90000"/>
                        </a:schemeClr>
                      </a:solidFill>
                      <a:prstDash val="solid"/>
                      <a:round/>
                      <a:headEnd type="none" w="med" len="med"/>
                      <a:tailEnd type="none" w="med" len="med"/>
                    </a:lnT>
                    <a:lnB w="952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9pPr>
                    </a:lstStyle>
                    <a:p>
                      <a:pPr algn="ctr"/>
                      <a:r>
                        <a:rPr lang="en-US" sz="1100" dirty="0">
                          <a:latin typeface="Cera Pro" panose="00000400000000000000" pitchFamily="50" charset="0"/>
                          <a:ea typeface="Roboto" panose="02000000000000000000" pitchFamily="2" charset="0"/>
                          <a:cs typeface="Arial" panose="020B0604020202020204" pitchFamily="34" charset="0"/>
                        </a:rPr>
                        <a:t>500</a:t>
                      </a:r>
                      <a:endParaRPr lang="en-AU" sz="1100" dirty="0">
                        <a:latin typeface="Cera Pro" panose="00000400000000000000" pitchFamily="50" charset="0"/>
                        <a:ea typeface="Roboto" panose="02000000000000000000" pitchFamily="2" charset="0"/>
                        <a:cs typeface="Arial" panose="020B0604020202020204" pitchFamily="34" charset="0"/>
                      </a:endParaRPr>
                    </a:p>
                  </a:txBody>
                  <a:tcPr marL="36000" marR="36000" marT="36000" marB="36000" anchor="ctr">
                    <a:lnL w="9525" cap="flat" cmpd="sng" algn="ctr">
                      <a:solidFill>
                        <a:schemeClr val="bg2">
                          <a:lumMod val="90000"/>
                        </a:schemeClr>
                      </a:solidFill>
                      <a:prstDash val="solid"/>
                      <a:round/>
                      <a:headEnd type="none" w="med" len="med"/>
                      <a:tailEnd type="none" w="med" len="med"/>
                    </a:lnL>
                    <a:lnR w="9525" cap="flat" cmpd="sng" algn="ctr">
                      <a:solidFill>
                        <a:schemeClr val="bg2">
                          <a:lumMod val="90000"/>
                        </a:schemeClr>
                      </a:solidFill>
                      <a:prstDash val="solid"/>
                      <a:round/>
                      <a:headEnd type="none" w="med" len="med"/>
                      <a:tailEnd type="none" w="med" len="med"/>
                    </a:lnR>
                    <a:lnT w="9525" cap="flat" cmpd="sng" algn="ctr">
                      <a:solidFill>
                        <a:schemeClr val="bg2">
                          <a:lumMod val="90000"/>
                        </a:schemeClr>
                      </a:solidFill>
                      <a:prstDash val="solid"/>
                      <a:round/>
                      <a:headEnd type="none" w="med" len="med"/>
                      <a:tailEnd type="none" w="med" len="med"/>
                    </a:lnT>
                    <a:lnB w="952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9pPr>
                    </a:lstStyle>
                    <a:p>
                      <a:pPr algn="ctr"/>
                      <a:r>
                        <a:rPr lang="en-US" sz="1100" dirty="0">
                          <a:latin typeface="Cera Pro" panose="00000400000000000000" pitchFamily="50" charset="0"/>
                          <a:ea typeface="Roboto" panose="02000000000000000000" pitchFamily="2" charset="0"/>
                          <a:cs typeface="Arial" panose="020B0604020202020204" pitchFamily="34" charset="0"/>
                        </a:rPr>
                        <a:t>729</a:t>
                      </a:r>
                      <a:endParaRPr lang="en-AU" sz="1100" dirty="0">
                        <a:latin typeface="Cera Pro" panose="00000400000000000000" pitchFamily="50" charset="0"/>
                        <a:ea typeface="Roboto" panose="02000000000000000000" pitchFamily="2" charset="0"/>
                        <a:cs typeface="Arial" panose="020B0604020202020204" pitchFamily="34" charset="0"/>
                      </a:endParaRPr>
                    </a:p>
                  </a:txBody>
                  <a:tcPr marL="36000" marR="36000" marT="36000" marB="36000" anchor="ctr">
                    <a:lnL w="9525" cap="flat" cmpd="sng" algn="ctr">
                      <a:solidFill>
                        <a:schemeClr val="bg2">
                          <a:lumMod val="90000"/>
                        </a:schemeClr>
                      </a:solidFill>
                      <a:prstDash val="solid"/>
                      <a:round/>
                      <a:headEnd type="none" w="med" len="med"/>
                      <a:tailEnd type="none" w="med" len="med"/>
                    </a:lnL>
                    <a:lnR w="9525" cap="flat" cmpd="sng" algn="ctr">
                      <a:solidFill>
                        <a:schemeClr val="bg2">
                          <a:lumMod val="90000"/>
                        </a:schemeClr>
                      </a:solidFill>
                      <a:prstDash val="solid"/>
                      <a:round/>
                      <a:headEnd type="none" w="med" len="med"/>
                      <a:tailEnd type="none" w="med" len="med"/>
                    </a:lnR>
                    <a:lnT w="9525" cap="flat" cmpd="sng" algn="ctr">
                      <a:solidFill>
                        <a:schemeClr val="bg2">
                          <a:lumMod val="90000"/>
                        </a:schemeClr>
                      </a:solidFill>
                      <a:prstDash val="solid"/>
                      <a:round/>
                      <a:headEnd type="none" w="med" len="med"/>
                      <a:tailEnd type="none" w="med" len="med"/>
                    </a:lnT>
                    <a:lnB w="952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6"/>
                  </a:ext>
                </a:extLst>
              </a:tr>
              <a:tr h="291819">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9pPr>
                    </a:lstStyle>
                    <a:p>
                      <a:endParaRPr lang="en-AU" sz="1100" dirty="0">
                        <a:solidFill>
                          <a:schemeClr val="bg1"/>
                        </a:solidFill>
                        <a:latin typeface="Cera Pro" panose="00000400000000000000" pitchFamily="50" charset="0"/>
                        <a:ea typeface="Roboto" panose="02000000000000000000" pitchFamily="2" charset="0"/>
                        <a:cs typeface="Arial" panose="020B0604020202020204" pitchFamily="34" charset="0"/>
                      </a:endParaRPr>
                    </a:p>
                  </a:txBody>
                  <a:tcPr marL="36000" marR="36000" marT="36000" marB="36000" anchor="ctr">
                    <a:lnL w="9525" cap="flat" cmpd="sng" algn="ctr">
                      <a:solidFill>
                        <a:schemeClr val="bg2">
                          <a:lumMod val="90000"/>
                        </a:schemeClr>
                      </a:solidFill>
                      <a:prstDash val="solid"/>
                      <a:round/>
                      <a:headEnd type="none" w="med" len="med"/>
                      <a:tailEnd type="none" w="med" len="med"/>
                    </a:lnL>
                    <a:lnR w="9525" cap="flat" cmpd="sng" algn="ctr">
                      <a:solidFill>
                        <a:schemeClr val="bg2">
                          <a:lumMod val="90000"/>
                        </a:schemeClr>
                      </a:solidFill>
                      <a:prstDash val="solid"/>
                      <a:round/>
                      <a:headEnd type="none" w="med" len="med"/>
                      <a:tailEnd type="none" w="med" len="med"/>
                    </a:lnR>
                    <a:lnT w="9525" cap="flat" cmpd="sng" algn="ctr">
                      <a:solidFill>
                        <a:schemeClr val="bg2">
                          <a:lumMod val="90000"/>
                        </a:schemeClr>
                      </a:solidFill>
                      <a:prstDash val="solid"/>
                      <a:round/>
                      <a:headEnd type="none" w="med" len="med"/>
                      <a:tailEnd type="none" w="med" len="med"/>
                    </a:lnT>
                    <a:lnB w="952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rgbClr val="203864"/>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9pPr>
                    </a:lstStyle>
                    <a:p>
                      <a:r>
                        <a:rPr lang="en-US" sz="1100" b="1" dirty="0">
                          <a:solidFill>
                            <a:schemeClr val="bg1"/>
                          </a:solidFill>
                          <a:latin typeface="Cera Pro" panose="00000400000000000000" pitchFamily="50" charset="0"/>
                          <a:ea typeface="Roboto" panose="02000000000000000000" pitchFamily="2" charset="0"/>
                          <a:cs typeface="Arial" panose="020B0604020202020204" pitchFamily="34" charset="0"/>
                        </a:rPr>
                        <a:t>TOTAL</a:t>
                      </a:r>
                      <a:endParaRPr lang="en-AU" sz="1100" b="1" dirty="0">
                        <a:solidFill>
                          <a:schemeClr val="bg1"/>
                        </a:solidFill>
                        <a:latin typeface="Cera Pro" panose="00000400000000000000" pitchFamily="50" charset="0"/>
                        <a:ea typeface="Roboto" panose="02000000000000000000" pitchFamily="2" charset="0"/>
                        <a:cs typeface="Arial" panose="020B0604020202020204" pitchFamily="34" charset="0"/>
                      </a:endParaRPr>
                    </a:p>
                  </a:txBody>
                  <a:tcPr marL="36000" marR="36000" marT="36000" marB="36000" anchor="ctr">
                    <a:lnL w="9525" cap="flat" cmpd="sng" algn="ctr">
                      <a:solidFill>
                        <a:schemeClr val="bg2">
                          <a:lumMod val="90000"/>
                        </a:schemeClr>
                      </a:solidFill>
                      <a:prstDash val="solid"/>
                      <a:round/>
                      <a:headEnd type="none" w="med" len="med"/>
                      <a:tailEnd type="none" w="med" len="med"/>
                    </a:lnL>
                    <a:lnR w="9525" cap="flat" cmpd="sng" algn="ctr">
                      <a:solidFill>
                        <a:schemeClr val="bg2">
                          <a:lumMod val="90000"/>
                        </a:schemeClr>
                      </a:solidFill>
                      <a:prstDash val="solid"/>
                      <a:round/>
                      <a:headEnd type="none" w="med" len="med"/>
                      <a:tailEnd type="none" w="med" len="med"/>
                    </a:lnR>
                    <a:lnT w="9525" cap="flat" cmpd="sng" algn="ctr">
                      <a:solidFill>
                        <a:schemeClr val="bg2">
                          <a:lumMod val="90000"/>
                        </a:schemeClr>
                      </a:solidFill>
                      <a:prstDash val="solid"/>
                      <a:round/>
                      <a:headEnd type="none" w="med" len="med"/>
                      <a:tailEnd type="none" w="med" len="med"/>
                    </a:lnT>
                    <a:lnB w="952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rgbClr val="203864"/>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9pPr>
                    </a:lstStyle>
                    <a:p>
                      <a:pPr algn="ctr"/>
                      <a:r>
                        <a:rPr lang="en-US" sz="1100" b="1" dirty="0">
                          <a:solidFill>
                            <a:schemeClr val="bg1"/>
                          </a:solidFill>
                          <a:latin typeface="Cera Pro" panose="00000400000000000000" pitchFamily="50" charset="0"/>
                          <a:ea typeface="Roboto" panose="02000000000000000000" pitchFamily="2" charset="0"/>
                          <a:cs typeface="Arial" panose="020B0604020202020204" pitchFamily="34" charset="0"/>
                        </a:rPr>
                        <a:t>1,334</a:t>
                      </a:r>
                      <a:endParaRPr lang="en-AU" sz="1100" b="1" dirty="0">
                        <a:solidFill>
                          <a:schemeClr val="bg1"/>
                        </a:solidFill>
                        <a:latin typeface="Cera Pro" panose="00000400000000000000" pitchFamily="50" charset="0"/>
                        <a:ea typeface="Roboto" panose="02000000000000000000" pitchFamily="2" charset="0"/>
                        <a:cs typeface="Arial" panose="020B0604020202020204" pitchFamily="34" charset="0"/>
                      </a:endParaRPr>
                    </a:p>
                  </a:txBody>
                  <a:tcPr marL="36000" marR="36000" marT="36000" marB="36000" anchor="ctr">
                    <a:lnL w="9525" cap="flat" cmpd="sng" algn="ctr">
                      <a:solidFill>
                        <a:schemeClr val="bg2">
                          <a:lumMod val="90000"/>
                        </a:schemeClr>
                      </a:solidFill>
                      <a:prstDash val="solid"/>
                      <a:round/>
                      <a:headEnd type="none" w="med" len="med"/>
                      <a:tailEnd type="none" w="med" len="med"/>
                    </a:lnL>
                    <a:lnR w="9525" cap="flat" cmpd="sng" algn="ctr">
                      <a:solidFill>
                        <a:schemeClr val="bg2">
                          <a:lumMod val="90000"/>
                        </a:schemeClr>
                      </a:solidFill>
                      <a:prstDash val="solid"/>
                      <a:round/>
                      <a:headEnd type="none" w="med" len="med"/>
                      <a:tailEnd type="none" w="med" len="med"/>
                    </a:lnR>
                    <a:lnT w="9525" cap="flat" cmpd="sng" algn="ctr">
                      <a:solidFill>
                        <a:schemeClr val="bg2">
                          <a:lumMod val="90000"/>
                        </a:schemeClr>
                      </a:solidFill>
                      <a:prstDash val="solid"/>
                      <a:round/>
                      <a:headEnd type="none" w="med" len="med"/>
                      <a:tailEnd type="none" w="med" len="med"/>
                    </a:lnT>
                    <a:lnB w="952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rgbClr val="203864"/>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9pPr>
                    </a:lstStyle>
                    <a:p>
                      <a:pPr algn="ctr"/>
                      <a:r>
                        <a:rPr lang="en-US" sz="1100" b="1" dirty="0">
                          <a:solidFill>
                            <a:schemeClr val="bg1"/>
                          </a:solidFill>
                          <a:latin typeface="Cera Pro" panose="00000400000000000000" pitchFamily="50" charset="0"/>
                          <a:ea typeface="Roboto" panose="02000000000000000000" pitchFamily="2" charset="0"/>
                          <a:cs typeface="Arial" panose="020B0604020202020204" pitchFamily="34" charset="0"/>
                        </a:rPr>
                        <a:t>2,869</a:t>
                      </a:r>
                      <a:endParaRPr lang="en-AU" sz="1100" b="1" dirty="0">
                        <a:solidFill>
                          <a:schemeClr val="bg1"/>
                        </a:solidFill>
                        <a:latin typeface="Cera Pro" panose="00000400000000000000" pitchFamily="50" charset="0"/>
                        <a:ea typeface="Roboto" panose="02000000000000000000" pitchFamily="2" charset="0"/>
                        <a:cs typeface="Arial" panose="020B0604020202020204" pitchFamily="34" charset="0"/>
                      </a:endParaRPr>
                    </a:p>
                  </a:txBody>
                  <a:tcPr marL="36000" marR="36000" marT="36000" marB="36000" anchor="ctr">
                    <a:lnL w="9525" cap="flat" cmpd="sng" algn="ctr">
                      <a:solidFill>
                        <a:schemeClr val="bg2">
                          <a:lumMod val="90000"/>
                        </a:schemeClr>
                      </a:solidFill>
                      <a:prstDash val="solid"/>
                      <a:round/>
                      <a:headEnd type="none" w="med" len="med"/>
                      <a:tailEnd type="none" w="med" len="med"/>
                    </a:lnL>
                    <a:lnR w="9525" cap="flat" cmpd="sng" algn="ctr">
                      <a:solidFill>
                        <a:schemeClr val="bg2">
                          <a:lumMod val="90000"/>
                        </a:schemeClr>
                      </a:solidFill>
                      <a:prstDash val="solid"/>
                      <a:round/>
                      <a:headEnd type="none" w="med" len="med"/>
                      <a:tailEnd type="none" w="med" len="med"/>
                    </a:lnR>
                    <a:lnT w="9525" cap="flat" cmpd="sng" algn="ctr">
                      <a:solidFill>
                        <a:schemeClr val="bg2">
                          <a:lumMod val="90000"/>
                        </a:schemeClr>
                      </a:solidFill>
                      <a:prstDash val="solid"/>
                      <a:round/>
                      <a:headEnd type="none" w="med" len="med"/>
                      <a:tailEnd type="none" w="med" len="med"/>
                    </a:lnT>
                    <a:lnB w="952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rgbClr val="203864"/>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9pPr>
                    </a:lstStyle>
                    <a:p>
                      <a:pPr algn="ctr"/>
                      <a:r>
                        <a:rPr lang="en-US" sz="1100" b="1" dirty="0">
                          <a:solidFill>
                            <a:schemeClr val="bg1"/>
                          </a:solidFill>
                          <a:latin typeface="Cera Pro" panose="00000400000000000000" pitchFamily="50" charset="0"/>
                          <a:ea typeface="Roboto" panose="02000000000000000000" pitchFamily="2" charset="0"/>
                          <a:cs typeface="Arial" panose="020B0604020202020204" pitchFamily="34" charset="0"/>
                        </a:rPr>
                        <a:t>1,953</a:t>
                      </a:r>
                      <a:endParaRPr lang="en-AU" sz="1100" b="1" dirty="0">
                        <a:solidFill>
                          <a:schemeClr val="bg1"/>
                        </a:solidFill>
                        <a:latin typeface="Cera Pro" panose="00000400000000000000" pitchFamily="50" charset="0"/>
                        <a:ea typeface="Roboto" panose="02000000000000000000" pitchFamily="2" charset="0"/>
                        <a:cs typeface="Arial" panose="020B0604020202020204" pitchFamily="34" charset="0"/>
                      </a:endParaRPr>
                    </a:p>
                  </a:txBody>
                  <a:tcPr marL="36000" marR="36000" marT="36000" marB="36000" anchor="ctr">
                    <a:lnL w="9525" cap="flat" cmpd="sng" algn="ctr">
                      <a:solidFill>
                        <a:schemeClr val="bg2">
                          <a:lumMod val="90000"/>
                        </a:schemeClr>
                      </a:solidFill>
                      <a:prstDash val="solid"/>
                      <a:round/>
                      <a:headEnd type="none" w="med" len="med"/>
                      <a:tailEnd type="none" w="med" len="med"/>
                    </a:lnL>
                    <a:lnR w="9525" cap="flat" cmpd="sng" algn="ctr">
                      <a:solidFill>
                        <a:schemeClr val="bg2">
                          <a:lumMod val="90000"/>
                        </a:schemeClr>
                      </a:solidFill>
                      <a:prstDash val="solid"/>
                      <a:round/>
                      <a:headEnd type="none" w="med" len="med"/>
                      <a:tailEnd type="none" w="med" len="med"/>
                    </a:lnR>
                    <a:lnT w="9525" cap="flat" cmpd="sng" algn="ctr">
                      <a:solidFill>
                        <a:schemeClr val="bg2">
                          <a:lumMod val="90000"/>
                        </a:schemeClr>
                      </a:solidFill>
                      <a:prstDash val="solid"/>
                      <a:round/>
                      <a:headEnd type="none" w="med" len="med"/>
                      <a:tailEnd type="none" w="med" len="med"/>
                    </a:lnT>
                    <a:lnB w="952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rgbClr val="203864"/>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9pPr>
                    </a:lstStyle>
                    <a:p>
                      <a:pPr algn="ctr"/>
                      <a:r>
                        <a:rPr lang="en-US" sz="1100" b="1" dirty="0">
                          <a:solidFill>
                            <a:schemeClr val="bg1"/>
                          </a:solidFill>
                          <a:latin typeface="Cera Pro" panose="00000400000000000000" pitchFamily="50" charset="0"/>
                          <a:ea typeface="Roboto" panose="02000000000000000000" pitchFamily="2" charset="0"/>
                          <a:cs typeface="Arial" panose="020B0604020202020204" pitchFamily="34" charset="0"/>
                        </a:rPr>
                        <a:t>1,632</a:t>
                      </a:r>
                      <a:endParaRPr lang="en-AU" sz="1100" b="1" dirty="0">
                        <a:solidFill>
                          <a:schemeClr val="bg1"/>
                        </a:solidFill>
                        <a:latin typeface="Cera Pro" panose="00000400000000000000" pitchFamily="50" charset="0"/>
                        <a:ea typeface="Roboto" panose="02000000000000000000" pitchFamily="2" charset="0"/>
                        <a:cs typeface="Arial" panose="020B0604020202020204" pitchFamily="34" charset="0"/>
                      </a:endParaRPr>
                    </a:p>
                  </a:txBody>
                  <a:tcPr marL="36000" marR="36000" marT="36000" marB="36000" anchor="ctr">
                    <a:lnL w="9525" cap="flat" cmpd="sng" algn="ctr">
                      <a:solidFill>
                        <a:schemeClr val="bg2">
                          <a:lumMod val="90000"/>
                        </a:schemeClr>
                      </a:solidFill>
                      <a:prstDash val="solid"/>
                      <a:round/>
                      <a:headEnd type="none" w="med" len="med"/>
                      <a:tailEnd type="none" w="med" len="med"/>
                    </a:lnL>
                    <a:lnR w="9525" cap="flat" cmpd="sng" algn="ctr">
                      <a:solidFill>
                        <a:schemeClr val="bg2">
                          <a:lumMod val="90000"/>
                        </a:schemeClr>
                      </a:solidFill>
                      <a:prstDash val="solid"/>
                      <a:round/>
                      <a:headEnd type="none" w="med" len="med"/>
                      <a:tailEnd type="none" w="med" len="med"/>
                    </a:lnR>
                    <a:lnT w="9525" cap="flat" cmpd="sng" algn="ctr">
                      <a:solidFill>
                        <a:schemeClr val="bg2">
                          <a:lumMod val="90000"/>
                        </a:schemeClr>
                      </a:solidFill>
                      <a:prstDash val="solid"/>
                      <a:round/>
                      <a:headEnd type="none" w="med" len="med"/>
                      <a:tailEnd type="none" w="med" len="med"/>
                    </a:lnT>
                    <a:lnB w="952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rgbClr val="203864"/>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9pPr>
                    </a:lstStyle>
                    <a:p>
                      <a:pPr algn="ctr"/>
                      <a:r>
                        <a:rPr lang="en-US" sz="1100" b="1" dirty="0">
                          <a:solidFill>
                            <a:schemeClr val="bg1"/>
                          </a:solidFill>
                          <a:latin typeface="Cera Pro" panose="00000400000000000000" pitchFamily="50" charset="0"/>
                          <a:ea typeface="Roboto" panose="02000000000000000000" pitchFamily="2" charset="0"/>
                          <a:cs typeface="Arial" panose="020B0604020202020204" pitchFamily="34" charset="0"/>
                        </a:rPr>
                        <a:t>915</a:t>
                      </a:r>
                      <a:endParaRPr lang="en-AU" sz="1100" b="1" dirty="0">
                        <a:solidFill>
                          <a:schemeClr val="bg1"/>
                        </a:solidFill>
                        <a:latin typeface="Cera Pro" panose="00000400000000000000" pitchFamily="50" charset="0"/>
                        <a:ea typeface="Roboto" panose="02000000000000000000" pitchFamily="2" charset="0"/>
                        <a:cs typeface="Arial" panose="020B0604020202020204" pitchFamily="34" charset="0"/>
                      </a:endParaRPr>
                    </a:p>
                  </a:txBody>
                  <a:tcPr marL="36000" marR="36000" marT="36000" marB="36000" anchor="ctr">
                    <a:lnL w="9525" cap="flat" cmpd="sng" algn="ctr">
                      <a:solidFill>
                        <a:schemeClr val="bg2">
                          <a:lumMod val="90000"/>
                        </a:schemeClr>
                      </a:solidFill>
                      <a:prstDash val="solid"/>
                      <a:round/>
                      <a:headEnd type="none" w="med" len="med"/>
                      <a:tailEnd type="none" w="med" len="med"/>
                    </a:lnL>
                    <a:lnR w="9525" cap="flat" cmpd="sng" algn="ctr">
                      <a:solidFill>
                        <a:schemeClr val="bg2">
                          <a:lumMod val="90000"/>
                        </a:schemeClr>
                      </a:solidFill>
                      <a:prstDash val="solid"/>
                      <a:round/>
                      <a:headEnd type="none" w="med" len="med"/>
                      <a:tailEnd type="none" w="med" len="med"/>
                    </a:lnR>
                    <a:lnT w="9525" cap="flat" cmpd="sng" algn="ctr">
                      <a:solidFill>
                        <a:schemeClr val="bg2">
                          <a:lumMod val="90000"/>
                        </a:schemeClr>
                      </a:solidFill>
                      <a:prstDash val="solid"/>
                      <a:round/>
                      <a:headEnd type="none" w="med" len="med"/>
                      <a:tailEnd type="none" w="med" len="med"/>
                    </a:lnT>
                    <a:lnB w="952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rgbClr val="203864"/>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9pPr>
                    </a:lstStyle>
                    <a:p>
                      <a:pPr algn="ctr"/>
                      <a:r>
                        <a:rPr lang="en-US" sz="1100" b="1" dirty="0">
                          <a:solidFill>
                            <a:schemeClr val="bg1"/>
                          </a:solidFill>
                          <a:latin typeface="Cera Pro" panose="00000400000000000000" pitchFamily="50" charset="0"/>
                          <a:ea typeface="Roboto" panose="02000000000000000000" pitchFamily="2" charset="0"/>
                          <a:cs typeface="Arial" panose="020B0604020202020204" pitchFamily="34" charset="0"/>
                        </a:rPr>
                        <a:t>1,240</a:t>
                      </a:r>
                      <a:endParaRPr lang="en-AU" sz="1100" b="1" dirty="0">
                        <a:solidFill>
                          <a:schemeClr val="bg1"/>
                        </a:solidFill>
                        <a:latin typeface="Cera Pro" panose="00000400000000000000" pitchFamily="50" charset="0"/>
                        <a:ea typeface="Roboto" panose="02000000000000000000" pitchFamily="2" charset="0"/>
                        <a:cs typeface="Arial" panose="020B0604020202020204" pitchFamily="34" charset="0"/>
                      </a:endParaRPr>
                    </a:p>
                  </a:txBody>
                  <a:tcPr marL="36000" marR="36000" marT="36000" marB="36000" anchor="ctr">
                    <a:lnL w="9525" cap="flat" cmpd="sng" algn="ctr">
                      <a:solidFill>
                        <a:schemeClr val="bg2">
                          <a:lumMod val="90000"/>
                        </a:schemeClr>
                      </a:solidFill>
                      <a:prstDash val="solid"/>
                      <a:round/>
                      <a:headEnd type="none" w="med" len="med"/>
                      <a:tailEnd type="none" w="med" len="med"/>
                    </a:lnL>
                    <a:lnR w="9525" cap="flat" cmpd="sng" algn="ctr">
                      <a:solidFill>
                        <a:schemeClr val="bg2">
                          <a:lumMod val="90000"/>
                        </a:schemeClr>
                      </a:solidFill>
                      <a:prstDash val="solid"/>
                      <a:round/>
                      <a:headEnd type="none" w="med" len="med"/>
                      <a:tailEnd type="none" w="med" len="med"/>
                    </a:lnR>
                    <a:lnT w="9525" cap="flat" cmpd="sng" algn="ctr">
                      <a:solidFill>
                        <a:schemeClr val="bg2">
                          <a:lumMod val="90000"/>
                        </a:schemeClr>
                      </a:solidFill>
                      <a:prstDash val="solid"/>
                      <a:round/>
                      <a:headEnd type="none" w="med" len="med"/>
                      <a:tailEnd type="none" w="med" len="med"/>
                    </a:lnT>
                    <a:lnB w="952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rgbClr val="203864"/>
                    </a:solidFill>
                  </a:tcPr>
                </a:tc>
                <a:extLst>
                  <a:ext uri="{0D108BD9-81ED-4DB2-BD59-A6C34878D82A}">
                    <a16:rowId xmlns:a16="http://schemas.microsoft.com/office/drawing/2014/main" val="10007"/>
                  </a:ext>
                </a:extLst>
              </a:tr>
            </a:tbl>
          </a:graphicData>
        </a:graphic>
      </p:graphicFrame>
      <p:sp>
        <p:nvSpPr>
          <p:cNvPr id="20" name="TextBox 19">
            <a:extLst>
              <a:ext uri="{FF2B5EF4-FFF2-40B4-BE49-F238E27FC236}">
                <a16:creationId xmlns:a16="http://schemas.microsoft.com/office/drawing/2014/main" id="{09EA8752-5F5B-A23E-D194-23322445DE05}"/>
              </a:ext>
            </a:extLst>
          </p:cNvPr>
          <p:cNvSpPr txBox="1"/>
          <p:nvPr/>
        </p:nvSpPr>
        <p:spPr>
          <a:xfrm>
            <a:off x="6245450" y="3226748"/>
            <a:ext cx="5783910" cy="369332"/>
          </a:xfrm>
          <a:prstGeom prst="rect">
            <a:avLst/>
          </a:prstGeom>
          <a:noFill/>
        </p:spPr>
        <p:txBody>
          <a:bodyPr wrap="square" rtlCol="0">
            <a:spAutoFit/>
          </a:bodyPr>
          <a:lstStyle/>
          <a:p>
            <a:pPr marL="212725" marR="0" lvl="0" indent="-212725" algn="l" defTabSz="914400" rtl="0" eaLnBrk="0" fontAlgn="base" latinLnBrk="0" hangingPunct="0">
              <a:lnSpc>
                <a:spcPct val="100000"/>
              </a:lnSpc>
              <a:spcBef>
                <a:spcPct val="0"/>
              </a:spcBef>
              <a:spcAft>
                <a:spcPct val="0"/>
              </a:spcAft>
              <a:buClrTx/>
              <a:buSzTx/>
              <a:buFontTx/>
              <a:buNone/>
              <a:tabLst/>
              <a:defRPr/>
            </a:pPr>
            <a:r>
              <a:rPr lang="en-US" sz="900" b="1" dirty="0">
                <a:solidFill>
                  <a:srgbClr val="000000"/>
                </a:solidFill>
                <a:latin typeface="Cera Pro" panose="00000400000000000000" pitchFamily="50" charset="0"/>
                <a:ea typeface="Roboto" panose="02000000000000000000" pitchFamily="2" charset="0"/>
                <a:cs typeface="Palanquin" panose="020B0004020203020204" pitchFamily="34" charset="77"/>
              </a:rPr>
              <a:t>Note</a:t>
            </a:r>
            <a:r>
              <a:rPr kumimoji="0" lang="en-US" sz="900" b="1" i="0" u="none" strike="noStrike" kern="1200" cap="none" spc="0" normalizeH="0" baseline="0" noProof="0" dirty="0">
                <a:ln>
                  <a:noFill/>
                </a:ln>
                <a:solidFill>
                  <a:srgbClr val="000000"/>
                </a:solidFill>
                <a:effectLst/>
                <a:uLnTx/>
                <a:uFillTx/>
                <a:latin typeface="Cera Pro" panose="00000400000000000000" pitchFamily="50" charset="0"/>
                <a:ea typeface="Roboto" panose="02000000000000000000" pitchFamily="2" charset="0"/>
                <a:cs typeface="Palanquin" panose="020B0004020203020204" pitchFamily="34" charset="77"/>
              </a:rPr>
              <a:t>: </a:t>
            </a:r>
            <a:r>
              <a:rPr kumimoji="0" lang="id-ID" sz="900" i="1" u="none" strike="noStrike" kern="1200" cap="none" spc="0" normalizeH="0" baseline="0" noProof="0" dirty="0">
                <a:ln>
                  <a:noFill/>
                </a:ln>
                <a:solidFill>
                  <a:srgbClr val="000000"/>
                </a:solidFill>
                <a:effectLst/>
                <a:uLnTx/>
                <a:uFillTx/>
                <a:latin typeface="Cera Pro" panose="00000400000000000000" pitchFamily="50" charset="0"/>
                <a:ea typeface="Roboto" panose="02000000000000000000" pitchFamily="2" charset="0"/>
                <a:cs typeface="Palanquin" panose="020B0004020203020204" pitchFamily="34" charset="77"/>
              </a:rPr>
              <a:t>CM: </a:t>
            </a:r>
            <a:r>
              <a:rPr kumimoji="0" lang="id-ID" sz="900" i="1" u="none" strike="noStrike" kern="1200" cap="none" spc="0" normalizeH="0" baseline="0" noProof="0" dirty="0" err="1">
                <a:ln>
                  <a:noFill/>
                </a:ln>
                <a:solidFill>
                  <a:srgbClr val="000000"/>
                </a:solidFill>
                <a:effectLst/>
                <a:uLnTx/>
                <a:uFillTx/>
                <a:latin typeface="Cera Pro" panose="00000400000000000000" pitchFamily="50" charset="0"/>
                <a:ea typeface="Roboto" panose="02000000000000000000" pitchFamily="2" charset="0"/>
                <a:cs typeface="Palanquin" panose="020B0004020203020204" pitchFamily="34" charset="77"/>
              </a:rPr>
              <a:t>Counter</a:t>
            </a:r>
            <a:r>
              <a:rPr kumimoji="0" lang="id-ID" sz="900" i="1" u="none" strike="noStrike" kern="1200" cap="none" spc="0" normalizeH="0" baseline="0" noProof="0" dirty="0">
                <a:ln>
                  <a:noFill/>
                </a:ln>
                <a:solidFill>
                  <a:srgbClr val="000000"/>
                </a:solidFill>
                <a:effectLst/>
                <a:uLnTx/>
                <a:uFillTx/>
                <a:latin typeface="Cera Pro" panose="00000400000000000000" pitchFamily="50" charset="0"/>
                <a:ea typeface="Roboto" panose="02000000000000000000" pitchFamily="2" charset="0"/>
                <a:cs typeface="Palanquin" panose="020B0004020203020204" pitchFamily="34" charset="77"/>
              </a:rPr>
              <a:t> </a:t>
            </a:r>
            <a:r>
              <a:rPr kumimoji="0" lang="id-ID" sz="900" i="1" u="none" strike="noStrike" kern="1200" cap="none" spc="0" normalizeH="0" baseline="0" noProof="0" dirty="0" err="1">
                <a:ln>
                  <a:noFill/>
                </a:ln>
                <a:solidFill>
                  <a:srgbClr val="000000"/>
                </a:solidFill>
                <a:effectLst/>
                <a:uLnTx/>
                <a:uFillTx/>
                <a:latin typeface="Cera Pro" panose="00000400000000000000" pitchFamily="50" charset="0"/>
                <a:ea typeface="Roboto" panose="02000000000000000000" pitchFamily="2" charset="0"/>
                <a:cs typeface="Palanquin" panose="020B0004020203020204" pitchFamily="34" charset="77"/>
              </a:rPr>
              <a:t>Measure</a:t>
            </a:r>
            <a:r>
              <a:rPr kumimoji="0" lang="en-US" sz="900" i="1" u="none" strike="noStrike" kern="1200" cap="none" spc="0" normalizeH="0" baseline="0" noProof="0" dirty="0">
                <a:ln>
                  <a:noFill/>
                </a:ln>
                <a:solidFill>
                  <a:srgbClr val="000000"/>
                </a:solidFill>
                <a:effectLst/>
                <a:uLnTx/>
                <a:uFillTx/>
                <a:latin typeface="Cera Pro" panose="00000400000000000000" pitchFamily="50" charset="0"/>
                <a:ea typeface="Roboto" panose="02000000000000000000" pitchFamily="2" charset="0"/>
                <a:cs typeface="Palanquin" panose="020B0004020203020204" pitchFamily="34" charset="77"/>
              </a:rPr>
              <a:t>; </a:t>
            </a:r>
            <a:r>
              <a:rPr kumimoji="0" lang="en-US" sz="900" i="0" u="none" strike="noStrike" kern="1200" cap="none" spc="0" normalizeH="0" baseline="0" noProof="0" dirty="0">
                <a:ln>
                  <a:noFill/>
                </a:ln>
                <a:solidFill>
                  <a:srgbClr val="000000"/>
                </a:solidFill>
                <a:effectLst/>
                <a:uLnTx/>
                <a:uFillTx/>
                <a:latin typeface="Cera Pro" panose="00000400000000000000" pitchFamily="50" charset="0"/>
                <a:ea typeface="Roboto" panose="02000000000000000000" pitchFamily="2" charset="0"/>
                <a:cs typeface="Palanquin" panose="020B0004020203020204" pitchFamily="34" charset="77"/>
              </a:rPr>
              <a:t>CM1: </a:t>
            </a:r>
            <a:r>
              <a:rPr kumimoji="0" lang="en-US" sz="900" i="1" u="none" strike="noStrike" kern="1200" cap="none" spc="0" normalizeH="0" baseline="0" noProof="0" dirty="0">
                <a:ln>
                  <a:noFill/>
                </a:ln>
                <a:solidFill>
                  <a:srgbClr val="000000"/>
                </a:solidFill>
                <a:effectLst/>
                <a:uLnTx/>
                <a:uFillTx/>
                <a:latin typeface="Cera Pro" panose="00000400000000000000" pitchFamily="50" charset="0"/>
                <a:ea typeface="Roboto" panose="02000000000000000000" pitchFamily="2" charset="0"/>
                <a:cs typeface="Palanquin" panose="020B0004020203020204" pitchFamily="34" charset="77"/>
              </a:rPr>
              <a:t>self effort</a:t>
            </a:r>
            <a:r>
              <a:rPr kumimoji="0" lang="en-US" sz="900" i="0" u="none" strike="noStrike" kern="1200" cap="none" spc="0" normalizeH="0" baseline="0" noProof="0" dirty="0">
                <a:ln>
                  <a:noFill/>
                </a:ln>
                <a:solidFill>
                  <a:srgbClr val="000000"/>
                </a:solidFill>
                <a:effectLst/>
                <a:uLnTx/>
                <a:uFillTx/>
                <a:latin typeface="Cera Pro" panose="00000400000000000000" pitchFamily="50" charset="0"/>
                <a:ea typeface="Roboto" panose="02000000000000000000" pitchFamily="2" charset="0"/>
                <a:cs typeface="Palanquin" panose="020B0004020203020204" pitchFamily="34" charset="77"/>
              </a:rPr>
              <a:t>; CM2</a:t>
            </a:r>
            <a:r>
              <a:rPr kumimoji="0" lang="en-US" sz="900" i="1" u="none" strike="noStrike" kern="1200" cap="none" spc="0" normalizeH="0" baseline="0" noProof="0" dirty="0">
                <a:ln>
                  <a:noFill/>
                </a:ln>
                <a:solidFill>
                  <a:srgbClr val="000000"/>
                </a:solidFill>
                <a:effectLst/>
                <a:uLnTx/>
                <a:uFillTx/>
                <a:latin typeface="Cera Pro" panose="00000400000000000000" pitchFamily="50" charset="0"/>
                <a:ea typeface="Roboto" panose="02000000000000000000" pitchFamily="2" charset="0"/>
                <a:cs typeface="Palanquin" panose="020B0004020203020204" pitchFamily="34" charset="77"/>
              </a:rPr>
              <a:t>: international assistance</a:t>
            </a:r>
            <a:r>
              <a:rPr kumimoji="0" lang="en-US" sz="900" i="0" u="none" strike="noStrike" kern="1200" cap="none" spc="0" normalizeH="0" baseline="0" noProof="0" dirty="0">
                <a:ln>
                  <a:noFill/>
                </a:ln>
                <a:solidFill>
                  <a:srgbClr val="000000"/>
                </a:solidFill>
                <a:effectLst/>
                <a:uLnTx/>
                <a:uFillTx/>
                <a:latin typeface="Cera Pro" panose="00000400000000000000" pitchFamily="50" charset="0"/>
                <a:ea typeface="Roboto" panose="02000000000000000000" pitchFamily="2" charset="0"/>
                <a:cs typeface="Palanquin" panose="020B0004020203020204" pitchFamily="34" charset="77"/>
              </a:rPr>
              <a:t>; </a:t>
            </a:r>
            <a:r>
              <a:rPr kumimoji="0" lang="en-US" sz="900" u="none" strike="noStrike" kern="1200" cap="none" spc="0" normalizeH="0" baseline="0" noProof="0" dirty="0">
                <a:ln>
                  <a:noFill/>
                </a:ln>
                <a:solidFill>
                  <a:srgbClr val="000000"/>
                </a:solidFill>
                <a:effectLst/>
                <a:uLnTx/>
                <a:uFillTx/>
                <a:latin typeface="Cera Pro" panose="00000400000000000000" pitchFamily="50" charset="0"/>
                <a:ea typeface="Roboto" panose="02000000000000000000" pitchFamily="2" charset="0"/>
                <a:cs typeface="Palanquin" panose="020B0004020203020204" pitchFamily="34" charset="77"/>
              </a:rPr>
              <a:t>IPPU: </a:t>
            </a:r>
            <a:r>
              <a:rPr kumimoji="0" lang="en-US" sz="900" i="1" u="none" strike="noStrike" kern="1200" cap="none" spc="0" normalizeH="0" baseline="0" noProof="0" dirty="0">
                <a:ln>
                  <a:noFill/>
                </a:ln>
                <a:solidFill>
                  <a:srgbClr val="000000"/>
                </a:solidFill>
                <a:effectLst/>
                <a:uLnTx/>
                <a:uFillTx/>
                <a:latin typeface="Cera Pro" panose="00000400000000000000" pitchFamily="50" charset="0"/>
                <a:ea typeface="Roboto" panose="02000000000000000000" pitchFamily="2" charset="0"/>
                <a:cs typeface="Palanquin" panose="020B0004020203020204" pitchFamily="34" charset="77"/>
              </a:rPr>
              <a:t>industrial processes and production use</a:t>
            </a:r>
            <a:endParaRPr kumimoji="0" lang="id-ID" sz="900" i="1" u="none" strike="noStrike" kern="1200" cap="none" spc="0" normalizeH="0" baseline="0" noProof="0" dirty="0">
              <a:ln>
                <a:noFill/>
              </a:ln>
              <a:solidFill>
                <a:srgbClr val="000000"/>
              </a:solidFill>
              <a:effectLst/>
              <a:uLnTx/>
              <a:uFillTx/>
              <a:latin typeface="Cera Pro" panose="00000400000000000000" pitchFamily="50" charset="0"/>
              <a:ea typeface="Roboto" panose="02000000000000000000" pitchFamily="2" charset="0"/>
              <a:cs typeface="Palanquin" panose="020B0004020203020204" pitchFamily="34" charset="77"/>
            </a:endParaRPr>
          </a:p>
        </p:txBody>
      </p:sp>
      <p:sp>
        <p:nvSpPr>
          <p:cNvPr id="21" name="object 30">
            <a:extLst>
              <a:ext uri="{FF2B5EF4-FFF2-40B4-BE49-F238E27FC236}">
                <a16:creationId xmlns:a16="http://schemas.microsoft.com/office/drawing/2014/main" id="{DC5EC898-993F-1B6B-AA41-1F52BDE1A4B9}"/>
              </a:ext>
            </a:extLst>
          </p:cNvPr>
          <p:cNvSpPr txBox="1">
            <a:spLocks/>
          </p:cNvSpPr>
          <p:nvPr/>
        </p:nvSpPr>
        <p:spPr>
          <a:xfrm>
            <a:off x="6189063" y="630726"/>
            <a:ext cx="1856338" cy="286603"/>
          </a:xfrm>
          <a:prstGeom prst="roundRect">
            <a:avLst/>
          </a:prstGeom>
          <a:solidFill>
            <a:schemeClr val="accent5">
              <a:lumMod val="50000"/>
            </a:schemeClr>
          </a:solidFill>
        </p:spPr>
        <p:txBody>
          <a:bodyPr vert="horz" wrap="square" lIns="72000" tIns="12700" rIns="0" bIns="0" rtlCol="0">
            <a:spAutoFit/>
          </a:bodyPr>
          <a:lstStyle>
            <a:defPPr>
              <a:defRPr lang="en-US"/>
            </a:defPPr>
            <a:lvl1pPr marL="12700">
              <a:lnSpc>
                <a:spcPct val="100000"/>
              </a:lnSpc>
              <a:spcBef>
                <a:spcPts val="100"/>
              </a:spcBef>
              <a:buNone/>
              <a:defRPr sz="3200" b="1">
                <a:solidFill>
                  <a:srgbClr val="002060"/>
                </a:solidFill>
                <a:latin typeface="Cera Pro" panose="00000400000000000000" pitchFamily="50" charset="0"/>
                <a:ea typeface="Adobe Fan Heiti Std B" panose="020B0700000000000000" pitchFamily="34" charset="-128"/>
                <a:cs typeface="+mj-cs"/>
              </a:defRPr>
            </a:lvl1p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fi-FI" altLang="en-US" sz="1600" b="1" i="0" u="none" strike="noStrike" kern="1200" cap="none" spc="0" normalizeH="0" baseline="0" noProof="0" dirty="0">
                <a:ln>
                  <a:noFill/>
                </a:ln>
                <a:solidFill>
                  <a:schemeClr val="bg1"/>
                </a:solidFill>
                <a:effectLst/>
                <a:uLnTx/>
                <a:uFillTx/>
                <a:ea typeface="Roboto" panose="02000000000000000000" pitchFamily="2" charset="0"/>
                <a:cs typeface="Arial" panose="020B0604020202020204" pitchFamily="34" charset="0"/>
                <a:sym typeface="+mn-ea"/>
              </a:rPr>
              <a:t>Enhanced NDC</a:t>
            </a:r>
          </a:p>
        </p:txBody>
      </p:sp>
      <p:sp>
        <p:nvSpPr>
          <p:cNvPr id="24" name="TextBox 23">
            <a:extLst>
              <a:ext uri="{FF2B5EF4-FFF2-40B4-BE49-F238E27FC236}">
                <a16:creationId xmlns:a16="http://schemas.microsoft.com/office/drawing/2014/main" id="{C3019A5E-3F7E-55B8-7BDB-7A370C31AF30}"/>
              </a:ext>
            </a:extLst>
          </p:cNvPr>
          <p:cNvSpPr txBox="1"/>
          <p:nvPr/>
        </p:nvSpPr>
        <p:spPr>
          <a:xfrm>
            <a:off x="9789459" y="3641993"/>
            <a:ext cx="2314177" cy="2939266"/>
          </a:xfrm>
          <a:prstGeom prst="rect">
            <a:avLst/>
          </a:prstGeom>
          <a:noFill/>
        </p:spPr>
        <p:txBody>
          <a:bodyPr wrap="square">
            <a:spAutoFit/>
          </a:bodyPr>
          <a:lstStyle/>
          <a:p>
            <a:pPr marL="285750" indent="-231775" algn="just">
              <a:spcAft>
                <a:spcPts val="600"/>
              </a:spcAft>
              <a:buFont typeface="Wingdings" panose="05000000000000000000" pitchFamily="2" charset="2"/>
              <a:buChar char="§"/>
            </a:pPr>
            <a:r>
              <a:rPr lang="en-ID" sz="1200" dirty="0">
                <a:latin typeface="Cera Pro" panose="00000400000000000000" pitchFamily="50" charset="0"/>
              </a:rPr>
              <a:t>Through Enhanced NDC Indonesia raised its carbon emission reduction target, the energy sector has increased from 314 million tonnes of CO2e to 358 million tonnes of CO2e</a:t>
            </a:r>
          </a:p>
          <a:p>
            <a:pPr marL="285750" indent="-231775" algn="just">
              <a:spcAft>
                <a:spcPts val="600"/>
              </a:spcAft>
              <a:buFont typeface="Wingdings" panose="05000000000000000000" pitchFamily="2" charset="2"/>
              <a:buChar char="§"/>
            </a:pPr>
            <a:r>
              <a:rPr lang="en-ID" sz="1200" dirty="0">
                <a:latin typeface="Cera Pro" panose="00000400000000000000" pitchFamily="50" charset="0"/>
              </a:rPr>
              <a:t>Every year, the emission reduction is increasing above the target. By 2022, the energy sector was able to reduce GHG emissions by 91.5 million tonnes of CO2e.</a:t>
            </a:r>
          </a:p>
        </p:txBody>
      </p:sp>
      <p:graphicFrame>
        <p:nvGraphicFramePr>
          <p:cNvPr id="25" name="Chart 24">
            <a:extLst>
              <a:ext uri="{FF2B5EF4-FFF2-40B4-BE49-F238E27FC236}">
                <a16:creationId xmlns:a16="http://schemas.microsoft.com/office/drawing/2014/main" id="{AEB3EB5C-F08E-9F7B-7D9C-55C77F245054}"/>
              </a:ext>
            </a:extLst>
          </p:cNvPr>
          <p:cNvGraphicFramePr/>
          <p:nvPr>
            <p:extLst>
              <p:ext uri="{D42A27DB-BD31-4B8C-83A1-F6EECF244321}">
                <p14:modId xmlns:p14="http://schemas.microsoft.com/office/powerpoint/2010/main" val="1648598081"/>
              </p:ext>
            </p:extLst>
          </p:nvPr>
        </p:nvGraphicFramePr>
        <p:xfrm>
          <a:off x="6244685" y="3753357"/>
          <a:ext cx="3706139" cy="2939266"/>
        </p:xfrm>
        <a:graphic>
          <a:graphicData uri="http://schemas.openxmlformats.org/drawingml/2006/chart">
            <c:chart xmlns:c="http://schemas.openxmlformats.org/drawingml/2006/chart" xmlns:r="http://schemas.openxmlformats.org/officeDocument/2006/relationships" r:id="rId5"/>
          </a:graphicData>
        </a:graphic>
      </p:graphicFrame>
      <p:sp>
        <p:nvSpPr>
          <p:cNvPr id="26" name="Rectangle 25">
            <a:extLst>
              <a:ext uri="{FF2B5EF4-FFF2-40B4-BE49-F238E27FC236}">
                <a16:creationId xmlns:a16="http://schemas.microsoft.com/office/drawing/2014/main" id="{C5171DAA-AF01-E528-A3D0-723679AAAFC8}"/>
              </a:ext>
            </a:extLst>
          </p:cNvPr>
          <p:cNvSpPr/>
          <p:nvPr/>
        </p:nvSpPr>
        <p:spPr>
          <a:xfrm>
            <a:off x="6201284" y="3641993"/>
            <a:ext cx="3098562" cy="261610"/>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050" i="0" u="none" strike="noStrike" kern="1200" cap="none" spc="0" normalizeH="0" baseline="0" noProof="0" dirty="0">
                <a:ln>
                  <a:noFill/>
                </a:ln>
                <a:solidFill>
                  <a:srgbClr val="005086"/>
                </a:solidFill>
                <a:effectLst/>
                <a:uLnTx/>
                <a:uFillTx/>
                <a:latin typeface="Cera Pro" panose="00000400000000000000" pitchFamily="50" charset="0"/>
                <a:ea typeface="Roboto" panose="02000000000000000000" pitchFamily="2" charset="0"/>
                <a:cs typeface="Arial" panose="020B0604020202020204" pitchFamily="34" charset="0"/>
              </a:rPr>
              <a:t>Unit: Million Tons CO</a:t>
            </a:r>
            <a:r>
              <a:rPr kumimoji="0" lang="en-US" sz="1050" i="0" u="none" strike="noStrike" kern="1200" cap="none" spc="0" normalizeH="0" baseline="-25000" noProof="0" dirty="0">
                <a:ln>
                  <a:noFill/>
                </a:ln>
                <a:solidFill>
                  <a:srgbClr val="005086"/>
                </a:solidFill>
                <a:effectLst/>
                <a:uLnTx/>
                <a:uFillTx/>
                <a:latin typeface="Cera Pro" panose="00000400000000000000" pitchFamily="50" charset="0"/>
                <a:ea typeface="Roboto" panose="02000000000000000000" pitchFamily="2" charset="0"/>
                <a:cs typeface="Arial" panose="020B0604020202020204" pitchFamily="34" charset="0"/>
              </a:rPr>
              <a:t>2</a:t>
            </a:r>
            <a:r>
              <a:rPr kumimoji="0" lang="en-US" sz="1050" i="0" u="none" strike="noStrike" kern="1200" cap="none" spc="0" normalizeH="0" noProof="0" dirty="0">
                <a:ln>
                  <a:noFill/>
                </a:ln>
                <a:solidFill>
                  <a:srgbClr val="005086"/>
                </a:solidFill>
                <a:effectLst/>
                <a:uLnTx/>
                <a:uFillTx/>
                <a:latin typeface="Cera Pro" panose="00000400000000000000" pitchFamily="50" charset="0"/>
                <a:ea typeface="Roboto" panose="02000000000000000000" pitchFamily="2" charset="0"/>
                <a:cs typeface="Arial" panose="020B0604020202020204" pitchFamily="34" charset="0"/>
              </a:rPr>
              <a:t>e</a:t>
            </a:r>
            <a:endParaRPr kumimoji="0" lang="en-US" sz="1050" i="0" u="none" strike="noStrike" kern="1200" cap="none" spc="0" normalizeH="0" baseline="0" noProof="0" dirty="0">
              <a:ln>
                <a:noFill/>
              </a:ln>
              <a:solidFill>
                <a:srgbClr val="005086"/>
              </a:solidFill>
              <a:effectLst/>
              <a:uLnTx/>
              <a:uFillTx/>
              <a:latin typeface="Cera Pro" panose="00000400000000000000" pitchFamily="50" charset="0"/>
              <a:ea typeface="Roboto" panose="02000000000000000000" pitchFamily="2" charset="0"/>
              <a:cs typeface="Arial" panose="020B0604020202020204" pitchFamily="34" charset="0"/>
            </a:endParaRPr>
          </a:p>
        </p:txBody>
      </p:sp>
    </p:spTree>
    <p:extLst>
      <p:ext uri="{BB962C8B-B14F-4D97-AF65-F5344CB8AC3E}">
        <p14:creationId xmlns:p14="http://schemas.microsoft.com/office/powerpoint/2010/main" val="16075611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43"/>
        <p:cNvGrpSpPr/>
        <p:nvPr/>
      </p:nvGrpSpPr>
      <p:grpSpPr>
        <a:xfrm>
          <a:off x="0" y="0"/>
          <a:ext cx="0" cy="0"/>
          <a:chOff x="0" y="0"/>
          <a:chExt cx="0" cy="0"/>
        </a:xfrm>
      </p:grpSpPr>
      <p:sp>
        <p:nvSpPr>
          <p:cNvPr id="25" name="TextBox 24">
            <a:extLst>
              <a:ext uri="{FF2B5EF4-FFF2-40B4-BE49-F238E27FC236}">
                <a16:creationId xmlns:a16="http://schemas.microsoft.com/office/drawing/2014/main" id="{4385E730-C861-4946-9FEE-472022A03132}"/>
              </a:ext>
            </a:extLst>
          </p:cNvPr>
          <p:cNvSpPr txBox="1"/>
          <p:nvPr/>
        </p:nvSpPr>
        <p:spPr>
          <a:xfrm>
            <a:off x="145921" y="82697"/>
            <a:ext cx="12035092" cy="523220"/>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800" b="1" i="0" u="none" strike="noStrike" cap="none" spc="0" normalizeH="0" baseline="0">
                <a:ln>
                  <a:noFill/>
                </a:ln>
                <a:solidFill>
                  <a:srgbClr val="002060"/>
                </a:solidFill>
                <a:effectLst/>
                <a:uLnTx/>
                <a:uFillTx/>
                <a:latin typeface="Roboto" panose="02000000000000000000" pitchFamily="2" charset="0"/>
                <a:ea typeface="Roboto" panose="020000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002060"/>
                </a:solidFill>
                <a:effectLst/>
                <a:uLnTx/>
                <a:uFillTx/>
                <a:latin typeface="Cera Pro" panose="00000400000000000000" pitchFamily="50" charset="0"/>
                <a:ea typeface="Roboto" panose="02000000000000000000" pitchFamily="2" charset="0"/>
                <a:cs typeface="+mn-cs"/>
              </a:rPr>
              <a:t>STRATEGIES TO ACHIEVE NZE 2060 IN ENERGY SECTOR</a:t>
            </a:r>
            <a:endParaRPr kumimoji="0" lang="fi-FI" sz="2700" b="1" i="0" u="none" strike="noStrike" kern="1200" cap="none" spc="0" normalizeH="0" baseline="0" noProof="0" dirty="0">
              <a:ln>
                <a:noFill/>
              </a:ln>
              <a:solidFill>
                <a:srgbClr val="002060"/>
              </a:solidFill>
              <a:effectLst/>
              <a:uLnTx/>
              <a:uFillTx/>
              <a:latin typeface="Cera Pro" panose="00000400000000000000" pitchFamily="50" charset="0"/>
              <a:ea typeface="Roboto" panose="02000000000000000000" pitchFamily="2" charset="0"/>
              <a:cs typeface="+mn-cs"/>
            </a:endParaRPr>
          </a:p>
        </p:txBody>
      </p:sp>
      <p:cxnSp>
        <p:nvCxnSpPr>
          <p:cNvPr id="12" name="Straight Connector 11">
            <a:extLst>
              <a:ext uri="{FF2B5EF4-FFF2-40B4-BE49-F238E27FC236}">
                <a16:creationId xmlns:a16="http://schemas.microsoft.com/office/drawing/2014/main" id="{1E6AE565-C94C-17D9-81B4-68E55FACB727}"/>
              </a:ext>
            </a:extLst>
          </p:cNvPr>
          <p:cNvCxnSpPr>
            <a:cxnSpLocks/>
          </p:cNvCxnSpPr>
          <p:nvPr/>
        </p:nvCxnSpPr>
        <p:spPr>
          <a:xfrm>
            <a:off x="5218172" y="543196"/>
            <a:ext cx="0" cy="6002884"/>
          </a:xfrm>
          <a:prstGeom prst="line">
            <a:avLst/>
          </a:prstGeom>
          <a:ln w="12700">
            <a:solidFill>
              <a:schemeClr val="tx1">
                <a:lumMod val="50000"/>
                <a:lumOff val="50000"/>
              </a:schemeClr>
            </a:solidFill>
            <a:prstDash val="lgDash"/>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7A1C4381-EDEF-DCC6-64F6-94CC8FB56B83}"/>
              </a:ext>
            </a:extLst>
          </p:cNvPr>
          <p:cNvSpPr txBox="1"/>
          <p:nvPr/>
        </p:nvSpPr>
        <p:spPr>
          <a:xfrm>
            <a:off x="188716" y="666617"/>
            <a:ext cx="3985386"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prstClr val="black"/>
                </a:solidFill>
                <a:effectLst/>
                <a:uLnTx/>
                <a:uFillTx/>
                <a:latin typeface="Cera Pro" panose="00000400000000000000"/>
                <a:ea typeface="Roboto" panose="02000000000000000000" pitchFamily="2" charset="0"/>
                <a:cs typeface="+mn-cs"/>
              </a:rPr>
              <a:t>Net Zero Emission 2060 </a:t>
            </a:r>
            <a:r>
              <a:rPr kumimoji="0" lang="en-US" sz="1500" b="1" i="0" u="none" strike="noStrike" kern="1200" cap="none" spc="0" normalizeH="0" baseline="0" noProof="0" dirty="0">
                <a:ln>
                  <a:noFill/>
                </a:ln>
                <a:solidFill>
                  <a:prstClr val="black"/>
                </a:solidFill>
                <a:effectLst/>
                <a:uLnTx/>
                <a:uFillTx/>
                <a:latin typeface="Cera Pro" panose="00000400000000000000"/>
                <a:ea typeface="+mn-ea"/>
                <a:cs typeface="+mn-cs"/>
              </a:rPr>
              <a:t>| </a:t>
            </a:r>
            <a:r>
              <a:rPr kumimoji="0" lang="en-US" sz="1500" b="0" i="0" u="none" strike="noStrike" kern="1200" cap="none" spc="0" normalizeH="0" baseline="0" noProof="0" dirty="0">
                <a:ln>
                  <a:noFill/>
                </a:ln>
                <a:solidFill>
                  <a:prstClr val="black"/>
                </a:solidFill>
                <a:effectLst/>
                <a:uLnTx/>
                <a:uFillTx/>
                <a:latin typeface="Cera Pro" panose="00000400000000000000"/>
                <a:ea typeface="+mn-ea"/>
                <a:cs typeface="+mn-cs"/>
              </a:rPr>
              <a:t>Million Ton CO</a:t>
            </a:r>
            <a:r>
              <a:rPr kumimoji="0" lang="en-US" sz="1500" b="0" i="0" u="none" strike="noStrike" kern="1200" cap="none" spc="0" normalizeH="0" baseline="-25000" noProof="0" dirty="0">
                <a:ln>
                  <a:noFill/>
                </a:ln>
                <a:solidFill>
                  <a:prstClr val="black"/>
                </a:solidFill>
                <a:effectLst/>
                <a:uLnTx/>
                <a:uFillTx/>
                <a:latin typeface="Cera Pro" panose="00000400000000000000"/>
                <a:ea typeface="+mn-ea"/>
                <a:cs typeface="+mn-cs"/>
              </a:rPr>
              <a:t>2</a:t>
            </a:r>
            <a:r>
              <a:rPr kumimoji="0" lang="en-US" sz="1500" b="0" i="0" u="none" strike="noStrike" kern="1200" cap="none" spc="0" normalizeH="0" baseline="0" noProof="0" dirty="0">
                <a:ln>
                  <a:noFill/>
                </a:ln>
                <a:solidFill>
                  <a:prstClr val="black"/>
                </a:solidFill>
                <a:effectLst/>
                <a:uLnTx/>
                <a:uFillTx/>
                <a:latin typeface="Cera Pro" panose="00000400000000000000"/>
                <a:ea typeface="+mn-ea"/>
                <a:cs typeface="+mn-cs"/>
              </a:rPr>
              <a:t>e</a:t>
            </a:r>
            <a:endParaRPr kumimoji="0" lang="en-US" sz="1500" b="1" i="0" u="none" strike="noStrike" kern="1200" cap="none" spc="0" normalizeH="0" baseline="0" noProof="0" dirty="0">
              <a:ln>
                <a:noFill/>
              </a:ln>
              <a:solidFill>
                <a:prstClr val="black"/>
              </a:solidFill>
              <a:effectLst/>
              <a:uLnTx/>
              <a:uFillTx/>
              <a:latin typeface="Cera Pro" panose="00000400000000000000"/>
              <a:ea typeface="Roboto" panose="02000000000000000000" pitchFamily="2" charset="0"/>
              <a:cs typeface="+mn-cs"/>
            </a:endParaRPr>
          </a:p>
        </p:txBody>
      </p:sp>
      <p:sp>
        <p:nvSpPr>
          <p:cNvPr id="30" name="Rectangle: Rounded Corners 29">
            <a:extLst>
              <a:ext uri="{FF2B5EF4-FFF2-40B4-BE49-F238E27FC236}">
                <a16:creationId xmlns:a16="http://schemas.microsoft.com/office/drawing/2014/main" id="{B3128343-4D40-535D-0E32-5A8582A827F4}"/>
              </a:ext>
            </a:extLst>
          </p:cNvPr>
          <p:cNvSpPr/>
          <p:nvPr/>
        </p:nvSpPr>
        <p:spPr>
          <a:xfrm>
            <a:off x="181231" y="4742098"/>
            <a:ext cx="1729844" cy="45719"/>
          </a:xfrm>
          <a:prstGeom prst="roundRect">
            <a:avLst>
              <a:gd name="adj" fmla="val 50000"/>
            </a:avLst>
          </a:prstGeom>
          <a:ln>
            <a:noFill/>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era Pro" panose="00000400000000000000"/>
              <a:ea typeface="+mn-ea"/>
              <a:cs typeface="+mn-cs"/>
            </a:endParaRPr>
          </a:p>
        </p:txBody>
      </p:sp>
      <p:pic>
        <p:nvPicPr>
          <p:cNvPr id="151" name="Picture 150">
            <a:extLst>
              <a:ext uri="{FF2B5EF4-FFF2-40B4-BE49-F238E27FC236}">
                <a16:creationId xmlns:a16="http://schemas.microsoft.com/office/drawing/2014/main" id="{B5EF852B-EFB7-E975-4DC8-16B519B8B8A2}"/>
              </a:ext>
            </a:extLst>
          </p:cNvPr>
          <p:cNvPicPr>
            <a:picLocks noChangeAspect="1"/>
          </p:cNvPicPr>
          <p:nvPr/>
        </p:nvPicPr>
        <p:blipFill>
          <a:blip r:embed="rId3"/>
          <a:stretch>
            <a:fillRect/>
          </a:stretch>
        </p:blipFill>
        <p:spPr>
          <a:xfrm>
            <a:off x="72012" y="1053588"/>
            <a:ext cx="5065011" cy="2635679"/>
          </a:xfrm>
          <a:prstGeom prst="rect">
            <a:avLst/>
          </a:prstGeom>
        </p:spPr>
      </p:pic>
      <p:sp>
        <p:nvSpPr>
          <p:cNvPr id="153" name="TextBox 152">
            <a:extLst>
              <a:ext uri="{FF2B5EF4-FFF2-40B4-BE49-F238E27FC236}">
                <a16:creationId xmlns:a16="http://schemas.microsoft.com/office/drawing/2014/main" id="{F3FA3D4F-B0F9-8A28-C042-10BF609434F3}"/>
              </a:ext>
            </a:extLst>
          </p:cNvPr>
          <p:cNvSpPr txBox="1"/>
          <p:nvPr/>
        </p:nvSpPr>
        <p:spPr>
          <a:xfrm>
            <a:off x="328131" y="3740650"/>
            <a:ext cx="4756749" cy="69249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60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Cera Pro" panose="00000400000000000000" pitchFamily="50" charset="0"/>
                <a:ea typeface="+mn-ea"/>
                <a:cs typeface="Palanquin" panose="020B0004020203020204" pitchFamily="34" charset="0"/>
              </a:rPr>
              <a:t>93% emission reduction from </a:t>
            </a:r>
            <a:r>
              <a:rPr kumimoji="0" lang="en-US" sz="1300" b="0" i="0" u="none" strike="noStrike" kern="1200" cap="none" spc="0" normalizeH="0" baseline="0" noProof="0" dirty="0" err="1">
                <a:ln>
                  <a:noFill/>
                </a:ln>
                <a:solidFill>
                  <a:prstClr val="black"/>
                </a:solidFill>
                <a:effectLst/>
                <a:uLnTx/>
                <a:uFillTx/>
                <a:latin typeface="Cera Pro" panose="00000400000000000000" pitchFamily="50" charset="0"/>
                <a:ea typeface="+mn-ea"/>
                <a:cs typeface="Palanquin" panose="020B0004020203020204" pitchFamily="34" charset="0"/>
              </a:rPr>
              <a:t>BaU</a:t>
            </a:r>
            <a:r>
              <a:rPr kumimoji="0" lang="en-US" sz="1300" b="0" i="0" u="none" strike="noStrike" kern="1200" cap="none" spc="0" normalizeH="0" baseline="0" noProof="0" dirty="0">
                <a:ln>
                  <a:noFill/>
                </a:ln>
                <a:solidFill>
                  <a:prstClr val="black"/>
                </a:solidFill>
                <a:effectLst/>
                <a:uLnTx/>
                <a:uFillTx/>
                <a:latin typeface="Cera Pro" panose="00000400000000000000" pitchFamily="50" charset="0"/>
                <a:ea typeface="+mn-ea"/>
                <a:cs typeface="Palanquin" panose="020B0004020203020204" pitchFamily="34" charset="0"/>
              </a:rPr>
              <a:t> will be realized by optimizing </a:t>
            </a:r>
            <a:r>
              <a:rPr kumimoji="0" lang="en-US" sz="1300" b="1" i="0" u="none" strike="noStrike" kern="1200" cap="none" spc="0" normalizeH="0" baseline="0" noProof="0" dirty="0">
                <a:ln>
                  <a:noFill/>
                </a:ln>
                <a:solidFill>
                  <a:prstClr val="black"/>
                </a:solidFill>
                <a:effectLst/>
                <a:uLnTx/>
                <a:uFillTx/>
                <a:latin typeface="Cera Pro" panose="00000400000000000000" pitchFamily="50" charset="0"/>
                <a:ea typeface="+mn-ea"/>
                <a:cs typeface="Palanquin" panose="020B0004020203020204" pitchFamily="34" charset="0"/>
              </a:rPr>
              <a:t>supply side</a:t>
            </a:r>
            <a:r>
              <a:rPr kumimoji="0" lang="en-US" sz="1300" b="0" i="0" u="none" strike="noStrike" kern="1200" cap="none" spc="0" normalizeH="0" baseline="0" noProof="0" dirty="0">
                <a:ln>
                  <a:noFill/>
                </a:ln>
                <a:solidFill>
                  <a:prstClr val="black"/>
                </a:solidFill>
                <a:effectLst/>
                <a:uLnTx/>
                <a:uFillTx/>
                <a:latin typeface="Cera Pro" panose="00000400000000000000" pitchFamily="50" charset="0"/>
                <a:ea typeface="+mn-ea"/>
                <a:cs typeface="Palanquin" panose="020B0004020203020204" pitchFamily="34" charset="0"/>
              </a:rPr>
              <a:t> by using NRE and </a:t>
            </a:r>
            <a:r>
              <a:rPr kumimoji="0" lang="en-US" sz="1300" b="1" i="0" u="none" strike="noStrike" kern="1200" cap="none" spc="0" normalizeH="0" baseline="0" noProof="0" dirty="0">
                <a:ln>
                  <a:noFill/>
                </a:ln>
                <a:solidFill>
                  <a:prstClr val="black"/>
                </a:solidFill>
                <a:effectLst/>
                <a:uLnTx/>
                <a:uFillTx/>
                <a:latin typeface="Cera Pro" panose="00000400000000000000" pitchFamily="50" charset="0"/>
                <a:ea typeface="+mn-ea"/>
                <a:cs typeface="Palanquin" panose="020B0004020203020204" pitchFamily="34" charset="0"/>
              </a:rPr>
              <a:t>demand side </a:t>
            </a:r>
            <a:r>
              <a:rPr kumimoji="0" lang="en-US" sz="1300" b="0" i="0" u="none" strike="noStrike" kern="1200" cap="none" spc="0" normalizeH="0" baseline="0" noProof="0" dirty="0">
                <a:ln>
                  <a:noFill/>
                </a:ln>
                <a:solidFill>
                  <a:prstClr val="black"/>
                </a:solidFill>
                <a:effectLst/>
                <a:uLnTx/>
                <a:uFillTx/>
                <a:latin typeface="Cera Pro" panose="00000400000000000000" pitchFamily="50" charset="0"/>
                <a:ea typeface="+mn-ea"/>
                <a:cs typeface="Palanquin" panose="020B0004020203020204" pitchFamily="34" charset="0"/>
              </a:rPr>
              <a:t>by energy efficiency.</a:t>
            </a:r>
          </a:p>
        </p:txBody>
      </p:sp>
      <p:sp>
        <p:nvSpPr>
          <p:cNvPr id="154" name="TextBox 153">
            <a:extLst>
              <a:ext uri="{FF2B5EF4-FFF2-40B4-BE49-F238E27FC236}">
                <a16:creationId xmlns:a16="http://schemas.microsoft.com/office/drawing/2014/main" id="{24B5F592-6F52-857A-BEBE-921EF4A63EE7}"/>
              </a:ext>
            </a:extLst>
          </p:cNvPr>
          <p:cNvSpPr txBox="1"/>
          <p:nvPr/>
        </p:nvSpPr>
        <p:spPr>
          <a:xfrm>
            <a:off x="82029" y="4747254"/>
            <a:ext cx="1438214"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era Pro" panose="00000400000000000000"/>
                <a:ea typeface="Roboto" panose="02000000000000000000" pitchFamily="2" charset="0"/>
                <a:cs typeface="+mn-cs"/>
              </a:rPr>
              <a:t>NZE Strategies</a:t>
            </a:r>
          </a:p>
        </p:txBody>
      </p:sp>
      <p:sp>
        <p:nvSpPr>
          <p:cNvPr id="155" name="object 30">
            <a:extLst>
              <a:ext uri="{FF2B5EF4-FFF2-40B4-BE49-F238E27FC236}">
                <a16:creationId xmlns:a16="http://schemas.microsoft.com/office/drawing/2014/main" id="{702757F9-A429-13C6-92CC-BDFB10D66FBA}"/>
              </a:ext>
            </a:extLst>
          </p:cNvPr>
          <p:cNvSpPr txBox="1">
            <a:spLocks/>
          </p:cNvSpPr>
          <p:nvPr/>
        </p:nvSpPr>
        <p:spPr>
          <a:xfrm>
            <a:off x="435978" y="5939767"/>
            <a:ext cx="1654609" cy="641310"/>
          </a:xfrm>
          <a:prstGeom prst="roundRect">
            <a:avLst/>
          </a:prstGeom>
          <a:noFill/>
        </p:spPr>
        <p:txBody>
          <a:bodyPr vert="horz" wrap="square" lIns="72000" tIns="12700" rIns="0" bIns="0" rtlCol="0">
            <a:spAutoFit/>
          </a:bodyPr>
          <a:lstStyle>
            <a:defPPr>
              <a:defRPr lang="en-US"/>
            </a:defPPr>
            <a:lvl1pPr marL="12700">
              <a:lnSpc>
                <a:spcPct val="100000"/>
              </a:lnSpc>
              <a:spcBef>
                <a:spcPts val="100"/>
              </a:spcBef>
              <a:buNone/>
              <a:defRPr sz="3200" b="1">
                <a:solidFill>
                  <a:srgbClr val="002060"/>
                </a:solidFill>
                <a:latin typeface="Cera Pro" panose="00000400000000000000" pitchFamily="50" charset="0"/>
                <a:ea typeface="Adobe Fan Heiti Std B" panose="020B0700000000000000" pitchFamily="34" charset="-128"/>
                <a:cs typeface="+mj-cs"/>
              </a:defRPr>
            </a:lvl1p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fi-FI" altLang="en-US" sz="1200" b="1" i="0" u="none" strike="noStrike" kern="1200" cap="none" spc="0" normalizeH="0" baseline="0" noProof="0" dirty="0">
                <a:ln>
                  <a:noFill/>
                </a:ln>
                <a:solidFill>
                  <a:prstClr val="black"/>
                </a:solidFill>
                <a:effectLst/>
                <a:uLnTx/>
                <a:uFillTx/>
                <a:latin typeface="Cera Pro" panose="00000400000000000000" pitchFamily="50" charset="0"/>
                <a:ea typeface="Roboto" panose="02000000000000000000" pitchFamily="2" charset="0"/>
                <a:cs typeface="Arial" panose="020B0604020202020204" pitchFamily="34" charset="0"/>
                <a:sym typeface="+mn-ea"/>
              </a:rPr>
              <a:t>NRE Development </a:t>
            </a:r>
          </a:p>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fi-FI" altLang="en-US" sz="1200" b="0" i="0" u="none" strike="noStrike" kern="1200" cap="none" spc="0" normalizeH="0" baseline="0" noProof="0" dirty="0">
                <a:ln>
                  <a:noFill/>
                </a:ln>
                <a:solidFill>
                  <a:prstClr val="black"/>
                </a:solidFill>
                <a:effectLst/>
                <a:uLnTx/>
                <a:uFillTx/>
                <a:latin typeface="Cera Pro" panose="00000400000000000000" pitchFamily="50" charset="0"/>
                <a:ea typeface="Roboto" panose="02000000000000000000" pitchFamily="2" charset="0"/>
                <a:cs typeface="Arial" panose="020B0604020202020204" pitchFamily="34" charset="0"/>
                <a:sym typeface="+mn-ea"/>
              </a:rPr>
              <a:t>(offgrid, ongrid, biofuel)</a:t>
            </a:r>
          </a:p>
        </p:txBody>
      </p:sp>
      <p:grpSp>
        <p:nvGrpSpPr>
          <p:cNvPr id="202" name="Group 201">
            <a:extLst>
              <a:ext uri="{FF2B5EF4-FFF2-40B4-BE49-F238E27FC236}">
                <a16:creationId xmlns:a16="http://schemas.microsoft.com/office/drawing/2014/main" id="{1902A28B-E9DA-2458-6E43-47C61ED6165F}"/>
              </a:ext>
            </a:extLst>
          </p:cNvPr>
          <p:cNvGrpSpPr/>
          <p:nvPr/>
        </p:nvGrpSpPr>
        <p:grpSpPr>
          <a:xfrm>
            <a:off x="156601" y="5100420"/>
            <a:ext cx="256802" cy="307777"/>
            <a:chOff x="165355" y="5247260"/>
            <a:chExt cx="256802" cy="307777"/>
          </a:xfrm>
        </p:grpSpPr>
        <p:sp>
          <p:nvSpPr>
            <p:cNvPr id="190" name="Oval 189">
              <a:extLst>
                <a:ext uri="{FF2B5EF4-FFF2-40B4-BE49-F238E27FC236}">
                  <a16:creationId xmlns:a16="http://schemas.microsoft.com/office/drawing/2014/main" id="{79CD4D46-93C6-B05F-2977-DD29558D6624}"/>
                </a:ext>
              </a:extLst>
            </p:cNvPr>
            <p:cNvSpPr/>
            <p:nvPr/>
          </p:nvSpPr>
          <p:spPr>
            <a:xfrm>
              <a:off x="176582" y="5284739"/>
              <a:ext cx="216000" cy="216000"/>
            </a:xfrm>
            <a:prstGeom prst="ellipse">
              <a:avLst/>
            </a:prstGeom>
          </p:spPr>
          <p:style>
            <a:lnRef idx="1">
              <a:schemeClr val="accent4"/>
            </a:lnRef>
            <a:fillRef idx="3">
              <a:schemeClr val="accent4"/>
            </a:fillRef>
            <a:effectRef idx="2">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1" i="0" u="none" strike="noStrike" kern="1200" cap="none" spc="0" normalizeH="0" baseline="0" noProof="0">
                <a:ln>
                  <a:noFill/>
                </a:ln>
                <a:solidFill>
                  <a:prstClr val="white"/>
                </a:solidFill>
                <a:effectLst/>
                <a:uLnTx/>
                <a:uFillTx/>
                <a:latin typeface="Cera Pro" panose="00000400000000000000" pitchFamily="50" charset="0"/>
                <a:ea typeface="+mn-ea"/>
                <a:cs typeface="+mn-cs"/>
              </a:endParaRPr>
            </a:p>
          </p:txBody>
        </p:sp>
        <p:sp>
          <p:nvSpPr>
            <p:cNvPr id="191" name="TextBox 190">
              <a:extLst>
                <a:ext uri="{FF2B5EF4-FFF2-40B4-BE49-F238E27FC236}">
                  <a16:creationId xmlns:a16="http://schemas.microsoft.com/office/drawing/2014/main" id="{A0F94A05-1923-604E-DB88-D4B21B2B358F}"/>
                </a:ext>
              </a:extLst>
            </p:cNvPr>
            <p:cNvSpPr txBox="1"/>
            <p:nvPr/>
          </p:nvSpPr>
          <p:spPr>
            <a:xfrm>
              <a:off x="165355" y="5247260"/>
              <a:ext cx="256802"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era Pro" panose="00000400000000000000" pitchFamily="50" charset="0"/>
                  <a:ea typeface="+mn-ea"/>
                  <a:cs typeface="+mn-cs"/>
                </a:rPr>
                <a:t>1</a:t>
              </a:r>
              <a:endParaRPr kumimoji="0" lang="en-ID" sz="1400" b="1" i="0" u="none" strike="noStrike" kern="1200" cap="none" spc="0" normalizeH="0" baseline="0" noProof="0" dirty="0">
                <a:ln>
                  <a:noFill/>
                </a:ln>
                <a:solidFill>
                  <a:prstClr val="black"/>
                </a:solidFill>
                <a:effectLst/>
                <a:uLnTx/>
                <a:uFillTx/>
                <a:latin typeface="Cera Pro" panose="00000400000000000000" pitchFamily="50" charset="0"/>
                <a:ea typeface="+mn-ea"/>
                <a:cs typeface="+mn-cs"/>
              </a:endParaRPr>
            </a:p>
          </p:txBody>
        </p:sp>
      </p:grpSp>
      <p:sp>
        <p:nvSpPr>
          <p:cNvPr id="207" name="object 30">
            <a:extLst>
              <a:ext uri="{FF2B5EF4-FFF2-40B4-BE49-F238E27FC236}">
                <a16:creationId xmlns:a16="http://schemas.microsoft.com/office/drawing/2014/main" id="{A31E82C6-E98B-88C0-6386-30CB110DDEEF}"/>
              </a:ext>
            </a:extLst>
          </p:cNvPr>
          <p:cNvSpPr txBox="1">
            <a:spLocks/>
          </p:cNvSpPr>
          <p:nvPr/>
        </p:nvSpPr>
        <p:spPr>
          <a:xfrm>
            <a:off x="428412" y="5074797"/>
            <a:ext cx="1577534" cy="845622"/>
          </a:xfrm>
          <a:prstGeom prst="roundRect">
            <a:avLst/>
          </a:prstGeom>
          <a:noFill/>
        </p:spPr>
        <p:txBody>
          <a:bodyPr vert="horz" wrap="square" lIns="72000" tIns="12700" rIns="0" bIns="0" rtlCol="0">
            <a:spAutoFit/>
          </a:bodyPr>
          <a:lstStyle>
            <a:defPPr>
              <a:defRPr lang="en-US"/>
            </a:defPPr>
            <a:lvl1pPr marL="12700">
              <a:lnSpc>
                <a:spcPct val="100000"/>
              </a:lnSpc>
              <a:spcBef>
                <a:spcPts val="100"/>
              </a:spcBef>
              <a:buNone/>
              <a:defRPr sz="3200" b="1">
                <a:solidFill>
                  <a:srgbClr val="002060"/>
                </a:solidFill>
                <a:latin typeface="Cera Pro" panose="00000400000000000000" pitchFamily="50" charset="0"/>
                <a:ea typeface="Adobe Fan Heiti Std B" panose="020B0700000000000000" pitchFamily="34" charset="-128"/>
                <a:cs typeface="+mj-cs"/>
              </a:defRPr>
            </a:lvl1p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fi-FI" altLang="en-US" sz="1200" b="1" i="0" u="none" strike="noStrike" kern="1200" cap="none" spc="0" normalizeH="0" baseline="0" noProof="0" dirty="0">
                <a:ln>
                  <a:noFill/>
                </a:ln>
                <a:solidFill>
                  <a:prstClr val="black"/>
                </a:solidFill>
                <a:effectLst/>
                <a:uLnTx/>
                <a:uFillTx/>
                <a:latin typeface="Cera Pro" panose="00000400000000000000" pitchFamily="50" charset="0"/>
                <a:ea typeface="Roboto" panose="02000000000000000000" pitchFamily="2" charset="0"/>
                <a:cs typeface="Arial" panose="020B0604020202020204" pitchFamily="34" charset="0"/>
                <a:sym typeface="+mn-ea"/>
              </a:rPr>
              <a:t>Electrification </a:t>
            </a:r>
            <a:r>
              <a:rPr kumimoji="0" lang="en-US" altLang="en-US" sz="1200" b="0" i="0" u="none" strike="noStrike" kern="1200" cap="none" spc="0" normalizeH="0" baseline="0" noProof="0" dirty="0">
                <a:ln>
                  <a:noFill/>
                </a:ln>
                <a:solidFill>
                  <a:prstClr val="black"/>
                </a:solidFill>
                <a:effectLst/>
                <a:uLnTx/>
                <a:uFillTx/>
                <a:latin typeface="Cera Pro" panose="00000400000000000000" pitchFamily="50" charset="0"/>
                <a:ea typeface="Roboto" panose="02000000000000000000" pitchFamily="2" charset="0"/>
                <a:cs typeface="Arial" panose="020B0604020202020204" pitchFamily="34" charset="0"/>
                <a:sym typeface="+mn-ea"/>
              </a:rPr>
              <a:t>(EV, induction stove, </a:t>
            </a:r>
          </a:p>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Cera Pro" panose="00000400000000000000" pitchFamily="50" charset="0"/>
                <a:ea typeface="Roboto" panose="02000000000000000000" pitchFamily="2" charset="0"/>
                <a:cs typeface="Arial" panose="020B0604020202020204" pitchFamily="34" charset="0"/>
                <a:sym typeface="+mn-ea"/>
              </a:rPr>
              <a:t>electrifying agriculture, </a:t>
            </a:r>
            <a:r>
              <a:rPr kumimoji="0" lang="en-US" altLang="en-US" sz="1200" b="0" i="0" u="none" strike="noStrike" kern="1200" cap="none" spc="0" normalizeH="0" baseline="0" noProof="0" dirty="0" err="1">
                <a:ln>
                  <a:noFill/>
                </a:ln>
                <a:solidFill>
                  <a:prstClr val="black"/>
                </a:solidFill>
                <a:effectLst/>
                <a:uLnTx/>
                <a:uFillTx/>
                <a:latin typeface="Cera Pro" panose="00000400000000000000" pitchFamily="50" charset="0"/>
                <a:ea typeface="Roboto" panose="02000000000000000000" pitchFamily="2" charset="0"/>
                <a:cs typeface="Arial" panose="020B0604020202020204" pitchFamily="34" charset="0"/>
                <a:sym typeface="+mn-ea"/>
              </a:rPr>
              <a:t>etc</a:t>
            </a:r>
            <a:r>
              <a:rPr kumimoji="0" lang="en-US" altLang="en-US" sz="1200" b="0" i="0" u="none" strike="noStrike" kern="1200" cap="none" spc="0" normalizeH="0" baseline="0" noProof="0" dirty="0">
                <a:ln>
                  <a:noFill/>
                </a:ln>
                <a:solidFill>
                  <a:prstClr val="black"/>
                </a:solidFill>
                <a:effectLst/>
                <a:uLnTx/>
                <a:uFillTx/>
                <a:latin typeface="Cera Pro" panose="00000400000000000000" pitchFamily="50" charset="0"/>
                <a:ea typeface="Roboto" panose="02000000000000000000" pitchFamily="2" charset="0"/>
                <a:cs typeface="Arial" panose="020B0604020202020204" pitchFamily="34" charset="0"/>
                <a:sym typeface="+mn-ea"/>
              </a:rPr>
              <a:t>)</a:t>
            </a:r>
            <a:endParaRPr kumimoji="0" lang="fi-FI" altLang="en-US" sz="1200" b="0" i="0" u="none" strike="noStrike" kern="1200" cap="none" spc="0" normalizeH="0" baseline="0" noProof="0" dirty="0">
              <a:ln>
                <a:noFill/>
              </a:ln>
              <a:solidFill>
                <a:prstClr val="black"/>
              </a:solidFill>
              <a:effectLst/>
              <a:uLnTx/>
              <a:uFillTx/>
              <a:latin typeface="Cera Pro" panose="00000400000000000000" pitchFamily="50" charset="0"/>
              <a:ea typeface="Roboto" panose="02000000000000000000" pitchFamily="2" charset="0"/>
              <a:cs typeface="Arial" panose="020B0604020202020204" pitchFamily="34" charset="0"/>
              <a:sym typeface="+mn-ea"/>
            </a:endParaRPr>
          </a:p>
        </p:txBody>
      </p:sp>
      <p:grpSp>
        <p:nvGrpSpPr>
          <p:cNvPr id="209" name="Group 208">
            <a:extLst>
              <a:ext uri="{FF2B5EF4-FFF2-40B4-BE49-F238E27FC236}">
                <a16:creationId xmlns:a16="http://schemas.microsoft.com/office/drawing/2014/main" id="{5814D962-EDCD-53D6-C7E8-D53C70079DCA}"/>
              </a:ext>
            </a:extLst>
          </p:cNvPr>
          <p:cNvGrpSpPr/>
          <p:nvPr/>
        </p:nvGrpSpPr>
        <p:grpSpPr>
          <a:xfrm>
            <a:off x="158375" y="5904164"/>
            <a:ext cx="288862" cy="307777"/>
            <a:chOff x="146563" y="5233124"/>
            <a:chExt cx="288862" cy="307777"/>
          </a:xfrm>
        </p:grpSpPr>
        <p:sp>
          <p:nvSpPr>
            <p:cNvPr id="210" name="Oval 209">
              <a:extLst>
                <a:ext uri="{FF2B5EF4-FFF2-40B4-BE49-F238E27FC236}">
                  <a16:creationId xmlns:a16="http://schemas.microsoft.com/office/drawing/2014/main" id="{AACAB981-AC31-D285-F371-9519CC0AC15C}"/>
                </a:ext>
              </a:extLst>
            </p:cNvPr>
            <p:cNvSpPr/>
            <p:nvPr/>
          </p:nvSpPr>
          <p:spPr>
            <a:xfrm>
              <a:off x="176582" y="5284739"/>
              <a:ext cx="216000" cy="216000"/>
            </a:xfrm>
            <a:prstGeom prst="ellipse">
              <a:avLst/>
            </a:prstGeom>
          </p:spPr>
          <p:style>
            <a:lnRef idx="1">
              <a:schemeClr val="accent4"/>
            </a:lnRef>
            <a:fillRef idx="3">
              <a:schemeClr val="accent4"/>
            </a:fillRef>
            <a:effectRef idx="2">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1" i="0" u="none" strike="noStrike" kern="1200" cap="none" spc="0" normalizeH="0" baseline="0" noProof="0">
                <a:ln>
                  <a:noFill/>
                </a:ln>
                <a:solidFill>
                  <a:prstClr val="white"/>
                </a:solidFill>
                <a:effectLst/>
                <a:uLnTx/>
                <a:uFillTx/>
                <a:latin typeface="Cera Pro" panose="00000400000000000000" pitchFamily="50" charset="0"/>
                <a:ea typeface="+mn-ea"/>
                <a:cs typeface="+mn-cs"/>
              </a:endParaRPr>
            </a:p>
          </p:txBody>
        </p:sp>
        <p:sp>
          <p:nvSpPr>
            <p:cNvPr id="211" name="TextBox 210">
              <a:extLst>
                <a:ext uri="{FF2B5EF4-FFF2-40B4-BE49-F238E27FC236}">
                  <a16:creationId xmlns:a16="http://schemas.microsoft.com/office/drawing/2014/main" id="{CE679618-A582-84FB-B96B-B8E3EC35A0AB}"/>
                </a:ext>
              </a:extLst>
            </p:cNvPr>
            <p:cNvSpPr txBox="1"/>
            <p:nvPr/>
          </p:nvSpPr>
          <p:spPr>
            <a:xfrm>
              <a:off x="146563" y="5233124"/>
              <a:ext cx="288862"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era Pro" panose="00000400000000000000" pitchFamily="50" charset="0"/>
                  <a:ea typeface="+mn-ea"/>
                  <a:cs typeface="+mn-cs"/>
                </a:rPr>
                <a:t>2</a:t>
              </a:r>
              <a:endParaRPr kumimoji="0" lang="en-ID" sz="1400" b="1" i="0" u="none" strike="noStrike" kern="1200" cap="none" spc="0" normalizeH="0" baseline="0" noProof="0" dirty="0">
                <a:ln>
                  <a:noFill/>
                </a:ln>
                <a:solidFill>
                  <a:prstClr val="black"/>
                </a:solidFill>
                <a:effectLst/>
                <a:uLnTx/>
                <a:uFillTx/>
                <a:latin typeface="Cera Pro" panose="00000400000000000000" pitchFamily="50" charset="0"/>
                <a:ea typeface="+mn-ea"/>
                <a:cs typeface="+mn-cs"/>
              </a:endParaRPr>
            </a:p>
          </p:txBody>
        </p:sp>
      </p:grpSp>
      <p:sp>
        <p:nvSpPr>
          <p:cNvPr id="374" name="object 30">
            <a:extLst>
              <a:ext uri="{FF2B5EF4-FFF2-40B4-BE49-F238E27FC236}">
                <a16:creationId xmlns:a16="http://schemas.microsoft.com/office/drawing/2014/main" id="{CA9E063D-9F10-6996-A7DD-019A5D56B7B3}"/>
              </a:ext>
            </a:extLst>
          </p:cNvPr>
          <p:cNvSpPr txBox="1">
            <a:spLocks/>
          </p:cNvSpPr>
          <p:nvPr/>
        </p:nvSpPr>
        <p:spPr>
          <a:xfrm>
            <a:off x="2227487" y="5086517"/>
            <a:ext cx="1539420" cy="627122"/>
          </a:xfrm>
          <a:prstGeom prst="roundRect">
            <a:avLst/>
          </a:prstGeom>
          <a:noFill/>
        </p:spPr>
        <p:txBody>
          <a:bodyPr vert="horz" wrap="square" lIns="72000" tIns="12700" rIns="0" bIns="0" rtlCol="0">
            <a:spAutoFit/>
          </a:bodyPr>
          <a:lstStyle>
            <a:defPPr>
              <a:defRPr lang="en-US"/>
            </a:defPPr>
            <a:lvl1pPr marL="12700">
              <a:lnSpc>
                <a:spcPct val="100000"/>
              </a:lnSpc>
              <a:spcBef>
                <a:spcPts val="100"/>
              </a:spcBef>
              <a:buNone/>
              <a:defRPr sz="3200" b="1">
                <a:solidFill>
                  <a:srgbClr val="002060"/>
                </a:solidFill>
                <a:latin typeface="Cera Pro" panose="00000400000000000000" pitchFamily="50" charset="0"/>
                <a:ea typeface="Adobe Fan Heiti Std B" panose="020B0700000000000000" pitchFamily="34" charset="-128"/>
                <a:cs typeface="+mj-cs"/>
              </a:defRPr>
            </a:lvl1p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en-US" altLang="en-US" sz="1200" b="1" i="0" u="none" strike="noStrike" kern="1200" cap="none" spc="0" normalizeH="0" baseline="0" noProof="0" dirty="0">
                <a:ln>
                  <a:noFill/>
                </a:ln>
                <a:solidFill>
                  <a:prstClr val="black"/>
                </a:solidFill>
                <a:effectLst/>
                <a:uLnTx/>
                <a:uFillTx/>
                <a:latin typeface="Cera Pro" panose="00000400000000000000" pitchFamily="50" charset="0"/>
                <a:ea typeface="Roboto" panose="02000000000000000000" pitchFamily="2" charset="0"/>
                <a:cs typeface="Arial" panose="020B0604020202020204" pitchFamily="34" charset="0"/>
                <a:sym typeface="+mn-ea"/>
              </a:rPr>
              <a:t>CFPP Moratorium &amp; early retirement </a:t>
            </a:r>
            <a:r>
              <a:rPr kumimoji="0" lang="en-US" altLang="en-US" sz="1200" b="0" i="0" u="none" strike="noStrike" kern="1200" cap="none" spc="0" normalizeH="0" baseline="0" noProof="0" dirty="0">
                <a:ln>
                  <a:noFill/>
                </a:ln>
                <a:solidFill>
                  <a:prstClr val="black"/>
                </a:solidFill>
                <a:effectLst/>
                <a:uLnTx/>
                <a:uFillTx/>
                <a:latin typeface="Cera Pro" panose="00000400000000000000" pitchFamily="50" charset="0"/>
                <a:ea typeface="Roboto" panose="02000000000000000000" pitchFamily="2" charset="0"/>
                <a:cs typeface="Arial" panose="020B0604020202020204" pitchFamily="34" charset="0"/>
                <a:sym typeface="+mn-ea"/>
              </a:rPr>
              <a:t>of existing CFPPs</a:t>
            </a:r>
            <a:endParaRPr kumimoji="0" lang="fi-FI" altLang="en-US" sz="1200" b="0" i="0" u="none" strike="noStrike" kern="1200" cap="none" spc="0" normalizeH="0" baseline="0" noProof="0" dirty="0">
              <a:ln>
                <a:noFill/>
              </a:ln>
              <a:solidFill>
                <a:prstClr val="black"/>
              </a:solidFill>
              <a:effectLst/>
              <a:uLnTx/>
              <a:uFillTx/>
              <a:latin typeface="Cera Pro" panose="00000400000000000000" pitchFamily="50" charset="0"/>
              <a:ea typeface="Roboto" panose="02000000000000000000" pitchFamily="2" charset="0"/>
              <a:cs typeface="Arial" panose="020B0604020202020204" pitchFamily="34" charset="0"/>
              <a:sym typeface="+mn-ea"/>
            </a:endParaRPr>
          </a:p>
        </p:txBody>
      </p:sp>
      <p:grpSp>
        <p:nvGrpSpPr>
          <p:cNvPr id="375" name="Group 374">
            <a:extLst>
              <a:ext uri="{FF2B5EF4-FFF2-40B4-BE49-F238E27FC236}">
                <a16:creationId xmlns:a16="http://schemas.microsoft.com/office/drawing/2014/main" id="{A2ECD266-EAA4-C147-CF2E-2099CBEEC813}"/>
              </a:ext>
            </a:extLst>
          </p:cNvPr>
          <p:cNvGrpSpPr/>
          <p:nvPr/>
        </p:nvGrpSpPr>
        <p:grpSpPr>
          <a:xfrm>
            <a:off x="2018735" y="5086284"/>
            <a:ext cx="282450" cy="307777"/>
            <a:chOff x="146563" y="5233124"/>
            <a:chExt cx="282450" cy="307777"/>
          </a:xfrm>
        </p:grpSpPr>
        <p:sp>
          <p:nvSpPr>
            <p:cNvPr id="376" name="Oval 375">
              <a:extLst>
                <a:ext uri="{FF2B5EF4-FFF2-40B4-BE49-F238E27FC236}">
                  <a16:creationId xmlns:a16="http://schemas.microsoft.com/office/drawing/2014/main" id="{22076FB2-6818-DCB4-0D1B-35C107665CB3}"/>
                </a:ext>
              </a:extLst>
            </p:cNvPr>
            <p:cNvSpPr/>
            <p:nvPr/>
          </p:nvSpPr>
          <p:spPr>
            <a:xfrm>
              <a:off x="176582" y="5284739"/>
              <a:ext cx="216000" cy="216000"/>
            </a:xfrm>
            <a:prstGeom prst="ellipse">
              <a:avLst/>
            </a:prstGeom>
          </p:spPr>
          <p:style>
            <a:lnRef idx="1">
              <a:schemeClr val="accent4"/>
            </a:lnRef>
            <a:fillRef idx="3">
              <a:schemeClr val="accent4"/>
            </a:fillRef>
            <a:effectRef idx="2">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1" i="0" u="none" strike="noStrike" kern="1200" cap="none" spc="0" normalizeH="0" baseline="0" noProof="0">
                <a:ln>
                  <a:noFill/>
                </a:ln>
                <a:solidFill>
                  <a:prstClr val="white"/>
                </a:solidFill>
                <a:effectLst/>
                <a:uLnTx/>
                <a:uFillTx/>
                <a:latin typeface="Cera Pro" panose="00000400000000000000" pitchFamily="50" charset="0"/>
                <a:ea typeface="+mn-ea"/>
                <a:cs typeface="+mn-cs"/>
              </a:endParaRPr>
            </a:p>
          </p:txBody>
        </p:sp>
        <p:sp>
          <p:nvSpPr>
            <p:cNvPr id="377" name="TextBox 376">
              <a:extLst>
                <a:ext uri="{FF2B5EF4-FFF2-40B4-BE49-F238E27FC236}">
                  <a16:creationId xmlns:a16="http://schemas.microsoft.com/office/drawing/2014/main" id="{9F00505D-BE13-80D3-5DE2-C0DCD88DE9AA}"/>
                </a:ext>
              </a:extLst>
            </p:cNvPr>
            <p:cNvSpPr txBox="1"/>
            <p:nvPr/>
          </p:nvSpPr>
          <p:spPr>
            <a:xfrm>
              <a:off x="146563" y="5233124"/>
              <a:ext cx="282450"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era Pro" panose="00000400000000000000" pitchFamily="50" charset="0"/>
                  <a:ea typeface="+mn-ea"/>
                  <a:cs typeface="+mn-cs"/>
                </a:rPr>
                <a:t>3</a:t>
              </a:r>
              <a:endParaRPr kumimoji="0" lang="en-ID" sz="1400" b="1" i="0" u="none" strike="noStrike" kern="1200" cap="none" spc="0" normalizeH="0" baseline="0" noProof="0" dirty="0">
                <a:ln>
                  <a:noFill/>
                </a:ln>
                <a:solidFill>
                  <a:prstClr val="black"/>
                </a:solidFill>
                <a:effectLst/>
                <a:uLnTx/>
                <a:uFillTx/>
                <a:latin typeface="Cera Pro" panose="00000400000000000000" pitchFamily="50" charset="0"/>
                <a:ea typeface="+mn-ea"/>
                <a:cs typeface="+mn-cs"/>
              </a:endParaRPr>
            </a:p>
          </p:txBody>
        </p:sp>
      </p:grpSp>
      <p:sp>
        <p:nvSpPr>
          <p:cNvPr id="378" name="object 30">
            <a:extLst>
              <a:ext uri="{FF2B5EF4-FFF2-40B4-BE49-F238E27FC236}">
                <a16:creationId xmlns:a16="http://schemas.microsoft.com/office/drawing/2014/main" id="{B6E50511-97B4-F56B-4E20-BEB7DDA88E76}"/>
              </a:ext>
            </a:extLst>
          </p:cNvPr>
          <p:cNvSpPr txBox="1">
            <a:spLocks/>
          </p:cNvSpPr>
          <p:nvPr/>
        </p:nvSpPr>
        <p:spPr>
          <a:xfrm>
            <a:off x="4001800" y="5125733"/>
            <a:ext cx="1577534" cy="218500"/>
          </a:xfrm>
          <a:prstGeom prst="roundRect">
            <a:avLst/>
          </a:prstGeom>
          <a:noFill/>
        </p:spPr>
        <p:txBody>
          <a:bodyPr vert="horz" wrap="square" lIns="72000" tIns="12700" rIns="0" bIns="0" rtlCol="0">
            <a:spAutoFit/>
          </a:bodyPr>
          <a:lstStyle>
            <a:defPPr>
              <a:defRPr lang="en-US"/>
            </a:defPPr>
            <a:lvl1pPr marL="12700">
              <a:lnSpc>
                <a:spcPct val="100000"/>
              </a:lnSpc>
              <a:spcBef>
                <a:spcPts val="100"/>
              </a:spcBef>
              <a:buNone/>
              <a:defRPr sz="3200" b="1">
                <a:solidFill>
                  <a:srgbClr val="002060"/>
                </a:solidFill>
                <a:latin typeface="Cera Pro" panose="00000400000000000000" pitchFamily="50" charset="0"/>
                <a:ea typeface="Adobe Fan Heiti Std B" panose="020B0700000000000000" pitchFamily="34" charset="-128"/>
                <a:cs typeface="+mj-cs"/>
              </a:defRPr>
            </a:lvl1p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en-US" altLang="en-US" sz="1200" b="1" i="0" u="none" strike="noStrike" kern="1200" cap="none" spc="0" normalizeH="0" baseline="0" noProof="0" dirty="0">
                <a:ln>
                  <a:noFill/>
                </a:ln>
                <a:solidFill>
                  <a:prstClr val="black"/>
                </a:solidFill>
                <a:effectLst/>
                <a:uLnTx/>
                <a:uFillTx/>
                <a:latin typeface="Cera Pro" panose="00000400000000000000" pitchFamily="50" charset="0"/>
                <a:ea typeface="Roboto" panose="02000000000000000000" pitchFamily="2" charset="0"/>
                <a:cs typeface="Arial" panose="020B0604020202020204" pitchFamily="34" charset="0"/>
                <a:sym typeface="+mn-ea"/>
              </a:rPr>
              <a:t>CCS/CCUS</a:t>
            </a:r>
            <a:endParaRPr kumimoji="0" lang="fi-FI" altLang="en-US" sz="1200" b="0" i="0" u="none" strike="noStrike" kern="1200" cap="none" spc="0" normalizeH="0" baseline="0" noProof="0" dirty="0">
              <a:ln>
                <a:noFill/>
              </a:ln>
              <a:solidFill>
                <a:prstClr val="black"/>
              </a:solidFill>
              <a:effectLst/>
              <a:uLnTx/>
              <a:uFillTx/>
              <a:latin typeface="Cera Pro" panose="00000400000000000000" pitchFamily="50" charset="0"/>
              <a:ea typeface="Roboto" panose="02000000000000000000" pitchFamily="2" charset="0"/>
              <a:cs typeface="Arial" panose="020B0604020202020204" pitchFamily="34" charset="0"/>
              <a:sym typeface="+mn-ea"/>
            </a:endParaRPr>
          </a:p>
        </p:txBody>
      </p:sp>
      <p:grpSp>
        <p:nvGrpSpPr>
          <p:cNvPr id="379" name="Group 378">
            <a:extLst>
              <a:ext uri="{FF2B5EF4-FFF2-40B4-BE49-F238E27FC236}">
                <a16:creationId xmlns:a16="http://schemas.microsoft.com/office/drawing/2014/main" id="{812C8EFE-3D70-DFF1-5BA6-8995C871F5A5}"/>
              </a:ext>
            </a:extLst>
          </p:cNvPr>
          <p:cNvGrpSpPr/>
          <p:nvPr/>
        </p:nvGrpSpPr>
        <p:grpSpPr>
          <a:xfrm>
            <a:off x="2018735" y="5907972"/>
            <a:ext cx="288862" cy="307777"/>
            <a:chOff x="146563" y="5233124"/>
            <a:chExt cx="288862" cy="307777"/>
          </a:xfrm>
        </p:grpSpPr>
        <p:sp>
          <p:nvSpPr>
            <p:cNvPr id="380" name="Oval 379">
              <a:extLst>
                <a:ext uri="{FF2B5EF4-FFF2-40B4-BE49-F238E27FC236}">
                  <a16:creationId xmlns:a16="http://schemas.microsoft.com/office/drawing/2014/main" id="{873058B1-FDAF-C1F1-9F42-41DA52B9B4F9}"/>
                </a:ext>
              </a:extLst>
            </p:cNvPr>
            <p:cNvSpPr/>
            <p:nvPr/>
          </p:nvSpPr>
          <p:spPr>
            <a:xfrm>
              <a:off x="176582" y="5284739"/>
              <a:ext cx="216000" cy="216000"/>
            </a:xfrm>
            <a:prstGeom prst="ellipse">
              <a:avLst/>
            </a:prstGeom>
          </p:spPr>
          <p:style>
            <a:lnRef idx="1">
              <a:schemeClr val="accent4"/>
            </a:lnRef>
            <a:fillRef idx="3">
              <a:schemeClr val="accent4"/>
            </a:fillRef>
            <a:effectRef idx="2">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1" i="0" u="none" strike="noStrike" kern="1200" cap="none" spc="0" normalizeH="0" baseline="0" noProof="0">
                <a:ln>
                  <a:noFill/>
                </a:ln>
                <a:solidFill>
                  <a:prstClr val="white"/>
                </a:solidFill>
                <a:effectLst/>
                <a:uLnTx/>
                <a:uFillTx/>
                <a:latin typeface="Cera Pro" panose="00000400000000000000" pitchFamily="50" charset="0"/>
                <a:ea typeface="+mn-ea"/>
                <a:cs typeface="+mn-cs"/>
              </a:endParaRPr>
            </a:p>
          </p:txBody>
        </p:sp>
        <p:sp>
          <p:nvSpPr>
            <p:cNvPr id="381" name="TextBox 380">
              <a:extLst>
                <a:ext uri="{FF2B5EF4-FFF2-40B4-BE49-F238E27FC236}">
                  <a16:creationId xmlns:a16="http://schemas.microsoft.com/office/drawing/2014/main" id="{7359C961-0D51-76F5-E4E7-AD2AF33F8175}"/>
                </a:ext>
              </a:extLst>
            </p:cNvPr>
            <p:cNvSpPr txBox="1"/>
            <p:nvPr/>
          </p:nvSpPr>
          <p:spPr>
            <a:xfrm>
              <a:off x="146563" y="5233124"/>
              <a:ext cx="288862"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era Pro" panose="00000400000000000000" pitchFamily="50" charset="0"/>
                  <a:ea typeface="+mn-ea"/>
                  <a:cs typeface="+mn-cs"/>
                </a:rPr>
                <a:t>4</a:t>
              </a:r>
              <a:endParaRPr kumimoji="0" lang="en-ID" sz="1400" b="1" i="0" u="none" strike="noStrike" kern="1200" cap="none" spc="0" normalizeH="0" baseline="0" noProof="0" dirty="0">
                <a:ln>
                  <a:noFill/>
                </a:ln>
                <a:solidFill>
                  <a:prstClr val="black"/>
                </a:solidFill>
                <a:effectLst/>
                <a:uLnTx/>
                <a:uFillTx/>
                <a:latin typeface="Cera Pro" panose="00000400000000000000" pitchFamily="50" charset="0"/>
                <a:ea typeface="+mn-ea"/>
                <a:cs typeface="+mn-cs"/>
              </a:endParaRPr>
            </a:p>
          </p:txBody>
        </p:sp>
      </p:grpSp>
      <p:sp>
        <p:nvSpPr>
          <p:cNvPr id="382" name="object 30">
            <a:extLst>
              <a:ext uri="{FF2B5EF4-FFF2-40B4-BE49-F238E27FC236}">
                <a16:creationId xmlns:a16="http://schemas.microsoft.com/office/drawing/2014/main" id="{BB2D1179-31CB-5126-FEDB-8B9C17EDFC63}"/>
              </a:ext>
            </a:extLst>
          </p:cNvPr>
          <p:cNvSpPr txBox="1">
            <a:spLocks/>
          </p:cNvSpPr>
          <p:nvPr/>
        </p:nvSpPr>
        <p:spPr>
          <a:xfrm>
            <a:off x="2224134" y="5920419"/>
            <a:ext cx="1644044" cy="641310"/>
          </a:xfrm>
          <a:prstGeom prst="roundRect">
            <a:avLst/>
          </a:prstGeom>
          <a:noFill/>
        </p:spPr>
        <p:txBody>
          <a:bodyPr vert="horz" wrap="square" lIns="72000" tIns="12700" rIns="0" bIns="0" rtlCol="0">
            <a:spAutoFit/>
          </a:bodyPr>
          <a:lstStyle>
            <a:defPPr>
              <a:defRPr lang="en-US"/>
            </a:defPPr>
            <a:lvl1pPr marL="12700">
              <a:lnSpc>
                <a:spcPct val="100000"/>
              </a:lnSpc>
              <a:spcBef>
                <a:spcPts val="100"/>
              </a:spcBef>
              <a:buNone/>
              <a:defRPr sz="3200" b="1">
                <a:solidFill>
                  <a:srgbClr val="002060"/>
                </a:solidFill>
                <a:latin typeface="Cera Pro" panose="00000400000000000000" pitchFamily="50" charset="0"/>
                <a:ea typeface="Adobe Fan Heiti Std B" panose="020B0700000000000000" pitchFamily="34" charset="-128"/>
                <a:cs typeface="+mj-cs"/>
              </a:defRPr>
            </a:lvl1p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fi-FI" altLang="en-US" sz="1200" b="1" i="0" u="none" strike="noStrike" kern="1200" cap="none" spc="0" normalizeH="0" baseline="0" noProof="0" dirty="0">
                <a:ln>
                  <a:noFill/>
                </a:ln>
                <a:solidFill>
                  <a:prstClr val="black"/>
                </a:solidFill>
                <a:effectLst/>
                <a:uLnTx/>
                <a:uFillTx/>
                <a:latin typeface="Cera Pro" panose="00000400000000000000" pitchFamily="50" charset="0"/>
                <a:ea typeface="Roboto" panose="02000000000000000000" pitchFamily="2" charset="0"/>
                <a:cs typeface="Arial" panose="020B0604020202020204" pitchFamily="34" charset="0"/>
                <a:sym typeface="+mn-ea"/>
              </a:rPr>
              <a:t>New energy sources</a:t>
            </a:r>
          </a:p>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fi-FI" altLang="en-US" sz="1200" b="0" i="0" u="none" strike="noStrike" kern="1200" cap="none" spc="0" normalizeH="0" baseline="0" noProof="0" dirty="0">
                <a:ln>
                  <a:noFill/>
                </a:ln>
                <a:solidFill>
                  <a:prstClr val="black"/>
                </a:solidFill>
                <a:effectLst/>
                <a:uLnTx/>
                <a:uFillTx/>
                <a:latin typeface="Cera Pro" panose="00000400000000000000" pitchFamily="50" charset="0"/>
                <a:ea typeface="Roboto" panose="02000000000000000000" pitchFamily="2" charset="0"/>
                <a:cs typeface="Arial" panose="020B0604020202020204" pitchFamily="34" charset="0"/>
                <a:sym typeface="+mn-ea"/>
              </a:rPr>
              <a:t>(hydrogen and ammonia)</a:t>
            </a:r>
          </a:p>
        </p:txBody>
      </p:sp>
      <p:grpSp>
        <p:nvGrpSpPr>
          <p:cNvPr id="383" name="Group 382">
            <a:extLst>
              <a:ext uri="{FF2B5EF4-FFF2-40B4-BE49-F238E27FC236}">
                <a16:creationId xmlns:a16="http://schemas.microsoft.com/office/drawing/2014/main" id="{D3941FD9-4FD8-0610-7B57-B36AD0764362}"/>
              </a:ext>
            </a:extLst>
          </p:cNvPr>
          <p:cNvGrpSpPr/>
          <p:nvPr/>
        </p:nvGrpSpPr>
        <p:grpSpPr>
          <a:xfrm>
            <a:off x="3676632" y="5086284"/>
            <a:ext cx="285656" cy="307777"/>
            <a:chOff x="146563" y="5233124"/>
            <a:chExt cx="285656" cy="307777"/>
          </a:xfrm>
        </p:grpSpPr>
        <p:sp>
          <p:nvSpPr>
            <p:cNvPr id="384" name="Oval 383">
              <a:extLst>
                <a:ext uri="{FF2B5EF4-FFF2-40B4-BE49-F238E27FC236}">
                  <a16:creationId xmlns:a16="http://schemas.microsoft.com/office/drawing/2014/main" id="{C0DD30CB-3B67-6F80-55EA-7EE0441FD618}"/>
                </a:ext>
              </a:extLst>
            </p:cNvPr>
            <p:cNvSpPr/>
            <p:nvPr/>
          </p:nvSpPr>
          <p:spPr>
            <a:xfrm>
              <a:off x="176582" y="5284739"/>
              <a:ext cx="216000" cy="216000"/>
            </a:xfrm>
            <a:prstGeom prst="ellipse">
              <a:avLst/>
            </a:prstGeom>
          </p:spPr>
          <p:style>
            <a:lnRef idx="1">
              <a:schemeClr val="accent4"/>
            </a:lnRef>
            <a:fillRef idx="3">
              <a:schemeClr val="accent4"/>
            </a:fillRef>
            <a:effectRef idx="2">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1" i="0" u="none" strike="noStrike" kern="1200" cap="none" spc="0" normalizeH="0" baseline="0" noProof="0">
                <a:ln>
                  <a:noFill/>
                </a:ln>
                <a:solidFill>
                  <a:prstClr val="white"/>
                </a:solidFill>
                <a:effectLst/>
                <a:uLnTx/>
                <a:uFillTx/>
                <a:latin typeface="Cera Pro" panose="00000400000000000000" pitchFamily="50" charset="0"/>
                <a:ea typeface="+mn-ea"/>
                <a:cs typeface="+mn-cs"/>
              </a:endParaRPr>
            </a:p>
          </p:txBody>
        </p:sp>
        <p:sp>
          <p:nvSpPr>
            <p:cNvPr id="385" name="TextBox 384">
              <a:extLst>
                <a:ext uri="{FF2B5EF4-FFF2-40B4-BE49-F238E27FC236}">
                  <a16:creationId xmlns:a16="http://schemas.microsoft.com/office/drawing/2014/main" id="{B50E256C-61D6-5CB9-64E2-429E43531362}"/>
                </a:ext>
              </a:extLst>
            </p:cNvPr>
            <p:cNvSpPr txBox="1"/>
            <p:nvPr/>
          </p:nvSpPr>
          <p:spPr>
            <a:xfrm>
              <a:off x="146563" y="5233124"/>
              <a:ext cx="285656"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era Pro" panose="00000400000000000000" pitchFamily="50" charset="0"/>
                  <a:ea typeface="+mn-ea"/>
                  <a:cs typeface="+mn-cs"/>
                </a:rPr>
                <a:t>5</a:t>
              </a:r>
              <a:endParaRPr kumimoji="0" lang="en-ID" sz="1400" b="1" i="0" u="none" strike="noStrike" kern="1200" cap="none" spc="0" normalizeH="0" baseline="0" noProof="0" dirty="0">
                <a:ln>
                  <a:noFill/>
                </a:ln>
                <a:solidFill>
                  <a:prstClr val="black"/>
                </a:solidFill>
                <a:effectLst/>
                <a:uLnTx/>
                <a:uFillTx/>
                <a:latin typeface="Cera Pro" panose="00000400000000000000" pitchFamily="50" charset="0"/>
                <a:ea typeface="+mn-ea"/>
                <a:cs typeface="+mn-cs"/>
              </a:endParaRPr>
            </a:p>
          </p:txBody>
        </p:sp>
      </p:grpSp>
      <p:sp>
        <p:nvSpPr>
          <p:cNvPr id="386" name="object 30">
            <a:extLst>
              <a:ext uri="{FF2B5EF4-FFF2-40B4-BE49-F238E27FC236}">
                <a16:creationId xmlns:a16="http://schemas.microsoft.com/office/drawing/2014/main" id="{64C423B6-3D92-6EE6-CB25-EE25727CEBC4}"/>
              </a:ext>
            </a:extLst>
          </p:cNvPr>
          <p:cNvSpPr txBox="1">
            <a:spLocks/>
          </p:cNvSpPr>
          <p:nvPr/>
        </p:nvSpPr>
        <p:spPr>
          <a:xfrm>
            <a:off x="3958536" y="5850454"/>
            <a:ext cx="1197563" cy="831433"/>
          </a:xfrm>
          <a:prstGeom prst="roundRect">
            <a:avLst/>
          </a:prstGeom>
          <a:noFill/>
        </p:spPr>
        <p:txBody>
          <a:bodyPr vert="horz" wrap="square" lIns="72000" tIns="12700" rIns="0" bIns="0" rtlCol="0">
            <a:spAutoFit/>
          </a:bodyPr>
          <a:lstStyle>
            <a:defPPr>
              <a:defRPr lang="en-US"/>
            </a:defPPr>
            <a:lvl1pPr marL="12700">
              <a:lnSpc>
                <a:spcPct val="100000"/>
              </a:lnSpc>
              <a:spcBef>
                <a:spcPts val="100"/>
              </a:spcBef>
              <a:buNone/>
              <a:defRPr sz="3200" b="1">
                <a:solidFill>
                  <a:srgbClr val="002060"/>
                </a:solidFill>
                <a:latin typeface="Cera Pro" panose="00000400000000000000" pitchFamily="50" charset="0"/>
                <a:ea typeface="Adobe Fan Heiti Std B" panose="020B0700000000000000" pitchFamily="34" charset="-128"/>
                <a:cs typeface="+mj-cs"/>
              </a:defRPr>
            </a:lvl1p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en-US" altLang="en-US" sz="1200" b="1" i="0" u="none" strike="noStrike" kern="1200" cap="none" spc="0" normalizeH="0" baseline="0" noProof="0" dirty="0">
                <a:ln>
                  <a:noFill/>
                </a:ln>
                <a:solidFill>
                  <a:prstClr val="black"/>
                </a:solidFill>
                <a:effectLst/>
                <a:uLnTx/>
                <a:uFillTx/>
                <a:latin typeface="Cera Pro" panose="00000400000000000000" pitchFamily="50" charset="0"/>
                <a:ea typeface="Roboto" panose="02000000000000000000" pitchFamily="2" charset="0"/>
                <a:cs typeface="Arial" panose="020B0604020202020204" pitchFamily="34" charset="0"/>
                <a:sym typeface="+mn-ea"/>
              </a:rPr>
              <a:t>Energy management  mandatory and MEPS</a:t>
            </a:r>
            <a:endParaRPr kumimoji="0" lang="fi-FI" altLang="en-US" sz="1200" b="0" i="0" u="none" strike="noStrike" kern="1200" cap="none" spc="0" normalizeH="0" baseline="0" noProof="0" dirty="0">
              <a:ln>
                <a:noFill/>
              </a:ln>
              <a:solidFill>
                <a:prstClr val="black"/>
              </a:solidFill>
              <a:effectLst/>
              <a:uLnTx/>
              <a:uFillTx/>
              <a:latin typeface="Cera Pro" panose="00000400000000000000" pitchFamily="50" charset="0"/>
              <a:ea typeface="Roboto" panose="02000000000000000000" pitchFamily="2" charset="0"/>
              <a:cs typeface="Arial" panose="020B0604020202020204" pitchFamily="34" charset="0"/>
              <a:sym typeface="+mn-ea"/>
            </a:endParaRPr>
          </a:p>
        </p:txBody>
      </p:sp>
      <p:grpSp>
        <p:nvGrpSpPr>
          <p:cNvPr id="387" name="Group 386">
            <a:extLst>
              <a:ext uri="{FF2B5EF4-FFF2-40B4-BE49-F238E27FC236}">
                <a16:creationId xmlns:a16="http://schemas.microsoft.com/office/drawing/2014/main" id="{1F4FA94B-99EB-3283-45D2-86E94D24498B}"/>
              </a:ext>
            </a:extLst>
          </p:cNvPr>
          <p:cNvGrpSpPr/>
          <p:nvPr/>
        </p:nvGrpSpPr>
        <p:grpSpPr>
          <a:xfrm>
            <a:off x="3670220" y="5920419"/>
            <a:ext cx="288862" cy="307777"/>
            <a:chOff x="146563" y="5233124"/>
            <a:chExt cx="288862" cy="307777"/>
          </a:xfrm>
        </p:grpSpPr>
        <p:sp>
          <p:nvSpPr>
            <p:cNvPr id="388" name="Oval 387">
              <a:extLst>
                <a:ext uri="{FF2B5EF4-FFF2-40B4-BE49-F238E27FC236}">
                  <a16:creationId xmlns:a16="http://schemas.microsoft.com/office/drawing/2014/main" id="{871F037F-DBD3-9CFE-AABC-669104511DD9}"/>
                </a:ext>
              </a:extLst>
            </p:cNvPr>
            <p:cNvSpPr/>
            <p:nvPr/>
          </p:nvSpPr>
          <p:spPr>
            <a:xfrm>
              <a:off x="176582" y="5284739"/>
              <a:ext cx="216000" cy="216000"/>
            </a:xfrm>
            <a:prstGeom prst="ellipse">
              <a:avLst/>
            </a:prstGeom>
          </p:spPr>
          <p:style>
            <a:lnRef idx="1">
              <a:schemeClr val="accent4"/>
            </a:lnRef>
            <a:fillRef idx="3">
              <a:schemeClr val="accent4"/>
            </a:fillRef>
            <a:effectRef idx="2">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1" i="0" u="none" strike="noStrike" kern="1200" cap="none" spc="0" normalizeH="0" baseline="0" noProof="0">
                <a:ln>
                  <a:noFill/>
                </a:ln>
                <a:solidFill>
                  <a:prstClr val="white"/>
                </a:solidFill>
                <a:effectLst/>
                <a:uLnTx/>
                <a:uFillTx/>
                <a:latin typeface="Cera Pro" panose="00000400000000000000" pitchFamily="50" charset="0"/>
                <a:ea typeface="+mn-ea"/>
                <a:cs typeface="+mn-cs"/>
              </a:endParaRPr>
            </a:p>
          </p:txBody>
        </p:sp>
        <p:sp>
          <p:nvSpPr>
            <p:cNvPr id="389" name="TextBox 388">
              <a:extLst>
                <a:ext uri="{FF2B5EF4-FFF2-40B4-BE49-F238E27FC236}">
                  <a16:creationId xmlns:a16="http://schemas.microsoft.com/office/drawing/2014/main" id="{F93E6CE3-70CE-097E-E43B-9FD6313AE89D}"/>
                </a:ext>
              </a:extLst>
            </p:cNvPr>
            <p:cNvSpPr txBox="1"/>
            <p:nvPr/>
          </p:nvSpPr>
          <p:spPr>
            <a:xfrm>
              <a:off x="146563" y="5233124"/>
              <a:ext cx="288862"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era Pro" panose="00000400000000000000" pitchFamily="50" charset="0"/>
                  <a:ea typeface="+mn-ea"/>
                  <a:cs typeface="+mn-cs"/>
                </a:rPr>
                <a:t>6</a:t>
              </a:r>
              <a:endParaRPr kumimoji="0" lang="en-ID" sz="1400" b="1" i="0" u="none" strike="noStrike" kern="1200" cap="none" spc="0" normalizeH="0" baseline="0" noProof="0" dirty="0">
                <a:ln>
                  <a:noFill/>
                </a:ln>
                <a:solidFill>
                  <a:prstClr val="black"/>
                </a:solidFill>
                <a:effectLst/>
                <a:uLnTx/>
                <a:uFillTx/>
                <a:latin typeface="Cera Pro" panose="00000400000000000000" pitchFamily="50" charset="0"/>
                <a:ea typeface="+mn-ea"/>
                <a:cs typeface="+mn-cs"/>
              </a:endParaRPr>
            </a:p>
          </p:txBody>
        </p:sp>
      </p:grpSp>
      <p:sp>
        <p:nvSpPr>
          <p:cNvPr id="15" name="Arrow: Pentagon 14">
            <a:extLst>
              <a:ext uri="{FF2B5EF4-FFF2-40B4-BE49-F238E27FC236}">
                <a16:creationId xmlns:a16="http://schemas.microsoft.com/office/drawing/2014/main" id="{66F3124A-6976-4D40-A012-AA851F8952AC}"/>
              </a:ext>
            </a:extLst>
          </p:cNvPr>
          <p:cNvSpPr/>
          <p:nvPr/>
        </p:nvSpPr>
        <p:spPr>
          <a:xfrm>
            <a:off x="157857" y="3827937"/>
            <a:ext cx="179217" cy="307778"/>
          </a:xfrm>
          <a:prstGeom prst="homePlat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E77FF720-638B-F107-2B19-8CBD3F4EE986}"/>
              </a:ext>
            </a:extLst>
          </p:cNvPr>
          <p:cNvSpPr/>
          <p:nvPr/>
        </p:nvSpPr>
        <p:spPr>
          <a:xfrm>
            <a:off x="5295833" y="634981"/>
            <a:ext cx="3816261" cy="323165"/>
          </a:xfrm>
          <a:prstGeom prst="rect">
            <a:avLst/>
          </a:prstGeom>
        </p:spPr>
        <p:txBody>
          <a:bodyPr wrap="square">
            <a:spAutoFit/>
          </a:bodyPr>
          <a:ls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latin typeface="Cera Pro" panose="00000400000000000000" pitchFamily="50" charset="0"/>
                <a:ea typeface="Roboto" panose="02000000000000000000" pitchFamily="2" charset="0"/>
              </a:rPr>
              <a:t>Roadmap for NZE 2060 or sooner</a:t>
            </a:r>
          </a:p>
        </p:txBody>
      </p:sp>
      <p:sp>
        <p:nvSpPr>
          <p:cNvPr id="32" name="Rectangle: Rounded Corners 31">
            <a:extLst>
              <a:ext uri="{FF2B5EF4-FFF2-40B4-BE49-F238E27FC236}">
                <a16:creationId xmlns:a16="http://schemas.microsoft.com/office/drawing/2014/main" id="{CD5F71A9-DFCE-ECA8-7564-CC5A2C8848A9}"/>
              </a:ext>
            </a:extLst>
          </p:cNvPr>
          <p:cNvSpPr/>
          <p:nvPr/>
        </p:nvSpPr>
        <p:spPr>
          <a:xfrm>
            <a:off x="239887" y="628928"/>
            <a:ext cx="2319986" cy="45720"/>
          </a:xfrm>
          <a:prstGeom prst="roundRect">
            <a:avLst>
              <a:gd name="adj" fmla="val 50000"/>
            </a:avLst>
          </a:prstGeom>
          <a:ln>
            <a:noFill/>
          </a:ln>
        </p:spPr>
        <p:style>
          <a:lnRef idx="1">
            <a:schemeClr val="accent3"/>
          </a:lnRef>
          <a:fillRef idx="2">
            <a:schemeClr val="accent3"/>
          </a:fillRef>
          <a:effectRef idx="1">
            <a:schemeClr val="accent3"/>
          </a:effectRef>
          <a:fontRef idx="minor">
            <a:schemeClr val="dk1"/>
          </a:fontRef>
        </p:style>
        <p:txBody>
          <a:bodyPr rtlCol="0" anchor="ctr"/>
          <a:lstStyle>
            <a:defPPr>
              <a:defRPr lang="id-ID"/>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ID">
              <a:latin typeface="Cera Pro" panose="00000400000000000000"/>
            </a:endParaRPr>
          </a:p>
        </p:txBody>
      </p:sp>
      <p:grpSp>
        <p:nvGrpSpPr>
          <p:cNvPr id="158" name="Group 157">
            <a:extLst>
              <a:ext uri="{FF2B5EF4-FFF2-40B4-BE49-F238E27FC236}">
                <a16:creationId xmlns:a16="http://schemas.microsoft.com/office/drawing/2014/main" id="{525749C4-A918-3CD1-24C1-02B7999BEE99}"/>
              </a:ext>
            </a:extLst>
          </p:cNvPr>
          <p:cNvGrpSpPr/>
          <p:nvPr/>
        </p:nvGrpSpPr>
        <p:grpSpPr>
          <a:xfrm>
            <a:off x="5315979" y="1201742"/>
            <a:ext cx="6811628" cy="5281183"/>
            <a:chOff x="5308359" y="1060977"/>
            <a:chExt cx="7313904" cy="5217237"/>
          </a:xfrm>
        </p:grpSpPr>
        <p:sp>
          <p:nvSpPr>
            <p:cNvPr id="19" name="Rectangle 18">
              <a:extLst>
                <a:ext uri="{FF2B5EF4-FFF2-40B4-BE49-F238E27FC236}">
                  <a16:creationId xmlns:a16="http://schemas.microsoft.com/office/drawing/2014/main" id="{21894C9B-88F3-B33F-BE41-8C2F2724C22D}"/>
                </a:ext>
              </a:extLst>
            </p:cNvPr>
            <p:cNvSpPr/>
            <p:nvPr/>
          </p:nvSpPr>
          <p:spPr>
            <a:xfrm>
              <a:off x="10211305" y="3975487"/>
              <a:ext cx="2400288" cy="2293343"/>
            </a:xfrm>
            <a:prstGeom prst="rect">
              <a:avLst/>
            </a:prstGeom>
            <a:gradFill>
              <a:gsLst>
                <a:gs pos="0">
                  <a:srgbClr val="C5E0B4"/>
                </a:gs>
                <a:gs pos="21000">
                  <a:schemeClr val="bg1"/>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ID"/>
            </a:p>
          </p:txBody>
        </p:sp>
        <p:sp>
          <p:nvSpPr>
            <p:cNvPr id="21" name="Rectangle 20">
              <a:extLst>
                <a:ext uri="{FF2B5EF4-FFF2-40B4-BE49-F238E27FC236}">
                  <a16:creationId xmlns:a16="http://schemas.microsoft.com/office/drawing/2014/main" id="{2C18B10D-DF67-D2CB-4B45-B7DF25516F1B}"/>
                </a:ext>
              </a:extLst>
            </p:cNvPr>
            <p:cNvSpPr/>
            <p:nvPr/>
          </p:nvSpPr>
          <p:spPr>
            <a:xfrm>
              <a:off x="10211305" y="1089243"/>
              <a:ext cx="2410958" cy="2316295"/>
            </a:xfrm>
            <a:prstGeom prst="rect">
              <a:avLst/>
            </a:prstGeom>
            <a:gradFill>
              <a:gsLst>
                <a:gs pos="0">
                  <a:schemeClr val="accent1">
                    <a:lumMod val="5000"/>
                    <a:lumOff val="95000"/>
                  </a:schemeClr>
                </a:gs>
                <a:gs pos="79000">
                  <a:schemeClr val="bg1"/>
                </a:gs>
                <a:gs pos="100000">
                  <a:srgbClr val="BFD9F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ID"/>
            </a:p>
          </p:txBody>
        </p:sp>
        <p:sp>
          <p:nvSpPr>
            <p:cNvPr id="22" name="Rectangle 21">
              <a:extLst>
                <a:ext uri="{FF2B5EF4-FFF2-40B4-BE49-F238E27FC236}">
                  <a16:creationId xmlns:a16="http://schemas.microsoft.com/office/drawing/2014/main" id="{C61C2208-1C38-315E-1D6E-E6F7BB9EBC3B}"/>
                </a:ext>
              </a:extLst>
            </p:cNvPr>
            <p:cNvSpPr/>
            <p:nvPr/>
          </p:nvSpPr>
          <p:spPr>
            <a:xfrm>
              <a:off x="7601853" y="3984871"/>
              <a:ext cx="2410958" cy="2293343"/>
            </a:xfrm>
            <a:prstGeom prst="rect">
              <a:avLst/>
            </a:prstGeom>
            <a:gradFill>
              <a:gsLst>
                <a:gs pos="0">
                  <a:srgbClr val="9DC3E6"/>
                </a:gs>
                <a:gs pos="21000">
                  <a:schemeClr val="bg1"/>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ID"/>
            </a:p>
          </p:txBody>
        </p:sp>
        <p:sp>
          <p:nvSpPr>
            <p:cNvPr id="23" name="Rectangle 22">
              <a:extLst>
                <a:ext uri="{FF2B5EF4-FFF2-40B4-BE49-F238E27FC236}">
                  <a16:creationId xmlns:a16="http://schemas.microsoft.com/office/drawing/2014/main" id="{5826947D-0FA5-195F-E2A2-065FB44C7A4E}"/>
                </a:ext>
              </a:extLst>
            </p:cNvPr>
            <p:cNvSpPr/>
            <p:nvPr/>
          </p:nvSpPr>
          <p:spPr>
            <a:xfrm>
              <a:off x="5335547" y="3984871"/>
              <a:ext cx="2136237" cy="2293343"/>
            </a:xfrm>
            <a:prstGeom prst="rect">
              <a:avLst/>
            </a:prstGeom>
            <a:gradFill>
              <a:gsLst>
                <a:gs pos="0">
                  <a:srgbClr val="1F4E79"/>
                </a:gs>
                <a:gs pos="21000">
                  <a:schemeClr val="bg1"/>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ID"/>
            </a:p>
          </p:txBody>
        </p:sp>
        <p:sp>
          <p:nvSpPr>
            <p:cNvPr id="24" name="Rectangle 23">
              <a:extLst>
                <a:ext uri="{FF2B5EF4-FFF2-40B4-BE49-F238E27FC236}">
                  <a16:creationId xmlns:a16="http://schemas.microsoft.com/office/drawing/2014/main" id="{C1EB3783-4575-961B-A2AB-814EBAB85C36}"/>
                </a:ext>
              </a:extLst>
            </p:cNvPr>
            <p:cNvSpPr/>
            <p:nvPr/>
          </p:nvSpPr>
          <p:spPr>
            <a:xfrm>
              <a:off x="7608194" y="1102724"/>
              <a:ext cx="2410958" cy="2302814"/>
            </a:xfrm>
            <a:prstGeom prst="rect">
              <a:avLst/>
            </a:prstGeom>
            <a:gradFill>
              <a:gsLst>
                <a:gs pos="0">
                  <a:schemeClr val="accent1">
                    <a:lumMod val="5000"/>
                    <a:lumOff val="95000"/>
                  </a:schemeClr>
                </a:gs>
                <a:gs pos="79000">
                  <a:schemeClr val="bg1"/>
                </a:gs>
                <a:gs pos="100000">
                  <a:srgbClr val="2E75B6"/>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ID"/>
            </a:p>
          </p:txBody>
        </p:sp>
        <p:sp>
          <p:nvSpPr>
            <p:cNvPr id="27" name="Rectangle 26">
              <a:extLst>
                <a:ext uri="{FF2B5EF4-FFF2-40B4-BE49-F238E27FC236}">
                  <a16:creationId xmlns:a16="http://schemas.microsoft.com/office/drawing/2014/main" id="{DF9BC3EC-A28E-8159-2095-5E1F57F049DE}"/>
                </a:ext>
              </a:extLst>
            </p:cNvPr>
            <p:cNvSpPr/>
            <p:nvPr/>
          </p:nvSpPr>
          <p:spPr>
            <a:xfrm>
              <a:off x="5327940" y="1102724"/>
              <a:ext cx="2078296" cy="2312857"/>
            </a:xfrm>
            <a:prstGeom prst="rect">
              <a:avLst/>
            </a:prstGeom>
            <a:gradFill>
              <a:gsLst>
                <a:gs pos="0">
                  <a:schemeClr val="accent1">
                    <a:lumMod val="5000"/>
                    <a:lumOff val="95000"/>
                  </a:schemeClr>
                </a:gs>
                <a:gs pos="79000">
                  <a:schemeClr val="bg1"/>
                </a:gs>
                <a:gs pos="100000">
                  <a:srgbClr val="00206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ID"/>
            </a:p>
          </p:txBody>
        </p:sp>
        <p:sp>
          <p:nvSpPr>
            <p:cNvPr id="33" name="Rectangle: Rounded Corners 32">
              <a:extLst>
                <a:ext uri="{FF2B5EF4-FFF2-40B4-BE49-F238E27FC236}">
                  <a16:creationId xmlns:a16="http://schemas.microsoft.com/office/drawing/2014/main" id="{788A74A1-8F8F-F298-CD77-6C8126C16254}"/>
                </a:ext>
              </a:extLst>
            </p:cNvPr>
            <p:cNvSpPr/>
            <p:nvPr/>
          </p:nvSpPr>
          <p:spPr>
            <a:xfrm>
              <a:off x="5553175" y="3561456"/>
              <a:ext cx="861150" cy="300340"/>
            </a:xfrm>
            <a:prstGeom prst="roundRect">
              <a:avLst>
                <a:gd name="adj" fmla="val 50000"/>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ID"/>
            </a:p>
          </p:txBody>
        </p:sp>
        <p:sp>
          <p:nvSpPr>
            <p:cNvPr id="35" name="TextBox 20">
              <a:extLst>
                <a:ext uri="{FF2B5EF4-FFF2-40B4-BE49-F238E27FC236}">
                  <a16:creationId xmlns:a16="http://schemas.microsoft.com/office/drawing/2014/main" id="{7D2C24F3-3891-2BF8-A13E-D5A1939BC13A}"/>
                </a:ext>
              </a:extLst>
            </p:cNvPr>
            <p:cNvSpPr txBox="1"/>
            <p:nvPr/>
          </p:nvSpPr>
          <p:spPr>
            <a:xfrm>
              <a:off x="5498213" y="3567225"/>
              <a:ext cx="912302" cy="288000"/>
            </a:xfrm>
            <a:prstGeom prst="rect">
              <a:avLst/>
            </a:prstGeom>
            <a:noFill/>
          </p:spPr>
          <p:txBody>
            <a:bodyPr wrap="none" rtlCol="0">
              <a:spAutoFit/>
            </a:bodyPr>
            <a:ls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dirty="0">
                  <a:solidFill>
                    <a:schemeClr val="bg1"/>
                  </a:solidFill>
                </a:rPr>
                <a:t>2021-2025</a:t>
              </a:r>
              <a:endParaRPr lang="en-ID" sz="1300" dirty="0">
                <a:solidFill>
                  <a:schemeClr val="bg1"/>
                </a:solidFill>
              </a:endParaRPr>
            </a:p>
          </p:txBody>
        </p:sp>
        <p:sp>
          <p:nvSpPr>
            <p:cNvPr id="36" name="Rectangle: Rounded Corners 35">
              <a:extLst>
                <a:ext uri="{FF2B5EF4-FFF2-40B4-BE49-F238E27FC236}">
                  <a16:creationId xmlns:a16="http://schemas.microsoft.com/office/drawing/2014/main" id="{88BA8C50-6CDD-F0BD-5AB4-ED70A0D70B00}"/>
                </a:ext>
              </a:extLst>
            </p:cNvPr>
            <p:cNvSpPr/>
            <p:nvPr/>
          </p:nvSpPr>
          <p:spPr>
            <a:xfrm>
              <a:off x="6745134" y="3561456"/>
              <a:ext cx="861150" cy="300340"/>
            </a:xfrm>
            <a:prstGeom prst="roundRect">
              <a:avLst>
                <a:gd name="adj" fmla="val 50000"/>
              </a:avLst>
            </a:prstGeom>
            <a:solidFill>
              <a:srgbClr val="1F4E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ID"/>
            </a:p>
          </p:txBody>
        </p:sp>
        <p:sp>
          <p:nvSpPr>
            <p:cNvPr id="37" name="TextBox 22">
              <a:extLst>
                <a:ext uri="{FF2B5EF4-FFF2-40B4-BE49-F238E27FC236}">
                  <a16:creationId xmlns:a16="http://schemas.microsoft.com/office/drawing/2014/main" id="{D2F7B3B1-A3A2-4CD8-AD15-E821A960CE9A}"/>
                </a:ext>
              </a:extLst>
            </p:cNvPr>
            <p:cNvSpPr txBox="1"/>
            <p:nvPr/>
          </p:nvSpPr>
          <p:spPr>
            <a:xfrm>
              <a:off x="6682043" y="3575759"/>
              <a:ext cx="912302" cy="288000"/>
            </a:xfrm>
            <a:prstGeom prst="rect">
              <a:avLst/>
            </a:prstGeom>
            <a:noFill/>
          </p:spPr>
          <p:txBody>
            <a:bodyPr wrap="none" rtlCol="0">
              <a:spAutoFit/>
            </a:bodyPr>
            <a:ls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dirty="0">
                  <a:solidFill>
                    <a:schemeClr val="bg1"/>
                  </a:solidFill>
                </a:rPr>
                <a:t>2026-2030</a:t>
              </a:r>
              <a:endParaRPr lang="en-ID" sz="1300" dirty="0">
                <a:solidFill>
                  <a:schemeClr val="bg1"/>
                </a:solidFill>
              </a:endParaRPr>
            </a:p>
          </p:txBody>
        </p:sp>
        <p:sp>
          <p:nvSpPr>
            <p:cNvPr id="39" name="Rectangle: Rounded Corners 38">
              <a:extLst>
                <a:ext uri="{FF2B5EF4-FFF2-40B4-BE49-F238E27FC236}">
                  <a16:creationId xmlns:a16="http://schemas.microsoft.com/office/drawing/2014/main" id="{66A603E8-1FB8-B895-A0C7-8F7E97E9C0E9}"/>
                </a:ext>
              </a:extLst>
            </p:cNvPr>
            <p:cNvSpPr/>
            <p:nvPr/>
          </p:nvSpPr>
          <p:spPr>
            <a:xfrm>
              <a:off x="7937093" y="3561456"/>
              <a:ext cx="861150" cy="300340"/>
            </a:xfrm>
            <a:prstGeom prst="roundRect">
              <a:avLst>
                <a:gd name="adj" fmla="val 50000"/>
              </a:avLst>
            </a:prstGeom>
            <a:solidFill>
              <a:srgbClr val="2E75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ID"/>
            </a:p>
          </p:txBody>
        </p:sp>
        <p:sp>
          <p:nvSpPr>
            <p:cNvPr id="40" name="TextBox 25">
              <a:extLst>
                <a:ext uri="{FF2B5EF4-FFF2-40B4-BE49-F238E27FC236}">
                  <a16:creationId xmlns:a16="http://schemas.microsoft.com/office/drawing/2014/main" id="{978E2F24-FF60-8A4A-C68B-B89EA3227B67}"/>
                </a:ext>
              </a:extLst>
            </p:cNvPr>
            <p:cNvSpPr txBox="1"/>
            <p:nvPr/>
          </p:nvSpPr>
          <p:spPr>
            <a:xfrm>
              <a:off x="7874436" y="3567225"/>
              <a:ext cx="912302" cy="288000"/>
            </a:xfrm>
            <a:prstGeom prst="rect">
              <a:avLst/>
            </a:prstGeom>
            <a:noFill/>
          </p:spPr>
          <p:txBody>
            <a:bodyPr wrap="none" rtlCol="0">
              <a:spAutoFit/>
            </a:bodyPr>
            <a:ls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dirty="0">
                  <a:solidFill>
                    <a:schemeClr val="bg1"/>
                  </a:solidFill>
                </a:rPr>
                <a:t>2031-2035</a:t>
              </a:r>
              <a:endParaRPr lang="en-ID" sz="1300" dirty="0">
                <a:solidFill>
                  <a:schemeClr val="bg1"/>
                </a:solidFill>
              </a:endParaRPr>
            </a:p>
          </p:txBody>
        </p:sp>
        <p:sp>
          <p:nvSpPr>
            <p:cNvPr id="41" name="Rectangle: Rounded Corners 40">
              <a:extLst>
                <a:ext uri="{FF2B5EF4-FFF2-40B4-BE49-F238E27FC236}">
                  <a16:creationId xmlns:a16="http://schemas.microsoft.com/office/drawing/2014/main" id="{4AB72E56-91D4-957C-D747-E3CF2148D7F5}"/>
                </a:ext>
              </a:extLst>
            </p:cNvPr>
            <p:cNvSpPr/>
            <p:nvPr/>
          </p:nvSpPr>
          <p:spPr>
            <a:xfrm>
              <a:off x="9129052" y="3561456"/>
              <a:ext cx="861150" cy="300340"/>
            </a:xfrm>
            <a:prstGeom prst="roundRect">
              <a:avLst>
                <a:gd name="adj" fmla="val 50000"/>
              </a:avLst>
            </a:prstGeom>
            <a:solidFill>
              <a:srgbClr val="9DC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ID"/>
            </a:p>
          </p:txBody>
        </p:sp>
        <p:sp>
          <p:nvSpPr>
            <p:cNvPr id="42" name="Rectangle: Rounded Corners 41">
              <a:extLst>
                <a:ext uri="{FF2B5EF4-FFF2-40B4-BE49-F238E27FC236}">
                  <a16:creationId xmlns:a16="http://schemas.microsoft.com/office/drawing/2014/main" id="{5DFA0645-B61D-8C88-A892-CE1003992716}"/>
                </a:ext>
              </a:extLst>
            </p:cNvPr>
            <p:cNvSpPr/>
            <p:nvPr/>
          </p:nvSpPr>
          <p:spPr>
            <a:xfrm>
              <a:off x="10321011" y="3561456"/>
              <a:ext cx="861150" cy="300340"/>
            </a:xfrm>
            <a:prstGeom prst="roundRect">
              <a:avLst>
                <a:gd name="adj" fmla="val 50000"/>
              </a:avLst>
            </a:prstGeom>
            <a:solidFill>
              <a:srgbClr val="BFD9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ID"/>
            </a:p>
          </p:txBody>
        </p:sp>
        <p:sp>
          <p:nvSpPr>
            <p:cNvPr id="43" name="Rectangle: Rounded Corners 42">
              <a:extLst>
                <a:ext uri="{FF2B5EF4-FFF2-40B4-BE49-F238E27FC236}">
                  <a16:creationId xmlns:a16="http://schemas.microsoft.com/office/drawing/2014/main" id="{7CB8D4ED-5FB3-4D3F-C135-C684E173FFF1}"/>
                </a:ext>
              </a:extLst>
            </p:cNvPr>
            <p:cNvSpPr/>
            <p:nvPr/>
          </p:nvSpPr>
          <p:spPr>
            <a:xfrm>
              <a:off x="11512971" y="3561456"/>
              <a:ext cx="861150" cy="300340"/>
            </a:xfrm>
            <a:prstGeom prst="roundRect">
              <a:avLst>
                <a:gd name="adj" fmla="val 50000"/>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ID"/>
            </a:p>
          </p:txBody>
        </p:sp>
        <p:sp>
          <p:nvSpPr>
            <p:cNvPr id="44" name="TextBox 29">
              <a:extLst>
                <a:ext uri="{FF2B5EF4-FFF2-40B4-BE49-F238E27FC236}">
                  <a16:creationId xmlns:a16="http://schemas.microsoft.com/office/drawing/2014/main" id="{EE2B704F-14BC-5F66-D9A6-4F42BB2800B8}"/>
                </a:ext>
              </a:extLst>
            </p:cNvPr>
            <p:cNvSpPr txBox="1"/>
            <p:nvPr/>
          </p:nvSpPr>
          <p:spPr>
            <a:xfrm>
              <a:off x="9089839" y="3567225"/>
              <a:ext cx="912302" cy="288000"/>
            </a:xfrm>
            <a:prstGeom prst="rect">
              <a:avLst/>
            </a:prstGeom>
            <a:noFill/>
          </p:spPr>
          <p:txBody>
            <a:bodyPr wrap="none" rtlCol="0">
              <a:spAutoFit/>
            </a:bodyPr>
            <a:ls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dirty="0"/>
                <a:t>2036-2040</a:t>
              </a:r>
              <a:endParaRPr lang="en-ID" sz="1300" dirty="0"/>
            </a:p>
          </p:txBody>
        </p:sp>
        <p:sp>
          <p:nvSpPr>
            <p:cNvPr id="45" name="TextBox 30">
              <a:extLst>
                <a:ext uri="{FF2B5EF4-FFF2-40B4-BE49-F238E27FC236}">
                  <a16:creationId xmlns:a16="http://schemas.microsoft.com/office/drawing/2014/main" id="{FBE91C73-404F-FD87-12F5-C5831556F768}"/>
                </a:ext>
              </a:extLst>
            </p:cNvPr>
            <p:cNvSpPr txBox="1"/>
            <p:nvPr/>
          </p:nvSpPr>
          <p:spPr>
            <a:xfrm>
              <a:off x="10269859" y="3567225"/>
              <a:ext cx="912302" cy="288000"/>
            </a:xfrm>
            <a:prstGeom prst="rect">
              <a:avLst/>
            </a:prstGeom>
            <a:noFill/>
          </p:spPr>
          <p:txBody>
            <a:bodyPr wrap="none" rtlCol="0">
              <a:spAutoFit/>
            </a:bodyPr>
            <a:ls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dirty="0"/>
                <a:t>2041-2050</a:t>
              </a:r>
              <a:endParaRPr lang="en-ID" sz="1300" dirty="0"/>
            </a:p>
          </p:txBody>
        </p:sp>
        <p:sp>
          <p:nvSpPr>
            <p:cNvPr id="46" name="TextBox 31">
              <a:extLst>
                <a:ext uri="{FF2B5EF4-FFF2-40B4-BE49-F238E27FC236}">
                  <a16:creationId xmlns:a16="http://schemas.microsoft.com/office/drawing/2014/main" id="{5720067D-D165-7C09-1731-90DBA88429B6}"/>
                </a:ext>
              </a:extLst>
            </p:cNvPr>
            <p:cNvSpPr txBox="1"/>
            <p:nvPr/>
          </p:nvSpPr>
          <p:spPr>
            <a:xfrm>
              <a:off x="11461820" y="3567225"/>
              <a:ext cx="912302" cy="288000"/>
            </a:xfrm>
            <a:prstGeom prst="rect">
              <a:avLst/>
            </a:prstGeom>
            <a:noFill/>
          </p:spPr>
          <p:txBody>
            <a:bodyPr wrap="none" rtlCol="0">
              <a:spAutoFit/>
            </a:bodyPr>
            <a:ls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dirty="0"/>
                <a:t>2051-2060</a:t>
              </a:r>
              <a:endParaRPr lang="en-ID" sz="1300" dirty="0"/>
            </a:p>
          </p:txBody>
        </p:sp>
        <p:sp>
          <p:nvSpPr>
            <p:cNvPr id="47" name="Arrow: Up 46">
              <a:extLst>
                <a:ext uri="{FF2B5EF4-FFF2-40B4-BE49-F238E27FC236}">
                  <a16:creationId xmlns:a16="http://schemas.microsoft.com/office/drawing/2014/main" id="{1184B547-0A65-B2F9-C683-5C045506915D}"/>
                </a:ext>
              </a:extLst>
            </p:cNvPr>
            <p:cNvSpPr/>
            <p:nvPr/>
          </p:nvSpPr>
          <p:spPr>
            <a:xfrm>
              <a:off x="6105475" y="3415581"/>
              <a:ext cx="216922" cy="149347"/>
            </a:xfrm>
            <a:prstGeom prst="upArrow">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ID"/>
            </a:p>
          </p:txBody>
        </p:sp>
        <p:sp>
          <p:nvSpPr>
            <p:cNvPr id="48" name="TextBox 33">
              <a:extLst>
                <a:ext uri="{FF2B5EF4-FFF2-40B4-BE49-F238E27FC236}">
                  <a16:creationId xmlns:a16="http://schemas.microsoft.com/office/drawing/2014/main" id="{33EA1FA7-2D3D-20FF-2A4C-D526E73568C2}"/>
                </a:ext>
              </a:extLst>
            </p:cNvPr>
            <p:cNvSpPr txBox="1"/>
            <p:nvPr/>
          </p:nvSpPr>
          <p:spPr>
            <a:xfrm>
              <a:off x="5308359" y="1060977"/>
              <a:ext cx="2117458" cy="1991526"/>
            </a:xfrm>
            <a:prstGeom prst="rect">
              <a:avLst/>
            </a:prstGeom>
            <a:noFill/>
          </p:spPr>
          <p:txBody>
            <a:bodyPr wrap="square">
              <a:spAutoFit/>
            </a:bodyPr>
            <a:ls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0" lvl="0" algn="just" defTabSz="914400" rtl="0" eaLnBrk="1" fontAlgn="auto" latinLnBrk="0" hangingPunct="1">
                <a:lnSpc>
                  <a:spcPct val="100000"/>
                </a:lnSpc>
                <a:spcBef>
                  <a:spcPts val="0"/>
                </a:spcBef>
                <a:spcAft>
                  <a:spcPts val="200"/>
                </a:spcAft>
                <a:buClrTx/>
                <a:buSzTx/>
                <a:tabLst/>
                <a:defRPr/>
              </a:pPr>
              <a:r>
                <a:rPr kumimoji="0" lang="en-US" sz="1200" b="1" i="0" u="none" strike="noStrike" kern="1200" cap="none" spc="-10" normalizeH="0" baseline="0" noProof="0" dirty="0">
                  <a:ln>
                    <a:noFill/>
                  </a:ln>
                  <a:solidFill>
                    <a:prstClr val="black"/>
                  </a:solidFill>
                  <a:effectLst/>
                  <a:uLnTx/>
                  <a:uFillTx/>
                  <a:latin typeface="Cera Pro" panose="00000400000000000000" pitchFamily="50" charset="0"/>
                  <a:ea typeface="+mn-ea"/>
                  <a:cs typeface="Arial"/>
                </a:rPr>
                <a:t>Supply:</a:t>
              </a:r>
            </a:p>
            <a:p>
              <a:pPr marL="12700" marR="0" lvl="0" algn="just" defTabSz="914400" rtl="0" eaLnBrk="1" fontAlgn="auto" latinLnBrk="0" hangingPunct="1">
                <a:lnSpc>
                  <a:spcPct val="100000"/>
                </a:lnSpc>
                <a:spcBef>
                  <a:spcPts val="0"/>
                </a:spcBef>
                <a:buClrTx/>
                <a:buSzTx/>
                <a:tabLst/>
                <a:defRPr/>
              </a:pPr>
              <a:r>
                <a:rPr kumimoji="0" lang="en-US" sz="1200" b="0" i="0" u="none" strike="noStrike" kern="1200" cap="none" spc="-10" normalizeH="0" baseline="0" noProof="0" dirty="0">
                  <a:ln>
                    <a:noFill/>
                  </a:ln>
                  <a:solidFill>
                    <a:prstClr val="black"/>
                  </a:solidFill>
                  <a:effectLst/>
                  <a:uLnTx/>
                  <a:uFillTx/>
                  <a:latin typeface="Cera Pro" panose="00000400000000000000" pitchFamily="50" charset="0"/>
                  <a:ea typeface="+mn-ea"/>
                  <a:cs typeface="Arial"/>
                </a:rPr>
                <a:t>NRE Development based on RUPTL 2021-2030, </a:t>
              </a:r>
              <a:r>
                <a:rPr lang="en-US" sz="1200" spc="-10" dirty="0">
                  <a:solidFill>
                    <a:prstClr val="black"/>
                  </a:solidFill>
                  <a:latin typeface="Cera Pro" panose="00000400000000000000" pitchFamily="50" charset="0"/>
                  <a:cs typeface="Arial"/>
                </a:rPr>
                <a:t>cofiring on CFPP</a:t>
              </a:r>
            </a:p>
            <a:p>
              <a:pPr marL="12700" marR="0" lvl="0" algn="just" defTabSz="914400" rtl="0" eaLnBrk="1" fontAlgn="auto" latinLnBrk="0" hangingPunct="1">
                <a:lnSpc>
                  <a:spcPct val="100000"/>
                </a:lnSpc>
                <a:spcBef>
                  <a:spcPts val="0"/>
                </a:spcBef>
                <a:spcAft>
                  <a:spcPts val="200"/>
                </a:spcAft>
                <a:buClrTx/>
                <a:buSzTx/>
                <a:tabLst/>
                <a:defRPr/>
              </a:pPr>
              <a:endParaRPr kumimoji="0" lang="en-US" sz="1200" b="1" i="0" u="none" strike="noStrike" kern="1200" cap="none" spc="-10" normalizeH="0" baseline="0" noProof="0" dirty="0">
                <a:ln>
                  <a:noFill/>
                </a:ln>
                <a:solidFill>
                  <a:prstClr val="black"/>
                </a:solidFill>
                <a:effectLst/>
                <a:uLnTx/>
                <a:uFillTx/>
                <a:latin typeface="Cera Pro" panose="00000400000000000000" pitchFamily="50" charset="0"/>
                <a:ea typeface="+mn-ea"/>
                <a:cs typeface="Arial"/>
              </a:endParaRPr>
            </a:p>
            <a:p>
              <a:pPr marL="12700" marR="0" lvl="0" algn="just" defTabSz="914400" rtl="0" eaLnBrk="1" fontAlgn="auto" latinLnBrk="0" hangingPunct="1">
                <a:lnSpc>
                  <a:spcPct val="100000"/>
                </a:lnSpc>
                <a:spcBef>
                  <a:spcPts val="0"/>
                </a:spcBef>
                <a:spcAft>
                  <a:spcPts val="200"/>
                </a:spcAft>
                <a:buClrTx/>
                <a:buSzTx/>
                <a:tabLst/>
                <a:defRPr/>
              </a:pPr>
              <a:r>
                <a:rPr kumimoji="0" lang="en-US" sz="1200" b="1" i="0" u="none" strike="noStrike" kern="1200" cap="none" spc="-10" normalizeH="0" baseline="0" noProof="0" dirty="0">
                  <a:ln>
                    <a:noFill/>
                  </a:ln>
                  <a:solidFill>
                    <a:prstClr val="black"/>
                  </a:solidFill>
                  <a:effectLst/>
                  <a:uLnTx/>
                  <a:uFillTx/>
                  <a:latin typeface="Cera Pro" panose="00000400000000000000" pitchFamily="50" charset="0"/>
                  <a:ea typeface="+mn-ea"/>
                  <a:cs typeface="Arial"/>
                </a:rPr>
                <a:t>Demand:</a:t>
              </a:r>
            </a:p>
            <a:p>
              <a:pPr marL="12700" marR="0" lvl="0" algn="just" defTabSz="914400" rtl="0" eaLnBrk="1" fontAlgn="auto" latinLnBrk="0" hangingPunct="1">
                <a:lnSpc>
                  <a:spcPct val="100000"/>
                </a:lnSpc>
                <a:spcBef>
                  <a:spcPts val="0"/>
                </a:spcBef>
                <a:spcAft>
                  <a:spcPts val="200"/>
                </a:spcAft>
                <a:buClrTx/>
                <a:buSzTx/>
                <a:tabLst/>
                <a:defRPr/>
              </a:pPr>
              <a:r>
                <a:rPr kumimoji="0" lang="en-US" sz="1200" b="0" i="0" u="none" strike="noStrike" kern="1200" cap="none" spc="-10" normalizeH="0" baseline="0" noProof="0" dirty="0">
                  <a:ln>
                    <a:noFill/>
                  </a:ln>
                  <a:solidFill>
                    <a:prstClr val="black"/>
                  </a:solidFill>
                  <a:effectLst/>
                  <a:uLnTx/>
                  <a:uFillTx/>
                  <a:latin typeface="Cera Pro" panose="00000400000000000000" pitchFamily="50" charset="0"/>
                  <a:ea typeface="+mn-ea"/>
                  <a:cs typeface="Arial"/>
                </a:rPr>
                <a:t>Induction stove, city gas expansion, B35 mandatory, EV, energy management mandatory &amp; MEPS.</a:t>
              </a:r>
            </a:p>
          </p:txBody>
        </p:sp>
        <p:sp>
          <p:nvSpPr>
            <p:cNvPr id="49" name="TextBox 34">
              <a:extLst>
                <a:ext uri="{FF2B5EF4-FFF2-40B4-BE49-F238E27FC236}">
                  <a16:creationId xmlns:a16="http://schemas.microsoft.com/office/drawing/2014/main" id="{FCDD0D6E-68F8-C66E-B7DC-1D5F9A92657D}"/>
                </a:ext>
              </a:extLst>
            </p:cNvPr>
            <p:cNvSpPr txBox="1"/>
            <p:nvPr/>
          </p:nvSpPr>
          <p:spPr>
            <a:xfrm>
              <a:off x="5327939" y="4242178"/>
              <a:ext cx="2117458" cy="1809097"/>
            </a:xfrm>
            <a:prstGeom prst="rect">
              <a:avLst/>
            </a:prstGeom>
            <a:noFill/>
          </p:spPr>
          <p:txBody>
            <a:bodyPr wrap="square">
              <a:spAutoFit/>
            </a:bodyPr>
            <a:ls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0" lvl="0" algn="just" defTabSz="914400" rtl="0" eaLnBrk="1" fontAlgn="auto" latinLnBrk="0" hangingPunct="1">
                <a:lnSpc>
                  <a:spcPct val="100000"/>
                </a:lnSpc>
                <a:spcBef>
                  <a:spcPts val="0"/>
                </a:spcBef>
                <a:spcAft>
                  <a:spcPts val="200"/>
                </a:spcAft>
                <a:buClrTx/>
                <a:buSzTx/>
                <a:tabLst/>
                <a:defRPr/>
              </a:pPr>
              <a:r>
                <a:rPr kumimoji="0" lang="en-US" sz="1200" b="1" i="0" u="none" strike="noStrike" kern="1200" cap="none" spc="-10" normalizeH="0" baseline="0" noProof="0" dirty="0">
                  <a:ln>
                    <a:noFill/>
                  </a:ln>
                  <a:solidFill>
                    <a:prstClr val="black"/>
                  </a:solidFill>
                  <a:effectLst/>
                  <a:uLnTx/>
                  <a:uFillTx/>
                  <a:latin typeface="Cera Pro" panose="00000400000000000000" pitchFamily="50" charset="0"/>
                  <a:ea typeface="+mn-ea"/>
                  <a:cs typeface="Arial"/>
                </a:rPr>
                <a:t>Supply:</a:t>
              </a:r>
            </a:p>
            <a:p>
              <a:pPr marL="12700" marR="0" lvl="0" algn="just" defTabSz="914400" rtl="0" eaLnBrk="1" fontAlgn="auto" latinLnBrk="0" hangingPunct="1">
                <a:lnSpc>
                  <a:spcPct val="100000"/>
                </a:lnSpc>
                <a:spcBef>
                  <a:spcPts val="0"/>
                </a:spcBef>
                <a:buClrTx/>
                <a:buSzTx/>
                <a:tabLst/>
                <a:defRPr/>
              </a:pPr>
              <a:r>
                <a:rPr kumimoji="0" lang="en-US" sz="1200" b="0" i="0" u="none" strike="noStrike" kern="1200" cap="none" spc="-10" normalizeH="0" baseline="0" noProof="0" dirty="0">
                  <a:ln>
                    <a:noFill/>
                  </a:ln>
                  <a:solidFill>
                    <a:prstClr val="black"/>
                  </a:solidFill>
                  <a:effectLst/>
                  <a:uLnTx/>
                  <a:uFillTx/>
                  <a:latin typeface="Cera Pro" panose="00000400000000000000" pitchFamily="50" charset="0"/>
                  <a:ea typeface="+mn-ea"/>
                  <a:cs typeface="Arial"/>
                </a:rPr>
                <a:t>NRE Development based on RUPTL 2021-2030, </a:t>
              </a:r>
              <a:r>
                <a:rPr lang="en-US" sz="1200" spc="-10" dirty="0">
                  <a:solidFill>
                    <a:prstClr val="black"/>
                  </a:solidFill>
                  <a:latin typeface="Cera Pro" panose="00000400000000000000" pitchFamily="50" charset="0"/>
                  <a:cs typeface="Arial"/>
                </a:rPr>
                <a:t>pump storage starts by 2025</a:t>
              </a:r>
            </a:p>
            <a:p>
              <a:pPr marL="12700" marR="0" lvl="0" algn="just" defTabSz="914400" rtl="0" eaLnBrk="1" fontAlgn="auto" latinLnBrk="0" hangingPunct="1">
                <a:lnSpc>
                  <a:spcPct val="100000"/>
                </a:lnSpc>
                <a:spcBef>
                  <a:spcPts val="0"/>
                </a:spcBef>
                <a:spcAft>
                  <a:spcPts val="200"/>
                </a:spcAft>
                <a:buClrTx/>
                <a:buSzTx/>
                <a:tabLst/>
                <a:defRPr/>
              </a:pPr>
              <a:endParaRPr kumimoji="0" lang="en-US" sz="1200" b="1" i="0" u="none" strike="noStrike" kern="1200" cap="none" spc="-10" normalizeH="0" baseline="0" noProof="0" dirty="0">
                <a:ln>
                  <a:noFill/>
                </a:ln>
                <a:solidFill>
                  <a:prstClr val="black"/>
                </a:solidFill>
                <a:effectLst/>
                <a:uLnTx/>
                <a:uFillTx/>
                <a:latin typeface="Cera Pro" panose="00000400000000000000" pitchFamily="50" charset="0"/>
                <a:ea typeface="+mn-ea"/>
                <a:cs typeface="Arial"/>
              </a:endParaRPr>
            </a:p>
            <a:p>
              <a:pPr marL="12700" marR="0" lvl="0" algn="just" defTabSz="914400" rtl="0" eaLnBrk="1" fontAlgn="auto" latinLnBrk="0" hangingPunct="1">
                <a:lnSpc>
                  <a:spcPct val="100000"/>
                </a:lnSpc>
                <a:spcBef>
                  <a:spcPts val="0"/>
                </a:spcBef>
                <a:spcAft>
                  <a:spcPts val="200"/>
                </a:spcAft>
                <a:buClrTx/>
                <a:buSzTx/>
                <a:tabLst/>
                <a:defRPr/>
              </a:pPr>
              <a:r>
                <a:rPr kumimoji="0" lang="en-US" sz="1200" b="1" i="0" u="none" strike="noStrike" kern="1200" cap="none" spc="-10" normalizeH="0" baseline="0" noProof="0" dirty="0">
                  <a:ln>
                    <a:noFill/>
                  </a:ln>
                  <a:solidFill>
                    <a:prstClr val="black"/>
                  </a:solidFill>
                  <a:effectLst/>
                  <a:uLnTx/>
                  <a:uFillTx/>
                  <a:latin typeface="Cera Pro" panose="00000400000000000000" pitchFamily="50" charset="0"/>
                  <a:ea typeface="+mn-ea"/>
                  <a:cs typeface="Arial"/>
                </a:rPr>
                <a:t>Demand:</a:t>
              </a:r>
            </a:p>
            <a:p>
              <a:pPr marL="12700" marR="0" lvl="0" algn="just" defTabSz="914400" rtl="0" eaLnBrk="1" fontAlgn="auto" latinLnBrk="0" hangingPunct="1">
                <a:lnSpc>
                  <a:spcPct val="100000"/>
                </a:lnSpc>
                <a:spcBef>
                  <a:spcPts val="0"/>
                </a:spcBef>
                <a:spcAft>
                  <a:spcPts val="200"/>
                </a:spcAft>
                <a:buClrTx/>
                <a:buSzTx/>
                <a:tabLst/>
                <a:defRPr/>
              </a:pPr>
              <a:r>
                <a:rPr kumimoji="0" lang="en-US" sz="1200" b="0" i="0" u="none" strike="noStrike" kern="1200" cap="none" spc="-10" normalizeH="0" baseline="0" noProof="0" dirty="0">
                  <a:ln>
                    <a:noFill/>
                  </a:ln>
                  <a:solidFill>
                    <a:prstClr val="black"/>
                  </a:solidFill>
                  <a:effectLst/>
                  <a:uLnTx/>
                  <a:uFillTx/>
                  <a:latin typeface="Cera Pro" panose="00000400000000000000" pitchFamily="50" charset="0"/>
                  <a:ea typeface="+mn-ea"/>
                  <a:cs typeface="Arial"/>
                </a:rPr>
                <a:t>Induction stove, gas network, B40 mandatory, DME, EV.</a:t>
              </a:r>
            </a:p>
          </p:txBody>
        </p:sp>
        <p:sp>
          <p:nvSpPr>
            <p:cNvPr id="50" name="Arrow: Up 49">
              <a:extLst>
                <a:ext uri="{FF2B5EF4-FFF2-40B4-BE49-F238E27FC236}">
                  <a16:creationId xmlns:a16="http://schemas.microsoft.com/office/drawing/2014/main" id="{581E8F0B-EFAA-431B-8608-9B777C470FD7}"/>
                </a:ext>
              </a:extLst>
            </p:cNvPr>
            <p:cNvSpPr/>
            <p:nvPr/>
          </p:nvSpPr>
          <p:spPr>
            <a:xfrm>
              <a:off x="8529899" y="3412109"/>
              <a:ext cx="216922" cy="149347"/>
            </a:xfrm>
            <a:prstGeom prst="upArrow">
              <a:avLst/>
            </a:prstGeom>
            <a:solidFill>
              <a:srgbClr val="2E75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ID"/>
            </a:p>
          </p:txBody>
        </p:sp>
        <p:sp>
          <p:nvSpPr>
            <p:cNvPr id="51" name="Arrow: Up 50">
              <a:extLst>
                <a:ext uri="{FF2B5EF4-FFF2-40B4-BE49-F238E27FC236}">
                  <a16:creationId xmlns:a16="http://schemas.microsoft.com/office/drawing/2014/main" id="{86336ADB-E1FD-D265-E37B-E5624D86678F}"/>
                </a:ext>
              </a:extLst>
            </p:cNvPr>
            <p:cNvSpPr/>
            <p:nvPr/>
          </p:nvSpPr>
          <p:spPr>
            <a:xfrm>
              <a:off x="10892398" y="3412109"/>
              <a:ext cx="216922" cy="149347"/>
            </a:xfrm>
            <a:prstGeom prst="upArrow">
              <a:avLst/>
            </a:prstGeom>
            <a:solidFill>
              <a:srgbClr val="BFD9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ID"/>
            </a:p>
          </p:txBody>
        </p:sp>
        <p:sp>
          <p:nvSpPr>
            <p:cNvPr id="52" name="Arrow: Up 51">
              <a:extLst>
                <a:ext uri="{FF2B5EF4-FFF2-40B4-BE49-F238E27FC236}">
                  <a16:creationId xmlns:a16="http://schemas.microsoft.com/office/drawing/2014/main" id="{0E9838B9-024A-002B-E5BE-25860392639D}"/>
                </a:ext>
              </a:extLst>
            </p:cNvPr>
            <p:cNvSpPr/>
            <p:nvPr/>
          </p:nvSpPr>
          <p:spPr>
            <a:xfrm flipV="1">
              <a:off x="7301197" y="3861796"/>
              <a:ext cx="216922" cy="149347"/>
            </a:xfrm>
            <a:prstGeom prst="upArrow">
              <a:avLst/>
            </a:prstGeom>
            <a:solidFill>
              <a:srgbClr val="1F4E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ID"/>
            </a:p>
          </p:txBody>
        </p:sp>
        <p:sp>
          <p:nvSpPr>
            <p:cNvPr id="53" name="Arrow: Up 52">
              <a:extLst>
                <a:ext uri="{FF2B5EF4-FFF2-40B4-BE49-F238E27FC236}">
                  <a16:creationId xmlns:a16="http://schemas.microsoft.com/office/drawing/2014/main" id="{6E5FABD7-6FE9-F353-71F3-5DC7412774E9}"/>
                </a:ext>
              </a:extLst>
            </p:cNvPr>
            <p:cNvSpPr/>
            <p:nvPr/>
          </p:nvSpPr>
          <p:spPr>
            <a:xfrm flipV="1">
              <a:off x="9712238" y="3840685"/>
              <a:ext cx="216922" cy="149347"/>
            </a:xfrm>
            <a:prstGeom prst="upArrow">
              <a:avLst/>
            </a:prstGeom>
            <a:solidFill>
              <a:srgbClr val="9DC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ID"/>
            </a:p>
          </p:txBody>
        </p:sp>
        <p:sp>
          <p:nvSpPr>
            <p:cNvPr id="54" name="Arrow: Up 53">
              <a:extLst>
                <a:ext uri="{FF2B5EF4-FFF2-40B4-BE49-F238E27FC236}">
                  <a16:creationId xmlns:a16="http://schemas.microsoft.com/office/drawing/2014/main" id="{6BCECD63-CE4A-E8A6-008B-34537672361C}"/>
                </a:ext>
              </a:extLst>
            </p:cNvPr>
            <p:cNvSpPr/>
            <p:nvPr/>
          </p:nvSpPr>
          <p:spPr>
            <a:xfrm flipV="1">
              <a:off x="12074736" y="3861796"/>
              <a:ext cx="216922" cy="149347"/>
            </a:xfrm>
            <a:prstGeom prst="upArrow">
              <a:avLst/>
            </a:prstGeom>
            <a:solidFill>
              <a:srgbClr val="C5E0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ID"/>
            </a:p>
          </p:txBody>
        </p:sp>
        <p:sp>
          <p:nvSpPr>
            <p:cNvPr id="55" name="TextBox 40">
              <a:extLst>
                <a:ext uri="{FF2B5EF4-FFF2-40B4-BE49-F238E27FC236}">
                  <a16:creationId xmlns:a16="http://schemas.microsoft.com/office/drawing/2014/main" id="{12A92DA1-F34A-DCFC-A65E-ECDB16816E40}"/>
                </a:ext>
              </a:extLst>
            </p:cNvPr>
            <p:cNvSpPr txBox="1"/>
            <p:nvPr/>
          </p:nvSpPr>
          <p:spPr>
            <a:xfrm>
              <a:off x="7578430" y="1069861"/>
              <a:ext cx="2441921" cy="2173955"/>
            </a:xfrm>
            <a:prstGeom prst="rect">
              <a:avLst/>
            </a:prstGeom>
            <a:noFill/>
          </p:spPr>
          <p:txBody>
            <a:bodyPr wrap="square">
              <a:spAutoFit/>
            </a:bodyPr>
            <a:ls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0" lvl="0" algn="just" defTabSz="914400" rtl="0" eaLnBrk="1" fontAlgn="auto" latinLnBrk="0" hangingPunct="1">
                <a:lnSpc>
                  <a:spcPct val="100000"/>
                </a:lnSpc>
                <a:spcBef>
                  <a:spcPts val="0"/>
                </a:spcBef>
                <a:spcAft>
                  <a:spcPts val="200"/>
                </a:spcAft>
                <a:buClrTx/>
                <a:buSzTx/>
                <a:tabLst/>
                <a:defRPr/>
              </a:pPr>
              <a:r>
                <a:rPr kumimoji="0" lang="en-US" sz="1200" b="1" i="0" u="none" strike="noStrike" kern="1200" cap="none" spc="-10" normalizeH="0" baseline="0" noProof="0" dirty="0">
                  <a:ln>
                    <a:noFill/>
                  </a:ln>
                  <a:solidFill>
                    <a:prstClr val="black"/>
                  </a:solidFill>
                  <a:effectLst/>
                  <a:uLnTx/>
                  <a:uFillTx/>
                  <a:latin typeface="Cera Pro" panose="00000400000000000000" pitchFamily="50" charset="0"/>
                  <a:ea typeface="+mn-ea"/>
                  <a:cs typeface="Arial"/>
                </a:rPr>
                <a:t>Supply:</a:t>
              </a:r>
            </a:p>
            <a:p>
              <a:pPr marL="12700" marR="0" lvl="0" algn="just" defTabSz="914400" rtl="0" eaLnBrk="1" fontAlgn="auto" latinLnBrk="0" hangingPunct="1">
                <a:lnSpc>
                  <a:spcPct val="100000"/>
                </a:lnSpc>
                <a:spcBef>
                  <a:spcPts val="0"/>
                </a:spcBef>
                <a:buClrTx/>
                <a:buSzTx/>
                <a:tabLst/>
                <a:defRPr/>
              </a:pPr>
              <a:r>
                <a:rPr kumimoji="0" lang="en-US" sz="1200" b="0" u="none" strike="noStrike" kern="1200" cap="none" spc="-10" normalizeH="0" baseline="0" noProof="0" dirty="0">
                  <a:ln>
                    <a:noFill/>
                  </a:ln>
                  <a:solidFill>
                    <a:prstClr val="black"/>
                  </a:solidFill>
                  <a:effectLst/>
                  <a:uLnTx/>
                  <a:uFillTx/>
                  <a:latin typeface="Cera Pro" panose="00000400000000000000" pitchFamily="50" charset="0"/>
                  <a:ea typeface="+mn-ea"/>
                  <a:cs typeface="Arial"/>
                </a:rPr>
                <a:t>Green Hydrogen </a:t>
              </a:r>
              <a:r>
                <a:rPr lang="en-US" sz="1200" spc="-10" dirty="0">
                  <a:solidFill>
                    <a:prstClr val="black"/>
                  </a:solidFill>
                  <a:latin typeface="Cera Pro" panose="00000400000000000000" pitchFamily="50" charset="0"/>
                  <a:cs typeface="Arial"/>
                </a:rPr>
                <a:t>utilization begin in </a:t>
              </a:r>
              <a:r>
                <a:rPr kumimoji="0" lang="en-US" sz="1200" b="0" i="0" u="none" strike="noStrike" kern="1200" cap="none" spc="-10" normalizeH="0" baseline="0" noProof="0" dirty="0">
                  <a:ln>
                    <a:noFill/>
                  </a:ln>
                  <a:solidFill>
                    <a:prstClr val="black"/>
                  </a:solidFill>
                  <a:effectLst/>
                  <a:uLnTx/>
                  <a:uFillTx/>
                  <a:latin typeface="Cera Pro" panose="00000400000000000000" pitchFamily="50" charset="0"/>
                  <a:ea typeface="+mn-ea"/>
                  <a:cs typeface="Arial"/>
                </a:rPr>
                <a:t>2031 for transportation sector, </a:t>
              </a:r>
              <a:r>
                <a:rPr kumimoji="0" lang="en-US" sz="1200" b="0" u="none" strike="noStrike" kern="1200" cap="none" spc="-10" normalizeH="0" baseline="0" noProof="0" dirty="0">
                  <a:ln>
                    <a:noFill/>
                  </a:ln>
                  <a:solidFill>
                    <a:prstClr val="black"/>
                  </a:solidFill>
                  <a:effectLst/>
                  <a:uLnTx/>
                  <a:uFillTx/>
                  <a:latin typeface="Cera Pro" panose="00000400000000000000" pitchFamily="50" charset="0"/>
                  <a:ea typeface="+mn-ea"/>
                  <a:cs typeface="Arial"/>
                </a:rPr>
                <a:t>BESS in </a:t>
              </a:r>
              <a:r>
                <a:rPr kumimoji="0" lang="en-US" sz="1200" b="0" i="0" u="none" strike="noStrike" kern="1200" cap="none" spc="-10" normalizeH="0" baseline="0" noProof="0" dirty="0">
                  <a:ln>
                    <a:noFill/>
                  </a:ln>
                  <a:solidFill>
                    <a:prstClr val="black"/>
                  </a:solidFill>
                  <a:effectLst/>
                  <a:uLnTx/>
                  <a:uFillTx/>
                  <a:latin typeface="Cera Pro" panose="00000400000000000000" pitchFamily="50" charset="0"/>
                  <a:ea typeface="+mn-ea"/>
                  <a:cs typeface="Arial"/>
                </a:rPr>
                <a:t>2034</a:t>
              </a:r>
              <a:endParaRPr lang="en-US" sz="1200" spc="-10" dirty="0">
                <a:solidFill>
                  <a:prstClr val="black"/>
                </a:solidFill>
                <a:latin typeface="Cera Pro" panose="00000400000000000000" pitchFamily="50" charset="0"/>
                <a:cs typeface="Arial"/>
              </a:endParaRPr>
            </a:p>
            <a:p>
              <a:pPr marL="12700" marR="0" lvl="0" algn="just" defTabSz="914400" rtl="0" eaLnBrk="1" fontAlgn="auto" latinLnBrk="0" hangingPunct="1">
                <a:lnSpc>
                  <a:spcPct val="100000"/>
                </a:lnSpc>
                <a:spcBef>
                  <a:spcPts val="0"/>
                </a:spcBef>
                <a:spcAft>
                  <a:spcPts val="200"/>
                </a:spcAft>
                <a:buClrTx/>
                <a:buSzTx/>
                <a:tabLst/>
                <a:defRPr/>
              </a:pPr>
              <a:endParaRPr kumimoji="0" lang="en-US" sz="1200" b="1" i="0" u="none" strike="noStrike" kern="1200" cap="none" spc="-10" normalizeH="0" baseline="0" noProof="0" dirty="0">
                <a:ln>
                  <a:noFill/>
                </a:ln>
                <a:solidFill>
                  <a:prstClr val="black"/>
                </a:solidFill>
                <a:effectLst/>
                <a:uLnTx/>
                <a:uFillTx/>
                <a:latin typeface="Cera Pro" panose="00000400000000000000" pitchFamily="50" charset="0"/>
                <a:ea typeface="+mn-ea"/>
                <a:cs typeface="Arial"/>
              </a:endParaRPr>
            </a:p>
            <a:p>
              <a:pPr marL="12700" marR="0" lvl="0" algn="just" defTabSz="914400" rtl="0" eaLnBrk="1" fontAlgn="auto" latinLnBrk="0" hangingPunct="1">
                <a:lnSpc>
                  <a:spcPct val="100000"/>
                </a:lnSpc>
                <a:spcBef>
                  <a:spcPts val="0"/>
                </a:spcBef>
                <a:spcAft>
                  <a:spcPts val="200"/>
                </a:spcAft>
                <a:buClrTx/>
                <a:buSzTx/>
                <a:tabLst/>
                <a:defRPr/>
              </a:pPr>
              <a:r>
                <a:rPr kumimoji="0" lang="en-US" sz="1200" b="1" i="0" u="none" strike="noStrike" kern="1200" cap="none" spc="-10" normalizeH="0" baseline="0" noProof="0" dirty="0">
                  <a:ln>
                    <a:noFill/>
                  </a:ln>
                  <a:solidFill>
                    <a:prstClr val="black"/>
                  </a:solidFill>
                  <a:effectLst/>
                  <a:uLnTx/>
                  <a:uFillTx/>
                  <a:latin typeface="Cera Pro" panose="00000400000000000000" pitchFamily="50" charset="0"/>
                  <a:ea typeface="+mn-ea"/>
                  <a:cs typeface="Arial"/>
                </a:rPr>
                <a:t>Demand:</a:t>
              </a:r>
            </a:p>
            <a:p>
              <a:pPr marL="12700" marR="0" lvl="0" algn="just" defTabSz="914400" rtl="0" eaLnBrk="1" fontAlgn="auto" latinLnBrk="0" hangingPunct="1">
                <a:lnSpc>
                  <a:spcPct val="100000"/>
                </a:lnSpc>
                <a:spcBef>
                  <a:spcPts val="0"/>
                </a:spcBef>
                <a:buClrTx/>
                <a:buSzTx/>
                <a:tabLst/>
                <a:defRPr/>
              </a:pPr>
              <a:r>
                <a:rPr kumimoji="0" lang="en-US" sz="1200" b="0" i="0" u="none" strike="noStrike" kern="1200" cap="none" spc="-10" normalizeH="0" baseline="0" noProof="0" dirty="0">
                  <a:ln>
                    <a:noFill/>
                  </a:ln>
                  <a:solidFill>
                    <a:prstClr val="black"/>
                  </a:solidFill>
                  <a:effectLst/>
                  <a:uLnTx/>
                  <a:uFillTx/>
                  <a:latin typeface="Cera Pro" panose="00000400000000000000" pitchFamily="50" charset="0"/>
                  <a:ea typeface="+mn-ea"/>
                  <a:cs typeface="Arial"/>
                </a:rPr>
                <a:t>Induction stove, gas network, B40 mandatory, EV, energy management, &amp; hydrogen for transportation sector</a:t>
              </a:r>
            </a:p>
          </p:txBody>
        </p:sp>
        <p:sp>
          <p:nvSpPr>
            <p:cNvPr id="56" name="TextBox 41">
              <a:extLst>
                <a:ext uri="{FF2B5EF4-FFF2-40B4-BE49-F238E27FC236}">
                  <a16:creationId xmlns:a16="http://schemas.microsoft.com/office/drawing/2014/main" id="{0924ED1B-DC03-F9EE-A04E-8AFA805DB441}"/>
                </a:ext>
              </a:extLst>
            </p:cNvPr>
            <p:cNvSpPr txBox="1"/>
            <p:nvPr/>
          </p:nvSpPr>
          <p:spPr>
            <a:xfrm>
              <a:off x="7572437" y="4242178"/>
              <a:ext cx="2488490" cy="1966188"/>
            </a:xfrm>
            <a:prstGeom prst="rect">
              <a:avLst/>
            </a:prstGeom>
            <a:noFill/>
          </p:spPr>
          <p:txBody>
            <a:bodyPr wrap="square">
              <a:spAutoFit/>
            </a:bodyPr>
            <a:ls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0" lvl="0" algn="just" defTabSz="914400" rtl="0" eaLnBrk="1" fontAlgn="auto" latinLnBrk="0" hangingPunct="1">
                <a:lnSpc>
                  <a:spcPct val="100000"/>
                </a:lnSpc>
                <a:spcBef>
                  <a:spcPts val="0"/>
                </a:spcBef>
                <a:spcAft>
                  <a:spcPts val="200"/>
                </a:spcAft>
                <a:buClrTx/>
                <a:buSzTx/>
                <a:tabLst/>
                <a:defRPr/>
              </a:pPr>
              <a:r>
                <a:rPr kumimoji="0" lang="en-US" sz="1200" b="1" i="0" u="none" strike="noStrike" kern="1200" cap="none" spc="-10" normalizeH="0" baseline="0" noProof="0" dirty="0">
                  <a:ln>
                    <a:noFill/>
                  </a:ln>
                  <a:solidFill>
                    <a:prstClr val="black"/>
                  </a:solidFill>
                  <a:effectLst/>
                  <a:uLnTx/>
                  <a:uFillTx/>
                  <a:latin typeface="Cera Pro" panose="00000400000000000000" pitchFamily="50" charset="0"/>
                  <a:ea typeface="+mn-ea"/>
                  <a:cs typeface="Arial"/>
                </a:rPr>
                <a:t>Supply:</a:t>
              </a:r>
            </a:p>
            <a:p>
              <a:pPr marL="12700" marR="0" lvl="0" algn="just" defTabSz="914400" rtl="0" eaLnBrk="1" fontAlgn="auto" latinLnBrk="0" hangingPunct="1">
                <a:lnSpc>
                  <a:spcPct val="100000"/>
                </a:lnSpc>
                <a:spcBef>
                  <a:spcPts val="0"/>
                </a:spcBef>
                <a:buClrTx/>
                <a:buSzTx/>
                <a:tabLst/>
                <a:defRPr/>
              </a:pPr>
              <a:r>
                <a:rPr kumimoji="0" lang="en-US" sz="1200" b="0" u="none" strike="noStrike" kern="1200" cap="none" spc="-10" normalizeH="0" baseline="0" noProof="0" dirty="0">
                  <a:ln>
                    <a:noFill/>
                  </a:ln>
                  <a:solidFill>
                    <a:prstClr val="black"/>
                  </a:solidFill>
                  <a:effectLst/>
                  <a:uLnTx/>
                  <a:uFillTx/>
                  <a:latin typeface="Cera Pro" panose="00000400000000000000" pitchFamily="50" charset="0"/>
                  <a:ea typeface="+mn-ea"/>
                  <a:cs typeface="Arial"/>
                </a:rPr>
                <a:t>Nuclear PP starting 2039, </a:t>
              </a:r>
              <a:r>
                <a:rPr lang="en-US" sz="1200" spc="-10" dirty="0">
                  <a:solidFill>
                    <a:prstClr val="black"/>
                  </a:solidFill>
                  <a:latin typeface="Cera Pro" panose="00000400000000000000" pitchFamily="50" charset="0"/>
                  <a:cs typeface="Arial"/>
                </a:rPr>
                <a:t>m</a:t>
              </a:r>
              <a:r>
                <a:rPr kumimoji="0" lang="en-US" sz="1200" b="0" u="none" strike="noStrike" kern="1200" cap="none" spc="-10" normalizeH="0" baseline="0" noProof="0" dirty="0" err="1">
                  <a:ln>
                    <a:noFill/>
                  </a:ln>
                  <a:solidFill>
                    <a:prstClr val="black"/>
                  </a:solidFill>
                  <a:effectLst/>
                  <a:uLnTx/>
                  <a:uFillTx/>
                  <a:latin typeface="Cera Pro" panose="00000400000000000000" pitchFamily="50" charset="0"/>
                  <a:ea typeface="+mn-ea"/>
                  <a:cs typeface="Arial"/>
                </a:rPr>
                <a:t>assive</a:t>
              </a:r>
              <a:r>
                <a:rPr kumimoji="0" lang="en-US" sz="1200" b="0" u="none" strike="noStrike" kern="1200" cap="none" spc="-10" normalizeH="0" baseline="0" noProof="0" dirty="0">
                  <a:ln>
                    <a:noFill/>
                  </a:ln>
                  <a:solidFill>
                    <a:prstClr val="black"/>
                  </a:solidFill>
                  <a:effectLst/>
                  <a:uLnTx/>
                  <a:uFillTx/>
                  <a:latin typeface="Cera Pro" panose="00000400000000000000" pitchFamily="50" charset="0"/>
                  <a:ea typeface="+mn-ea"/>
                  <a:cs typeface="Arial"/>
                </a:rPr>
                <a:t> Solar PV development, along with onshore and offshore wind PP. </a:t>
              </a:r>
            </a:p>
            <a:p>
              <a:pPr marL="12700" marR="0" lvl="0" algn="just" defTabSz="914400" rtl="0" eaLnBrk="1" fontAlgn="auto" latinLnBrk="0" hangingPunct="1">
                <a:lnSpc>
                  <a:spcPct val="100000"/>
                </a:lnSpc>
                <a:spcBef>
                  <a:spcPts val="0"/>
                </a:spcBef>
                <a:buClrTx/>
                <a:buSzTx/>
                <a:tabLst/>
                <a:defRPr/>
              </a:pPr>
              <a:endParaRPr lang="en-US" sz="1200" i="1" spc="-10" dirty="0">
                <a:solidFill>
                  <a:prstClr val="black"/>
                </a:solidFill>
                <a:latin typeface="Cera Pro" panose="00000400000000000000" pitchFamily="50" charset="0"/>
                <a:cs typeface="Arial"/>
              </a:endParaRPr>
            </a:p>
            <a:p>
              <a:pPr marL="12700" marR="0" lvl="0" algn="just" defTabSz="914400" rtl="0" eaLnBrk="1" fontAlgn="auto" latinLnBrk="0" hangingPunct="1">
                <a:lnSpc>
                  <a:spcPct val="100000"/>
                </a:lnSpc>
                <a:spcBef>
                  <a:spcPts val="0"/>
                </a:spcBef>
                <a:spcAft>
                  <a:spcPts val="200"/>
                </a:spcAft>
                <a:buClrTx/>
                <a:buSzTx/>
                <a:tabLst/>
                <a:defRPr/>
              </a:pPr>
              <a:r>
                <a:rPr kumimoji="0" lang="en-US" sz="1200" b="1" i="0" u="none" strike="noStrike" kern="1200" cap="none" spc="-10" normalizeH="0" baseline="0" noProof="0" dirty="0">
                  <a:ln>
                    <a:noFill/>
                  </a:ln>
                  <a:solidFill>
                    <a:prstClr val="black"/>
                  </a:solidFill>
                  <a:effectLst/>
                  <a:uLnTx/>
                  <a:uFillTx/>
                  <a:latin typeface="Cera Pro" panose="00000400000000000000" pitchFamily="50" charset="0"/>
                  <a:ea typeface="+mn-ea"/>
                  <a:cs typeface="Arial"/>
                </a:rPr>
                <a:t>Demand:</a:t>
              </a:r>
            </a:p>
            <a:p>
              <a:pPr marL="12700" marR="0" lvl="0" algn="just" defTabSz="914400" rtl="0" eaLnBrk="1" fontAlgn="auto" latinLnBrk="0" hangingPunct="1">
                <a:lnSpc>
                  <a:spcPct val="100000"/>
                </a:lnSpc>
                <a:spcBef>
                  <a:spcPts val="0"/>
                </a:spcBef>
                <a:buClrTx/>
                <a:buSzTx/>
                <a:tabLst/>
                <a:defRPr/>
              </a:pPr>
              <a:r>
                <a:rPr kumimoji="0" lang="en-US" sz="1200" b="0" i="0" u="none" strike="noStrike" kern="1200" cap="none" spc="-10" normalizeH="0" baseline="0" noProof="0" dirty="0">
                  <a:ln>
                    <a:noFill/>
                  </a:ln>
                  <a:solidFill>
                    <a:prstClr val="black"/>
                  </a:solidFill>
                  <a:effectLst/>
                  <a:uLnTx/>
                  <a:uFillTx/>
                  <a:latin typeface="Cera Pro" panose="00000400000000000000" pitchFamily="50" charset="0"/>
                  <a:ea typeface="+mn-ea"/>
                  <a:cs typeface="Arial"/>
                </a:rPr>
                <a:t>Induction stove, gas network, B40 mandatory, EV, and CCS for cement and steel industry</a:t>
              </a:r>
            </a:p>
          </p:txBody>
        </p:sp>
        <p:sp>
          <p:nvSpPr>
            <p:cNvPr id="57" name="TextBox 42">
              <a:extLst>
                <a:ext uri="{FF2B5EF4-FFF2-40B4-BE49-F238E27FC236}">
                  <a16:creationId xmlns:a16="http://schemas.microsoft.com/office/drawing/2014/main" id="{80562853-A8F6-7C2A-B107-087CF9F68F5F}"/>
                </a:ext>
              </a:extLst>
            </p:cNvPr>
            <p:cNvSpPr txBox="1"/>
            <p:nvPr/>
          </p:nvSpPr>
          <p:spPr>
            <a:xfrm>
              <a:off x="10208876" y="1062242"/>
              <a:ext cx="2350010" cy="1991526"/>
            </a:xfrm>
            <a:prstGeom prst="rect">
              <a:avLst/>
            </a:prstGeom>
            <a:noFill/>
          </p:spPr>
          <p:txBody>
            <a:bodyPr wrap="square">
              <a:spAutoFit/>
            </a:bodyPr>
            <a:ls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0" lvl="0" algn="just" defTabSz="914400" rtl="0" eaLnBrk="1" fontAlgn="auto" latinLnBrk="0" hangingPunct="1">
                <a:lnSpc>
                  <a:spcPct val="100000"/>
                </a:lnSpc>
                <a:spcBef>
                  <a:spcPts val="0"/>
                </a:spcBef>
                <a:spcAft>
                  <a:spcPts val="200"/>
                </a:spcAft>
                <a:buClrTx/>
                <a:buSzTx/>
                <a:tabLst/>
                <a:defRPr/>
              </a:pPr>
              <a:r>
                <a:rPr kumimoji="0" lang="en-US" sz="1200" b="1" i="0" u="none" strike="noStrike" kern="1200" cap="none" spc="-10" normalizeH="0" baseline="0" noProof="0" dirty="0">
                  <a:ln>
                    <a:noFill/>
                  </a:ln>
                  <a:solidFill>
                    <a:prstClr val="black"/>
                  </a:solidFill>
                  <a:effectLst/>
                  <a:uLnTx/>
                  <a:uFillTx/>
                  <a:latin typeface="Cera Pro" panose="00000400000000000000" pitchFamily="50" charset="0"/>
                  <a:ea typeface="+mn-ea"/>
                  <a:cs typeface="Arial"/>
                </a:rPr>
                <a:t>Supply:</a:t>
              </a:r>
            </a:p>
            <a:p>
              <a:pPr marL="12700" marR="0" lvl="0" algn="just" defTabSz="914400" rtl="0" eaLnBrk="1" fontAlgn="auto" latinLnBrk="0" hangingPunct="1">
                <a:lnSpc>
                  <a:spcPct val="100000"/>
                </a:lnSpc>
                <a:spcBef>
                  <a:spcPts val="0"/>
                </a:spcBef>
                <a:buClrTx/>
                <a:buSzTx/>
                <a:tabLst/>
                <a:defRPr/>
              </a:pPr>
              <a:r>
                <a:rPr kumimoji="0" lang="en-US" sz="1200" b="0" u="none" strike="noStrike" kern="1200" cap="none" spc="-10" normalizeH="0" baseline="0" noProof="0" dirty="0">
                  <a:ln>
                    <a:noFill/>
                  </a:ln>
                  <a:solidFill>
                    <a:prstClr val="black"/>
                  </a:solidFill>
                  <a:effectLst/>
                  <a:uLnTx/>
                  <a:uFillTx/>
                  <a:latin typeface="Cera Pro" panose="00000400000000000000" pitchFamily="50" charset="0"/>
                  <a:ea typeface="+mn-ea"/>
                  <a:cs typeface="Arial"/>
                </a:rPr>
                <a:t>Green Hydrogen </a:t>
              </a:r>
              <a:r>
                <a:rPr lang="en-US" sz="1200" spc="-10" dirty="0">
                  <a:solidFill>
                    <a:prstClr val="black"/>
                  </a:solidFill>
                  <a:latin typeface="Cera Pro" panose="00000400000000000000" pitchFamily="50" charset="0"/>
                  <a:cs typeface="Arial"/>
                </a:rPr>
                <a:t>utilization begin to substitute natural gas</a:t>
              </a:r>
              <a:r>
                <a:rPr kumimoji="0" lang="en-US" sz="1200" b="0" i="0" u="none" strike="noStrike" kern="1200" cap="none" spc="-10" normalizeH="0" baseline="0" noProof="0" dirty="0">
                  <a:ln>
                    <a:noFill/>
                  </a:ln>
                  <a:solidFill>
                    <a:prstClr val="black"/>
                  </a:solidFill>
                  <a:effectLst/>
                  <a:uLnTx/>
                  <a:uFillTx/>
                  <a:latin typeface="Cera Pro" panose="00000400000000000000" pitchFamily="50" charset="0"/>
                  <a:ea typeface="+mn-ea"/>
                  <a:cs typeface="Arial"/>
                </a:rPr>
                <a:t>, NRE dominate the energy mix</a:t>
              </a:r>
              <a:endParaRPr lang="en-US" sz="1200" spc="-10" dirty="0">
                <a:solidFill>
                  <a:prstClr val="black"/>
                </a:solidFill>
                <a:latin typeface="Cera Pro" panose="00000400000000000000" pitchFamily="50" charset="0"/>
                <a:cs typeface="Arial"/>
              </a:endParaRPr>
            </a:p>
            <a:p>
              <a:pPr marL="12700" marR="0" lvl="0" algn="just" defTabSz="914400" rtl="0" eaLnBrk="1" fontAlgn="auto" latinLnBrk="0" hangingPunct="1">
                <a:lnSpc>
                  <a:spcPct val="100000"/>
                </a:lnSpc>
                <a:spcBef>
                  <a:spcPts val="0"/>
                </a:spcBef>
                <a:spcAft>
                  <a:spcPts val="200"/>
                </a:spcAft>
                <a:buClrTx/>
                <a:buSzTx/>
                <a:tabLst/>
                <a:defRPr/>
              </a:pPr>
              <a:endParaRPr kumimoji="0" lang="en-US" sz="1200" b="1" i="0" u="none" strike="noStrike" kern="1200" cap="none" spc="-10" normalizeH="0" baseline="0" noProof="0" dirty="0">
                <a:ln>
                  <a:noFill/>
                </a:ln>
                <a:solidFill>
                  <a:prstClr val="black"/>
                </a:solidFill>
                <a:effectLst/>
                <a:uLnTx/>
                <a:uFillTx/>
                <a:latin typeface="Cera Pro" panose="00000400000000000000" pitchFamily="50" charset="0"/>
                <a:ea typeface="+mn-ea"/>
                <a:cs typeface="Arial"/>
              </a:endParaRPr>
            </a:p>
            <a:p>
              <a:pPr marL="12700" marR="0" lvl="0" algn="just" defTabSz="914400" rtl="0" eaLnBrk="1" fontAlgn="auto" latinLnBrk="0" hangingPunct="1">
                <a:lnSpc>
                  <a:spcPct val="100000"/>
                </a:lnSpc>
                <a:spcBef>
                  <a:spcPts val="0"/>
                </a:spcBef>
                <a:spcAft>
                  <a:spcPts val="200"/>
                </a:spcAft>
                <a:buClrTx/>
                <a:buSzTx/>
                <a:tabLst/>
                <a:defRPr/>
              </a:pPr>
              <a:r>
                <a:rPr kumimoji="0" lang="en-US" sz="1200" b="1" i="0" u="none" strike="noStrike" kern="1200" cap="none" spc="-10" normalizeH="0" baseline="0" noProof="0" dirty="0">
                  <a:ln>
                    <a:noFill/>
                  </a:ln>
                  <a:solidFill>
                    <a:prstClr val="black"/>
                  </a:solidFill>
                  <a:effectLst/>
                  <a:uLnTx/>
                  <a:uFillTx/>
                  <a:latin typeface="Cera Pro" panose="00000400000000000000" pitchFamily="50" charset="0"/>
                  <a:ea typeface="+mn-ea"/>
                  <a:cs typeface="Arial"/>
                </a:rPr>
                <a:t>Demand:</a:t>
              </a:r>
            </a:p>
            <a:p>
              <a:pPr marL="12700" marR="0" lvl="0" algn="just" defTabSz="914400" rtl="0" eaLnBrk="1" fontAlgn="auto" latinLnBrk="0" hangingPunct="1">
                <a:lnSpc>
                  <a:spcPct val="100000"/>
                </a:lnSpc>
                <a:spcBef>
                  <a:spcPts val="0"/>
                </a:spcBef>
                <a:buClrTx/>
                <a:buSzTx/>
                <a:tabLst/>
                <a:defRPr/>
              </a:pPr>
              <a:r>
                <a:rPr kumimoji="0" lang="en-US" sz="1200" b="0" i="0" u="none" strike="noStrike" kern="1200" cap="none" spc="-10" normalizeH="0" baseline="0" noProof="0" dirty="0">
                  <a:ln>
                    <a:noFill/>
                  </a:ln>
                  <a:solidFill>
                    <a:prstClr val="black"/>
                  </a:solidFill>
                  <a:effectLst/>
                  <a:uLnTx/>
                  <a:uFillTx/>
                  <a:latin typeface="Cera Pro" panose="00000400000000000000" pitchFamily="50" charset="0"/>
                  <a:ea typeface="+mn-ea"/>
                  <a:cs typeface="Arial"/>
                </a:rPr>
                <a:t>Induction stove, gas network, B40 mandatory, EV, &amp; hydrogen for industry.</a:t>
              </a:r>
            </a:p>
          </p:txBody>
        </p:sp>
        <p:sp>
          <p:nvSpPr>
            <p:cNvPr id="58" name="TextBox 43">
              <a:extLst>
                <a:ext uri="{FF2B5EF4-FFF2-40B4-BE49-F238E27FC236}">
                  <a16:creationId xmlns:a16="http://schemas.microsoft.com/office/drawing/2014/main" id="{77CF1333-9A27-8F2A-647D-C431A4E716DB}"/>
                </a:ext>
              </a:extLst>
            </p:cNvPr>
            <p:cNvSpPr txBox="1"/>
            <p:nvPr/>
          </p:nvSpPr>
          <p:spPr>
            <a:xfrm>
              <a:off x="10267921" y="4242178"/>
              <a:ext cx="2231920" cy="1991526"/>
            </a:xfrm>
            <a:prstGeom prst="rect">
              <a:avLst/>
            </a:prstGeom>
            <a:noFill/>
          </p:spPr>
          <p:txBody>
            <a:bodyPr wrap="square">
              <a:spAutoFit/>
            </a:bodyPr>
            <a:ls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0" lvl="0" algn="just" defTabSz="914400" rtl="0" eaLnBrk="1" fontAlgn="auto" latinLnBrk="0" hangingPunct="1">
                <a:lnSpc>
                  <a:spcPct val="100000"/>
                </a:lnSpc>
                <a:spcBef>
                  <a:spcPts val="0"/>
                </a:spcBef>
                <a:spcAft>
                  <a:spcPts val="200"/>
                </a:spcAft>
                <a:buClrTx/>
                <a:buSzTx/>
                <a:tabLst/>
                <a:defRPr/>
              </a:pPr>
              <a:r>
                <a:rPr kumimoji="0" lang="en-US" sz="1200" b="1" i="0" u="none" strike="noStrike" kern="1200" cap="none" spc="-10" normalizeH="0" baseline="0" noProof="0" dirty="0">
                  <a:ln>
                    <a:noFill/>
                  </a:ln>
                  <a:solidFill>
                    <a:prstClr val="black"/>
                  </a:solidFill>
                  <a:effectLst/>
                  <a:uLnTx/>
                  <a:uFillTx/>
                  <a:latin typeface="Cera Pro" panose="00000400000000000000" pitchFamily="50" charset="0"/>
                  <a:ea typeface="+mn-ea"/>
                  <a:cs typeface="Arial"/>
                </a:rPr>
                <a:t>Supply:</a:t>
              </a:r>
            </a:p>
            <a:p>
              <a:pPr marL="12700" marR="0" lvl="0" algn="just" defTabSz="914400" rtl="0" eaLnBrk="1" fontAlgn="auto" latinLnBrk="0" hangingPunct="1">
                <a:lnSpc>
                  <a:spcPct val="100000"/>
                </a:lnSpc>
                <a:spcBef>
                  <a:spcPts val="0"/>
                </a:spcBef>
                <a:buClrTx/>
                <a:buSzTx/>
                <a:tabLst/>
                <a:defRPr/>
              </a:pPr>
              <a:r>
                <a:rPr kumimoji="0" lang="en-US" sz="1200" b="0" i="0" u="none" strike="noStrike" kern="1200" cap="none" spc="-10" normalizeH="0" baseline="0" noProof="0" dirty="0">
                  <a:ln>
                    <a:noFill/>
                  </a:ln>
                  <a:solidFill>
                    <a:prstClr val="black"/>
                  </a:solidFill>
                  <a:effectLst/>
                  <a:uLnTx/>
                  <a:uFillTx/>
                  <a:latin typeface="Cera Pro" panose="00000400000000000000" pitchFamily="50" charset="0"/>
                  <a:ea typeface="+mn-ea"/>
                  <a:cs typeface="Arial"/>
                </a:rPr>
                <a:t>All electricity </a:t>
              </a:r>
              <a:r>
                <a:rPr lang="en-US" sz="1200" spc="-10" dirty="0">
                  <a:solidFill>
                    <a:prstClr val="black"/>
                  </a:solidFill>
                  <a:latin typeface="Cera Pro" panose="00000400000000000000" pitchFamily="50" charset="0"/>
                  <a:cs typeface="Arial"/>
                </a:rPr>
                <a:t>are generated by NRE PP. Remaining GHG emission level: </a:t>
              </a:r>
              <a:r>
                <a:rPr kumimoji="0" lang="en-US" sz="1200" b="0" i="0" u="none" strike="noStrike" kern="1200" cap="none" spc="0" normalizeH="0" baseline="0" noProof="0" dirty="0">
                  <a:ln>
                    <a:noFill/>
                  </a:ln>
                  <a:solidFill>
                    <a:prstClr val="black"/>
                  </a:solidFill>
                  <a:effectLst/>
                  <a:uLnTx/>
                  <a:uFillTx/>
                  <a:latin typeface="Cera Pro" panose="00000400000000000000" pitchFamily="50" charset="0"/>
                  <a:ea typeface="Roboto" panose="02000000000000000000" pitchFamily="2" charset="0"/>
                  <a:cs typeface="+mn-cs"/>
                </a:rPr>
                <a:t>129 million tons CO2.</a:t>
              </a:r>
              <a:endParaRPr lang="en-US" sz="1200" spc="-10" dirty="0">
                <a:solidFill>
                  <a:prstClr val="black"/>
                </a:solidFill>
                <a:latin typeface="Cera Pro" panose="00000400000000000000" pitchFamily="50" charset="0"/>
                <a:cs typeface="Arial"/>
              </a:endParaRPr>
            </a:p>
            <a:p>
              <a:pPr marL="12700" marR="0" lvl="0" algn="just" defTabSz="914400" rtl="0" eaLnBrk="1" fontAlgn="auto" latinLnBrk="0" hangingPunct="1">
                <a:lnSpc>
                  <a:spcPct val="100000"/>
                </a:lnSpc>
                <a:spcBef>
                  <a:spcPts val="0"/>
                </a:spcBef>
                <a:spcAft>
                  <a:spcPts val="200"/>
                </a:spcAft>
                <a:buClrTx/>
                <a:buSzTx/>
                <a:tabLst/>
                <a:defRPr/>
              </a:pPr>
              <a:endParaRPr kumimoji="0" lang="en-US" sz="1200" b="1" i="0" u="none" strike="noStrike" kern="1200" cap="none" spc="-10" normalizeH="0" baseline="0" noProof="0" dirty="0">
                <a:ln>
                  <a:noFill/>
                </a:ln>
                <a:solidFill>
                  <a:prstClr val="black"/>
                </a:solidFill>
                <a:effectLst/>
                <a:uLnTx/>
                <a:uFillTx/>
                <a:latin typeface="Cera Pro" panose="00000400000000000000" pitchFamily="50" charset="0"/>
                <a:ea typeface="+mn-ea"/>
                <a:cs typeface="Arial"/>
              </a:endParaRPr>
            </a:p>
            <a:p>
              <a:pPr marL="12700" marR="0" lvl="0" algn="just" defTabSz="914400" rtl="0" eaLnBrk="1" fontAlgn="auto" latinLnBrk="0" hangingPunct="1">
                <a:lnSpc>
                  <a:spcPct val="100000"/>
                </a:lnSpc>
                <a:spcBef>
                  <a:spcPts val="0"/>
                </a:spcBef>
                <a:spcAft>
                  <a:spcPts val="200"/>
                </a:spcAft>
                <a:buClrTx/>
                <a:buSzTx/>
                <a:tabLst/>
                <a:defRPr/>
              </a:pPr>
              <a:r>
                <a:rPr kumimoji="0" lang="en-US" sz="1200" b="1" i="0" u="none" strike="noStrike" kern="1200" cap="none" spc="-10" normalizeH="0" baseline="0" noProof="0" dirty="0">
                  <a:ln>
                    <a:noFill/>
                  </a:ln>
                  <a:solidFill>
                    <a:prstClr val="black"/>
                  </a:solidFill>
                  <a:effectLst/>
                  <a:uLnTx/>
                  <a:uFillTx/>
                  <a:latin typeface="Cera Pro" panose="00000400000000000000" pitchFamily="50" charset="0"/>
                  <a:ea typeface="+mn-ea"/>
                  <a:cs typeface="Arial"/>
                </a:rPr>
                <a:t>Demand:</a:t>
              </a:r>
            </a:p>
            <a:p>
              <a:pPr marL="12700" marR="0" lvl="0" algn="just" defTabSz="914400" rtl="0" eaLnBrk="1" fontAlgn="auto" latinLnBrk="0" hangingPunct="1">
                <a:lnSpc>
                  <a:spcPct val="100000"/>
                </a:lnSpc>
                <a:spcBef>
                  <a:spcPts val="0"/>
                </a:spcBef>
                <a:buClrTx/>
                <a:buSzTx/>
                <a:tabLst/>
                <a:defRPr/>
              </a:pPr>
              <a:r>
                <a:rPr kumimoji="0" lang="en-US" sz="1200" b="0" i="0" u="none" strike="noStrike" kern="1200" cap="none" spc="-10" normalizeH="0" baseline="0" noProof="0" dirty="0">
                  <a:ln>
                    <a:noFill/>
                  </a:ln>
                  <a:solidFill>
                    <a:prstClr val="black"/>
                  </a:solidFill>
                  <a:effectLst/>
                  <a:uLnTx/>
                  <a:uFillTx/>
                  <a:latin typeface="Cera Pro" panose="00000400000000000000" pitchFamily="50" charset="0"/>
                  <a:ea typeface="+mn-ea"/>
                  <a:cs typeface="Arial"/>
                </a:rPr>
                <a:t>Induction stove, gas network, EV, and CCS for industry</a:t>
              </a:r>
            </a:p>
          </p:txBody>
        </p:sp>
      </p:grpSp>
      <p:sp>
        <p:nvSpPr>
          <p:cNvPr id="160" name="Rectangle: Rounded Corners 159">
            <a:extLst>
              <a:ext uri="{FF2B5EF4-FFF2-40B4-BE49-F238E27FC236}">
                <a16:creationId xmlns:a16="http://schemas.microsoft.com/office/drawing/2014/main" id="{037A6F61-81C0-9DF3-C13A-A063AD4B455D}"/>
              </a:ext>
            </a:extLst>
          </p:cNvPr>
          <p:cNvSpPr/>
          <p:nvPr/>
        </p:nvSpPr>
        <p:spPr>
          <a:xfrm>
            <a:off x="5385847" y="609504"/>
            <a:ext cx="2319986" cy="45720"/>
          </a:xfrm>
          <a:prstGeom prst="roundRect">
            <a:avLst>
              <a:gd name="adj" fmla="val 50000"/>
            </a:avLst>
          </a:prstGeom>
          <a:ln>
            <a:noFill/>
          </a:ln>
        </p:spPr>
        <p:style>
          <a:lnRef idx="1">
            <a:schemeClr val="accent3"/>
          </a:lnRef>
          <a:fillRef idx="2">
            <a:schemeClr val="accent3"/>
          </a:fillRef>
          <a:effectRef idx="1">
            <a:schemeClr val="accent3"/>
          </a:effectRef>
          <a:fontRef idx="minor">
            <a:schemeClr val="dk1"/>
          </a:fontRef>
        </p:style>
        <p:txBody>
          <a:bodyPr rtlCol="0" anchor="ctr"/>
          <a:lstStyle>
            <a:defPPr>
              <a:defRPr lang="id-ID"/>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ID">
              <a:latin typeface="Cera Pro" panose="00000400000000000000"/>
            </a:endParaRPr>
          </a:p>
        </p:txBody>
      </p:sp>
    </p:spTree>
    <p:extLst>
      <p:ext uri="{BB962C8B-B14F-4D97-AF65-F5344CB8AC3E}">
        <p14:creationId xmlns:p14="http://schemas.microsoft.com/office/powerpoint/2010/main" val="14821544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 name="Title 1">
            <a:extLst>
              <a:ext uri="{FF2B5EF4-FFF2-40B4-BE49-F238E27FC236}">
                <a16:creationId xmlns:a16="http://schemas.microsoft.com/office/drawing/2014/main" id="{87228BC4-5DEA-7316-6134-3F8BF75B0337}"/>
              </a:ext>
            </a:extLst>
          </p:cNvPr>
          <p:cNvSpPr txBox="1">
            <a:spLocks/>
          </p:cNvSpPr>
          <p:nvPr/>
        </p:nvSpPr>
        <p:spPr>
          <a:xfrm>
            <a:off x="0" y="-31686"/>
            <a:ext cx="12334991" cy="76216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300" b="1" dirty="0">
                <a:solidFill>
                  <a:srgbClr val="002060"/>
                </a:solidFill>
                <a:latin typeface="Cera Pro" panose="00000400000000000000" pitchFamily="50" charset="0"/>
                <a:ea typeface="Roboto" panose="02000000000000000000" pitchFamily="2" charset="0"/>
                <a:cs typeface="Calibri" panose="020F0502020204030204" pitchFamily="34" charset="0"/>
              </a:rPr>
              <a:t>OPTIMIZING NRE: SUPER GRID DEVELOPMENT, REBID, &amp; MINERAL DOWNSTREAMING</a:t>
            </a:r>
          </a:p>
        </p:txBody>
      </p:sp>
      <p:sp>
        <p:nvSpPr>
          <p:cNvPr id="5" name="object 30">
            <a:extLst>
              <a:ext uri="{FF2B5EF4-FFF2-40B4-BE49-F238E27FC236}">
                <a16:creationId xmlns:a16="http://schemas.microsoft.com/office/drawing/2014/main" id="{0591FFA7-8882-DFCE-4AAD-A03109EAEEBB}"/>
              </a:ext>
            </a:extLst>
          </p:cNvPr>
          <p:cNvSpPr txBox="1">
            <a:spLocks/>
          </p:cNvSpPr>
          <p:nvPr/>
        </p:nvSpPr>
        <p:spPr>
          <a:xfrm>
            <a:off x="31702" y="612359"/>
            <a:ext cx="6009513" cy="269577"/>
          </a:xfrm>
          <a:prstGeom prst="roundRect">
            <a:avLst/>
          </a:prstGeom>
          <a:solidFill>
            <a:schemeClr val="tx2"/>
          </a:solidFill>
        </p:spPr>
        <p:txBody>
          <a:bodyPr vert="horz" wrap="square" lIns="72000" tIns="12700" rIns="0" bIns="0" rtlCol="0">
            <a:spAutoFit/>
          </a:bodyPr>
          <a:lstStyle>
            <a:defPPr>
              <a:defRPr lang="en-US"/>
            </a:defPPr>
            <a:lvl1pPr marL="12700">
              <a:lnSpc>
                <a:spcPct val="100000"/>
              </a:lnSpc>
              <a:spcBef>
                <a:spcPts val="100"/>
              </a:spcBef>
              <a:buNone/>
              <a:defRPr sz="3200" b="1">
                <a:solidFill>
                  <a:srgbClr val="002060"/>
                </a:solidFill>
                <a:latin typeface="Cera Pro" panose="00000400000000000000" pitchFamily="50" charset="0"/>
                <a:ea typeface="Adobe Fan Heiti Std B" panose="020B0700000000000000" pitchFamily="34" charset="-128"/>
                <a:cs typeface="+mj-cs"/>
              </a:defRPr>
            </a:lvl1p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en-US" altLang="en-US" sz="1500" b="1" i="0" u="none" strike="noStrike" kern="1200" cap="none" spc="0" normalizeH="0" baseline="0" noProof="0" dirty="0">
                <a:ln>
                  <a:noFill/>
                </a:ln>
                <a:solidFill>
                  <a:schemeClr val="bg1"/>
                </a:solidFill>
                <a:effectLst/>
                <a:uLnTx/>
                <a:uFillTx/>
                <a:ea typeface="Roboto" panose="02000000000000000000" pitchFamily="2" charset="0"/>
                <a:cs typeface="Arial" panose="020B0604020202020204" pitchFamily="34" charset="0"/>
                <a:sym typeface="+mn-ea"/>
              </a:rPr>
              <a:t>Super Grid and RE Sharing Resources</a:t>
            </a:r>
          </a:p>
        </p:txBody>
      </p:sp>
      <p:pic>
        <p:nvPicPr>
          <p:cNvPr id="6" name="Picture 5">
            <a:extLst>
              <a:ext uri="{FF2B5EF4-FFF2-40B4-BE49-F238E27FC236}">
                <a16:creationId xmlns:a16="http://schemas.microsoft.com/office/drawing/2014/main" id="{1C8A3959-2CEB-1A69-0236-F538500FD0CB}"/>
              </a:ext>
            </a:extLst>
          </p:cNvPr>
          <p:cNvPicPr>
            <a:picLocks noChangeAspect="1"/>
          </p:cNvPicPr>
          <p:nvPr/>
        </p:nvPicPr>
        <p:blipFill>
          <a:blip r:embed="rId2"/>
          <a:stretch>
            <a:fillRect/>
          </a:stretch>
        </p:blipFill>
        <p:spPr>
          <a:xfrm>
            <a:off x="81083" y="967811"/>
            <a:ext cx="5950079" cy="3226894"/>
          </a:xfrm>
          <a:prstGeom prst="rect">
            <a:avLst/>
          </a:prstGeom>
        </p:spPr>
      </p:pic>
      <p:sp>
        <p:nvSpPr>
          <p:cNvPr id="8" name="TextBox 7">
            <a:extLst>
              <a:ext uri="{FF2B5EF4-FFF2-40B4-BE49-F238E27FC236}">
                <a16:creationId xmlns:a16="http://schemas.microsoft.com/office/drawing/2014/main" id="{0DB53995-EB44-FB7E-3503-8E96AF22CC00}"/>
              </a:ext>
            </a:extLst>
          </p:cNvPr>
          <p:cNvSpPr txBox="1"/>
          <p:nvPr/>
        </p:nvSpPr>
        <p:spPr>
          <a:xfrm>
            <a:off x="-16862" y="4215533"/>
            <a:ext cx="6058077" cy="2400657"/>
          </a:xfrm>
          <a:prstGeom prst="rect">
            <a:avLst/>
          </a:prstGeom>
          <a:noFill/>
        </p:spPr>
        <p:txBody>
          <a:bodyPr wrap="square">
            <a:spAutoFit/>
          </a:bodyPr>
          <a:lstStyle/>
          <a:p>
            <a:pPr marL="171450" indent="-171450" algn="just">
              <a:spcAft>
                <a:spcPts val="600"/>
              </a:spcAft>
              <a:buFont typeface="Wingdings" panose="05000000000000000000" pitchFamily="2" charset="2"/>
              <a:buChar char="§"/>
            </a:pPr>
            <a:r>
              <a:rPr lang="en-US" sz="1400" dirty="0">
                <a:solidFill>
                  <a:srgbClr val="000000"/>
                </a:solidFill>
                <a:effectLst/>
                <a:latin typeface="Cera Pro" panose="00000400000000000000" pitchFamily="50" charset="0"/>
                <a:ea typeface="Times New Roman" panose="02020603050405020304" pitchFamily="18" charset="0"/>
              </a:rPr>
              <a:t>In order to optimize Indonesia’s unique circumstances as an </a:t>
            </a:r>
            <a:r>
              <a:rPr lang="en-US" sz="1400" b="1" dirty="0">
                <a:solidFill>
                  <a:srgbClr val="000000"/>
                </a:solidFill>
                <a:effectLst/>
                <a:latin typeface="Cera Pro" panose="00000400000000000000" pitchFamily="50" charset="0"/>
                <a:ea typeface="Times New Roman" panose="02020603050405020304" pitchFamily="18" charset="0"/>
              </a:rPr>
              <a:t>archipelagic country in which RE resources are widespread all over the country</a:t>
            </a:r>
            <a:r>
              <a:rPr lang="en-US" sz="1400" dirty="0">
                <a:solidFill>
                  <a:srgbClr val="000000"/>
                </a:solidFill>
                <a:effectLst/>
                <a:latin typeface="Cera Pro" panose="00000400000000000000" pitchFamily="50" charset="0"/>
                <a:ea typeface="Times New Roman" panose="02020603050405020304" pitchFamily="18" charset="0"/>
              </a:rPr>
              <a:t>, a modern and integrated super grid is required, to establish resilient and robust transmission infrastructure in Indonesia. </a:t>
            </a:r>
          </a:p>
          <a:p>
            <a:pPr marL="171450" indent="-171450" algn="just">
              <a:buFont typeface="Wingdings" panose="05000000000000000000" pitchFamily="2" charset="2"/>
              <a:buChar char="§"/>
            </a:pPr>
            <a:r>
              <a:rPr lang="en-US" sz="1400" dirty="0">
                <a:solidFill>
                  <a:srgbClr val="000000"/>
                </a:solidFill>
                <a:effectLst/>
                <a:latin typeface="Cera Pro" panose="00000400000000000000" pitchFamily="50" charset="0"/>
                <a:ea typeface="Times New Roman" panose="02020603050405020304" pitchFamily="18" charset="0"/>
              </a:rPr>
              <a:t>Objectives: </a:t>
            </a:r>
          </a:p>
          <a:p>
            <a:pPr marL="342900" indent="-171450" algn="just">
              <a:buFont typeface="Wingdings" panose="05000000000000000000" pitchFamily="2" charset="2"/>
              <a:buChar char="Ø"/>
            </a:pPr>
            <a:r>
              <a:rPr lang="en-US" sz="1400" dirty="0">
                <a:solidFill>
                  <a:srgbClr val="000000"/>
                </a:solidFill>
                <a:effectLst/>
                <a:latin typeface="Cera Pro" panose="00000400000000000000" pitchFamily="50" charset="0"/>
                <a:ea typeface="Times New Roman" panose="02020603050405020304" pitchFamily="18" charset="0"/>
              </a:rPr>
              <a:t>Ramping up renewable energy development.</a:t>
            </a:r>
          </a:p>
          <a:p>
            <a:pPr marL="342900" indent="-171450" algn="just">
              <a:buFont typeface="Wingdings" panose="05000000000000000000" pitchFamily="2" charset="2"/>
              <a:buChar char="Ø"/>
            </a:pPr>
            <a:r>
              <a:rPr lang="en-US" sz="1400" dirty="0">
                <a:solidFill>
                  <a:srgbClr val="000000"/>
                </a:solidFill>
                <a:effectLst/>
                <a:latin typeface="Cera Pro" panose="00000400000000000000" pitchFamily="50" charset="0"/>
                <a:ea typeface="Times New Roman" panose="02020603050405020304" pitchFamily="18" charset="0"/>
              </a:rPr>
              <a:t>Maintaining the transmission stability and security.</a:t>
            </a:r>
          </a:p>
          <a:p>
            <a:pPr marL="342900" indent="-171450" algn="just">
              <a:buFont typeface="Wingdings" panose="05000000000000000000" pitchFamily="2" charset="2"/>
              <a:buChar char="Ø"/>
            </a:pPr>
            <a:r>
              <a:rPr lang="en-US" sz="1400" dirty="0">
                <a:solidFill>
                  <a:srgbClr val="000000"/>
                </a:solidFill>
                <a:effectLst/>
                <a:latin typeface="Cera Pro" panose="00000400000000000000" pitchFamily="50" charset="0"/>
                <a:ea typeface="Times New Roman" panose="02020603050405020304" pitchFamily="18" charset="0"/>
              </a:rPr>
              <a:t>Addressing mismatch between renewable energy resources and the location of high electricity demand area</a:t>
            </a:r>
            <a:r>
              <a:rPr lang="en-ID" sz="1400" dirty="0">
                <a:solidFill>
                  <a:srgbClr val="000000"/>
                </a:solidFill>
                <a:effectLst/>
                <a:latin typeface="Cera Pro" panose="00000400000000000000" pitchFamily="50" charset="0"/>
                <a:ea typeface="Times New Roman" panose="02020603050405020304" pitchFamily="18" charset="0"/>
              </a:rPr>
              <a:t>.</a:t>
            </a:r>
          </a:p>
          <a:p>
            <a:pPr marL="342900" indent="-171450" algn="just">
              <a:buFont typeface="Wingdings" panose="05000000000000000000" pitchFamily="2" charset="2"/>
              <a:buChar char="Ø"/>
            </a:pPr>
            <a:r>
              <a:rPr lang="en-US" sz="1400" dirty="0">
                <a:solidFill>
                  <a:srgbClr val="000000"/>
                </a:solidFill>
                <a:effectLst/>
                <a:latin typeface="Cera Pro" panose="00000400000000000000" pitchFamily="50" charset="0"/>
                <a:ea typeface="Times New Roman" panose="02020603050405020304" pitchFamily="18" charset="0"/>
              </a:rPr>
              <a:t>Providing and expanding energy access</a:t>
            </a:r>
            <a:r>
              <a:rPr lang="en-US" sz="1400" dirty="0">
                <a:solidFill>
                  <a:srgbClr val="000000"/>
                </a:solidFill>
                <a:latin typeface="Cera Pro" panose="00000400000000000000" pitchFamily="50" charset="0"/>
                <a:ea typeface="Times New Roman" panose="02020603050405020304" pitchFamily="18" charset="0"/>
              </a:rPr>
              <a:t>.</a:t>
            </a:r>
            <a:endParaRPr lang="en-US" sz="1400" dirty="0">
              <a:solidFill>
                <a:srgbClr val="000000"/>
              </a:solidFill>
              <a:effectLst/>
              <a:latin typeface="Cera Pro" panose="00000400000000000000" pitchFamily="50" charset="0"/>
              <a:ea typeface="Times New Roman" panose="02020603050405020304" pitchFamily="18" charset="0"/>
            </a:endParaRPr>
          </a:p>
        </p:txBody>
      </p:sp>
      <p:sp>
        <p:nvSpPr>
          <p:cNvPr id="9" name="object 30">
            <a:extLst>
              <a:ext uri="{FF2B5EF4-FFF2-40B4-BE49-F238E27FC236}">
                <a16:creationId xmlns:a16="http://schemas.microsoft.com/office/drawing/2014/main" id="{7B5850EC-A763-54F4-5036-626DED485189}"/>
              </a:ext>
            </a:extLst>
          </p:cNvPr>
          <p:cNvSpPr txBox="1">
            <a:spLocks/>
          </p:cNvSpPr>
          <p:nvPr/>
        </p:nvSpPr>
        <p:spPr>
          <a:xfrm>
            <a:off x="6134861" y="612358"/>
            <a:ext cx="5889499" cy="269577"/>
          </a:xfrm>
          <a:prstGeom prst="roundRect">
            <a:avLst/>
          </a:prstGeom>
          <a:solidFill>
            <a:schemeClr val="tx2"/>
          </a:solidFill>
        </p:spPr>
        <p:txBody>
          <a:bodyPr vert="horz" wrap="square" lIns="72000" tIns="12700" rIns="0" bIns="0" rtlCol="0">
            <a:spAutoFit/>
          </a:bodyPr>
          <a:lstStyle>
            <a:defPPr>
              <a:defRPr lang="en-US"/>
            </a:defPPr>
            <a:lvl1pPr marL="12700">
              <a:lnSpc>
                <a:spcPct val="100000"/>
              </a:lnSpc>
              <a:spcBef>
                <a:spcPts val="100"/>
              </a:spcBef>
              <a:buNone/>
              <a:defRPr sz="3200" b="1">
                <a:solidFill>
                  <a:srgbClr val="002060"/>
                </a:solidFill>
                <a:latin typeface="Cera Pro" panose="00000400000000000000" pitchFamily="50" charset="0"/>
                <a:ea typeface="Adobe Fan Heiti Std B" panose="020B0700000000000000" pitchFamily="34" charset="-128"/>
                <a:cs typeface="+mj-cs"/>
              </a:defRPr>
            </a:lvl1p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en-US" altLang="en-US" sz="1500" b="1" i="0" u="none" strike="noStrike" kern="1200" cap="none" spc="0" normalizeH="0" baseline="0" noProof="0" dirty="0">
                <a:ln>
                  <a:noFill/>
                </a:ln>
                <a:solidFill>
                  <a:schemeClr val="bg1"/>
                </a:solidFill>
                <a:effectLst/>
                <a:uLnTx/>
                <a:uFillTx/>
                <a:ea typeface="Roboto" panose="02000000000000000000" pitchFamily="2" charset="0"/>
                <a:cs typeface="Arial" panose="020B0604020202020204" pitchFamily="34" charset="0"/>
                <a:sym typeface="+mn-ea"/>
              </a:rPr>
              <a:t>Indonesia's Mineral Potential to Support the Energy Transition</a:t>
            </a:r>
          </a:p>
        </p:txBody>
      </p:sp>
      <p:grpSp>
        <p:nvGrpSpPr>
          <p:cNvPr id="315" name="Group 314">
            <a:extLst>
              <a:ext uri="{FF2B5EF4-FFF2-40B4-BE49-F238E27FC236}">
                <a16:creationId xmlns:a16="http://schemas.microsoft.com/office/drawing/2014/main" id="{702EF6A8-318A-5C4B-4532-EB96FFE3C0A0}"/>
              </a:ext>
            </a:extLst>
          </p:cNvPr>
          <p:cNvGrpSpPr/>
          <p:nvPr/>
        </p:nvGrpSpPr>
        <p:grpSpPr>
          <a:xfrm>
            <a:off x="6105071" y="948356"/>
            <a:ext cx="6013881" cy="1787380"/>
            <a:chOff x="6105071" y="1415055"/>
            <a:chExt cx="6013881" cy="2084779"/>
          </a:xfrm>
        </p:grpSpPr>
        <p:sp>
          <p:nvSpPr>
            <p:cNvPr id="507" name="Rectangle 506">
              <a:extLst>
                <a:ext uri="{FF2B5EF4-FFF2-40B4-BE49-F238E27FC236}">
                  <a16:creationId xmlns:a16="http://schemas.microsoft.com/office/drawing/2014/main" id="{6B5C0352-6021-F847-3CA6-35970511E117}"/>
                </a:ext>
              </a:extLst>
            </p:cNvPr>
            <p:cNvSpPr/>
            <p:nvPr/>
          </p:nvSpPr>
          <p:spPr>
            <a:xfrm>
              <a:off x="9866524" y="2407051"/>
              <a:ext cx="756000" cy="252000"/>
            </a:xfrm>
            <a:prstGeom prst="rect">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ysClr val="windowText" lastClr="000000"/>
                  </a:solidFill>
                </a:rPr>
                <a:t>Al</a:t>
              </a:r>
              <a:endParaRPr lang="en-ID" sz="1600" b="1" dirty="0">
                <a:solidFill>
                  <a:sysClr val="windowText" lastClr="000000"/>
                </a:solidFill>
              </a:endParaRPr>
            </a:p>
          </p:txBody>
        </p:sp>
        <p:sp>
          <p:nvSpPr>
            <p:cNvPr id="510" name="Rectangle 509">
              <a:extLst>
                <a:ext uri="{FF2B5EF4-FFF2-40B4-BE49-F238E27FC236}">
                  <a16:creationId xmlns:a16="http://schemas.microsoft.com/office/drawing/2014/main" id="{751AD47E-9308-434D-DA08-34056AD1A081}"/>
                </a:ext>
              </a:extLst>
            </p:cNvPr>
            <p:cNvSpPr/>
            <p:nvPr/>
          </p:nvSpPr>
          <p:spPr>
            <a:xfrm>
              <a:off x="8976327" y="1607474"/>
              <a:ext cx="756000" cy="252726"/>
            </a:xfrm>
            <a:prstGeom prst="rect">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ysClr val="windowText" lastClr="000000"/>
                  </a:solidFill>
                </a:rPr>
                <a:t>U</a:t>
              </a:r>
              <a:endParaRPr lang="en-ID" sz="1600" b="1" dirty="0">
                <a:solidFill>
                  <a:sysClr val="windowText" lastClr="000000"/>
                </a:solidFill>
              </a:endParaRPr>
            </a:p>
          </p:txBody>
        </p:sp>
        <p:sp>
          <p:nvSpPr>
            <p:cNvPr id="193" name="Rectangle 192">
              <a:extLst>
                <a:ext uri="{FF2B5EF4-FFF2-40B4-BE49-F238E27FC236}">
                  <a16:creationId xmlns:a16="http://schemas.microsoft.com/office/drawing/2014/main" id="{4EC01A04-D1F7-A8BC-3F22-BE53DD5C4C89}"/>
                </a:ext>
              </a:extLst>
            </p:cNvPr>
            <p:cNvSpPr/>
            <p:nvPr/>
          </p:nvSpPr>
          <p:spPr>
            <a:xfrm>
              <a:off x="9056851" y="1844083"/>
              <a:ext cx="756000" cy="18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r>
                <a:rPr lang="en-US" sz="1100" b="1" dirty="0">
                  <a:solidFill>
                    <a:schemeClr val="tx1"/>
                  </a:solidFill>
                </a:rPr>
                <a:t>Uranium</a:t>
              </a:r>
              <a:endParaRPr lang="en-ID" sz="1100" b="1" dirty="0">
                <a:solidFill>
                  <a:schemeClr val="tx1"/>
                </a:solidFill>
              </a:endParaRPr>
            </a:p>
          </p:txBody>
        </p:sp>
        <p:sp>
          <p:nvSpPr>
            <p:cNvPr id="195" name="Rectangle 194">
              <a:extLst>
                <a:ext uri="{FF2B5EF4-FFF2-40B4-BE49-F238E27FC236}">
                  <a16:creationId xmlns:a16="http://schemas.microsoft.com/office/drawing/2014/main" id="{484583E9-8C28-AA95-6A1E-A842FDB69CBD}"/>
                </a:ext>
              </a:extLst>
            </p:cNvPr>
            <p:cNvSpPr/>
            <p:nvPr/>
          </p:nvSpPr>
          <p:spPr>
            <a:xfrm>
              <a:off x="9790538" y="2657518"/>
              <a:ext cx="972000" cy="18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100" b="1" dirty="0" err="1">
                  <a:solidFill>
                    <a:schemeClr val="tx1"/>
                  </a:solidFill>
                </a:rPr>
                <a:t>Alumunium</a:t>
              </a:r>
              <a:endParaRPr lang="en-ID" sz="1100" b="1" dirty="0">
                <a:solidFill>
                  <a:schemeClr val="tx1"/>
                </a:solidFill>
              </a:endParaRPr>
            </a:p>
          </p:txBody>
        </p:sp>
        <p:sp>
          <p:nvSpPr>
            <p:cNvPr id="198" name="Rectangle 197">
              <a:extLst>
                <a:ext uri="{FF2B5EF4-FFF2-40B4-BE49-F238E27FC236}">
                  <a16:creationId xmlns:a16="http://schemas.microsoft.com/office/drawing/2014/main" id="{B1ED8DFC-400D-6F41-1B1D-D7482CC01A9F}"/>
                </a:ext>
              </a:extLst>
            </p:cNvPr>
            <p:cNvSpPr/>
            <p:nvPr/>
          </p:nvSpPr>
          <p:spPr>
            <a:xfrm>
              <a:off x="6262080" y="1585088"/>
              <a:ext cx="756000" cy="252000"/>
            </a:xfrm>
            <a:prstGeom prst="rect">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ysClr val="windowText" lastClr="000000"/>
                  </a:solidFill>
                </a:rPr>
                <a:t>Ni</a:t>
              </a:r>
              <a:endParaRPr lang="en-ID" sz="1600" b="1" dirty="0">
                <a:solidFill>
                  <a:sysClr val="windowText" lastClr="000000"/>
                </a:solidFill>
              </a:endParaRPr>
            </a:p>
          </p:txBody>
        </p:sp>
        <p:sp>
          <p:nvSpPr>
            <p:cNvPr id="199" name="Rectangle 198">
              <a:extLst>
                <a:ext uri="{FF2B5EF4-FFF2-40B4-BE49-F238E27FC236}">
                  <a16:creationId xmlns:a16="http://schemas.microsoft.com/office/drawing/2014/main" id="{2EB8AA7A-0CBE-BF24-BA1A-EB21FC407BC1}"/>
                </a:ext>
              </a:extLst>
            </p:cNvPr>
            <p:cNvSpPr/>
            <p:nvPr/>
          </p:nvSpPr>
          <p:spPr>
            <a:xfrm>
              <a:off x="6290013" y="1845221"/>
              <a:ext cx="756000" cy="18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r>
                <a:rPr lang="en-US" sz="1100" b="1" dirty="0">
                  <a:solidFill>
                    <a:schemeClr val="tx1"/>
                  </a:solidFill>
                </a:rPr>
                <a:t>Nickel</a:t>
              </a:r>
              <a:endParaRPr lang="en-ID" sz="1100" b="1" dirty="0">
                <a:solidFill>
                  <a:schemeClr val="tx1"/>
                </a:solidFill>
              </a:endParaRPr>
            </a:p>
          </p:txBody>
        </p:sp>
        <p:sp>
          <p:nvSpPr>
            <p:cNvPr id="200" name="Rectangle 199">
              <a:extLst>
                <a:ext uri="{FF2B5EF4-FFF2-40B4-BE49-F238E27FC236}">
                  <a16:creationId xmlns:a16="http://schemas.microsoft.com/office/drawing/2014/main" id="{E543515F-2D5F-BBDB-FB80-13F75B1EFFE9}"/>
                </a:ext>
              </a:extLst>
            </p:cNvPr>
            <p:cNvSpPr/>
            <p:nvPr/>
          </p:nvSpPr>
          <p:spPr>
            <a:xfrm>
              <a:off x="7125622" y="1585088"/>
              <a:ext cx="756000" cy="252000"/>
            </a:xfrm>
            <a:prstGeom prst="rect">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ysClr val="windowText" lastClr="000000"/>
                  </a:solidFill>
                </a:rPr>
                <a:t>Co</a:t>
              </a:r>
              <a:endParaRPr lang="en-ID" sz="1600" b="1" dirty="0">
                <a:solidFill>
                  <a:sysClr val="windowText" lastClr="000000"/>
                </a:solidFill>
              </a:endParaRPr>
            </a:p>
          </p:txBody>
        </p:sp>
        <p:sp>
          <p:nvSpPr>
            <p:cNvPr id="201" name="Rectangle 200">
              <a:extLst>
                <a:ext uri="{FF2B5EF4-FFF2-40B4-BE49-F238E27FC236}">
                  <a16:creationId xmlns:a16="http://schemas.microsoft.com/office/drawing/2014/main" id="{434ED0B2-D891-F584-48AA-22F07BDF749A}"/>
                </a:ext>
              </a:extLst>
            </p:cNvPr>
            <p:cNvSpPr/>
            <p:nvPr/>
          </p:nvSpPr>
          <p:spPr>
            <a:xfrm>
              <a:off x="7157019" y="1845221"/>
              <a:ext cx="756000" cy="18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r>
                <a:rPr lang="en-US" sz="1100" b="1" dirty="0">
                  <a:solidFill>
                    <a:schemeClr val="tx1"/>
                  </a:solidFill>
                </a:rPr>
                <a:t>Cobalt</a:t>
              </a:r>
              <a:endParaRPr lang="en-ID" sz="1100" b="1" dirty="0">
                <a:solidFill>
                  <a:schemeClr val="tx1"/>
                </a:solidFill>
              </a:endParaRPr>
            </a:p>
          </p:txBody>
        </p:sp>
        <p:sp>
          <p:nvSpPr>
            <p:cNvPr id="204" name="Rectangle 203">
              <a:extLst>
                <a:ext uri="{FF2B5EF4-FFF2-40B4-BE49-F238E27FC236}">
                  <a16:creationId xmlns:a16="http://schemas.microsoft.com/office/drawing/2014/main" id="{E2EC03AF-00F4-FE83-7F3F-626376A82606}"/>
                </a:ext>
              </a:extLst>
            </p:cNvPr>
            <p:cNvSpPr/>
            <p:nvPr/>
          </p:nvSpPr>
          <p:spPr>
            <a:xfrm>
              <a:off x="8078998" y="2413964"/>
              <a:ext cx="756000" cy="252000"/>
            </a:xfrm>
            <a:prstGeom prst="rect">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ysClr val="windowText" lastClr="000000"/>
                  </a:solidFill>
                </a:rPr>
                <a:t>Mn</a:t>
              </a:r>
              <a:endParaRPr lang="en-ID" sz="1600" b="1" dirty="0">
                <a:solidFill>
                  <a:sysClr val="windowText" lastClr="000000"/>
                </a:solidFill>
              </a:endParaRPr>
            </a:p>
          </p:txBody>
        </p:sp>
        <p:sp>
          <p:nvSpPr>
            <p:cNvPr id="205" name="Rectangle 204">
              <a:extLst>
                <a:ext uri="{FF2B5EF4-FFF2-40B4-BE49-F238E27FC236}">
                  <a16:creationId xmlns:a16="http://schemas.microsoft.com/office/drawing/2014/main" id="{578492C6-6EE5-EAAD-DFE8-0054DF4A6EAD}"/>
                </a:ext>
              </a:extLst>
            </p:cNvPr>
            <p:cNvSpPr/>
            <p:nvPr/>
          </p:nvSpPr>
          <p:spPr>
            <a:xfrm>
              <a:off x="8097695" y="2664472"/>
              <a:ext cx="756000" cy="18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r>
                <a:rPr lang="en-US" sz="1100" b="1" dirty="0">
                  <a:solidFill>
                    <a:schemeClr val="tx1"/>
                  </a:solidFill>
                </a:rPr>
                <a:t>Manganese</a:t>
              </a:r>
              <a:endParaRPr lang="en-ID" sz="1100" b="1" dirty="0">
                <a:solidFill>
                  <a:schemeClr val="tx1"/>
                </a:solidFill>
              </a:endParaRPr>
            </a:p>
          </p:txBody>
        </p:sp>
        <p:sp>
          <p:nvSpPr>
            <p:cNvPr id="206" name="Rectangle 205">
              <a:extLst>
                <a:ext uri="{FF2B5EF4-FFF2-40B4-BE49-F238E27FC236}">
                  <a16:creationId xmlns:a16="http://schemas.microsoft.com/office/drawing/2014/main" id="{2B2489E1-D4BB-6D1C-1161-592493E89BC0}"/>
                </a:ext>
              </a:extLst>
            </p:cNvPr>
            <p:cNvSpPr/>
            <p:nvPr/>
          </p:nvSpPr>
          <p:spPr>
            <a:xfrm>
              <a:off x="7133557" y="2420485"/>
              <a:ext cx="756000" cy="252000"/>
            </a:xfrm>
            <a:prstGeom prst="rect">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ysClr val="windowText" lastClr="000000"/>
                  </a:solidFill>
                </a:rPr>
                <a:t>Zr</a:t>
              </a:r>
              <a:endParaRPr lang="en-ID" sz="1600" b="1" dirty="0">
                <a:solidFill>
                  <a:sysClr val="windowText" lastClr="000000"/>
                </a:solidFill>
              </a:endParaRPr>
            </a:p>
          </p:txBody>
        </p:sp>
        <p:sp>
          <p:nvSpPr>
            <p:cNvPr id="207" name="Rectangle 206">
              <a:extLst>
                <a:ext uri="{FF2B5EF4-FFF2-40B4-BE49-F238E27FC236}">
                  <a16:creationId xmlns:a16="http://schemas.microsoft.com/office/drawing/2014/main" id="{AE05113F-F8BE-5CCC-49F4-4C390FE4C527}"/>
                </a:ext>
              </a:extLst>
            </p:cNvPr>
            <p:cNvSpPr/>
            <p:nvPr/>
          </p:nvSpPr>
          <p:spPr>
            <a:xfrm>
              <a:off x="7152254" y="2688541"/>
              <a:ext cx="756000" cy="18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r>
                <a:rPr lang="en-US" sz="1100" b="1" dirty="0">
                  <a:solidFill>
                    <a:schemeClr val="tx1"/>
                  </a:solidFill>
                </a:rPr>
                <a:t>Zirconium</a:t>
              </a:r>
              <a:endParaRPr lang="en-ID" sz="1100" b="1" dirty="0">
                <a:solidFill>
                  <a:schemeClr val="tx1"/>
                </a:solidFill>
              </a:endParaRPr>
            </a:p>
          </p:txBody>
        </p:sp>
        <p:sp>
          <p:nvSpPr>
            <p:cNvPr id="214" name="Rectangle 213">
              <a:extLst>
                <a:ext uri="{FF2B5EF4-FFF2-40B4-BE49-F238E27FC236}">
                  <a16:creationId xmlns:a16="http://schemas.microsoft.com/office/drawing/2014/main" id="{F6F57223-9AE9-38F5-E3CA-B990372C2A0D}"/>
                </a:ext>
              </a:extLst>
            </p:cNvPr>
            <p:cNvSpPr/>
            <p:nvPr/>
          </p:nvSpPr>
          <p:spPr>
            <a:xfrm>
              <a:off x="8083383" y="1597706"/>
              <a:ext cx="756000" cy="252000"/>
            </a:xfrm>
            <a:prstGeom prst="rect">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ysClr val="windowText" lastClr="000000"/>
                  </a:solidFill>
                </a:rPr>
                <a:t>REE</a:t>
              </a:r>
              <a:endParaRPr lang="en-ID" sz="1600" b="1" dirty="0">
                <a:solidFill>
                  <a:sysClr val="windowText" lastClr="000000"/>
                </a:solidFill>
              </a:endParaRPr>
            </a:p>
          </p:txBody>
        </p:sp>
        <p:sp>
          <p:nvSpPr>
            <p:cNvPr id="215" name="Rectangle 214">
              <a:extLst>
                <a:ext uri="{FF2B5EF4-FFF2-40B4-BE49-F238E27FC236}">
                  <a16:creationId xmlns:a16="http://schemas.microsoft.com/office/drawing/2014/main" id="{9D23FDEA-C7B1-1B94-DA65-7B4897F986B7}"/>
                </a:ext>
              </a:extLst>
            </p:cNvPr>
            <p:cNvSpPr/>
            <p:nvPr/>
          </p:nvSpPr>
          <p:spPr>
            <a:xfrm>
              <a:off x="6266166" y="2420485"/>
              <a:ext cx="756000" cy="252000"/>
            </a:xfrm>
            <a:prstGeom prst="rect">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ysClr val="windowText" lastClr="000000"/>
                  </a:solidFill>
                </a:rPr>
                <a:t>Cr</a:t>
              </a:r>
              <a:endParaRPr lang="en-ID" sz="1600" b="1" dirty="0">
                <a:solidFill>
                  <a:sysClr val="windowText" lastClr="000000"/>
                </a:solidFill>
              </a:endParaRPr>
            </a:p>
          </p:txBody>
        </p:sp>
        <p:sp>
          <p:nvSpPr>
            <p:cNvPr id="216" name="Rectangle 215">
              <a:extLst>
                <a:ext uri="{FF2B5EF4-FFF2-40B4-BE49-F238E27FC236}">
                  <a16:creationId xmlns:a16="http://schemas.microsoft.com/office/drawing/2014/main" id="{8E2DC6F1-63C0-E369-30D9-03A81B09C305}"/>
                </a:ext>
              </a:extLst>
            </p:cNvPr>
            <p:cNvSpPr/>
            <p:nvPr/>
          </p:nvSpPr>
          <p:spPr>
            <a:xfrm>
              <a:off x="6277015" y="2688541"/>
              <a:ext cx="756000" cy="18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r>
                <a:rPr lang="en-US" sz="1100" b="1" dirty="0">
                  <a:solidFill>
                    <a:schemeClr val="tx1"/>
                  </a:solidFill>
                </a:rPr>
                <a:t>Chromium</a:t>
              </a:r>
              <a:endParaRPr lang="en-ID" sz="1100" b="1" dirty="0">
                <a:solidFill>
                  <a:schemeClr val="tx1"/>
                </a:solidFill>
              </a:endParaRPr>
            </a:p>
          </p:txBody>
        </p:sp>
        <p:sp>
          <p:nvSpPr>
            <p:cNvPr id="217" name="Rectangle 216">
              <a:extLst>
                <a:ext uri="{FF2B5EF4-FFF2-40B4-BE49-F238E27FC236}">
                  <a16:creationId xmlns:a16="http://schemas.microsoft.com/office/drawing/2014/main" id="{98DD65ED-AC20-147B-08CD-905ADC897F7E}"/>
                </a:ext>
              </a:extLst>
            </p:cNvPr>
            <p:cNvSpPr/>
            <p:nvPr/>
          </p:nvSpPr>
          <p:spPr>
            <a:xfrm>
              <a:off x="8958204" y="2420485"/>
              <a:ext cx="756000" cy="252000"/>
            </a:xfrm>
            <a:prstGeom prst="rect">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ysClr val="windowText" lastClr="000000"/>
                  </a:solidFill>
                </a:rPr>
                <a:t>CU</a:t>
              </a:r>
              <a:endParaRPr lang="en-ID" sz="1600" b="1" dirty="0">
                <a:solidFill>
                  <a:sysClr val="windowText" lastClr="000000"/>
                </a:solidFill>
              </a:endParaRPr>
            </a:p>
          </p:txBody>
        </p:sp>
        <p:sp>
          <p:nvSpPr>
            <p:cNvPr id="218" name="Rectangle 217">
              <a:extLst>
                <a:ext uri="{FF2B5EF4-FFF2-40B4-BE49-F238E27FC236}">
                  <a16:creationId xmlns:a16="http://schemas.microsoft.com/office/drawing/2014/main" id="{FDAD99E7-98E9-1C9E-B0DC-48DEB9CCCBCE}"/>
                </a:ext>
              </a:extLst>
            </p:cNvPr>
            <p:cNvSpPr/>
            <p:nvPr/>
          </p:nvSpPr>
          <p:spPr>
            <a:xfrm>
              <a:off x="8976901" y="2688541"/>
              <a:ext cx="756000" cy="18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r>
                <a:rPr lang="en-US" sz="1100" b="1" dirty="0">
                  <a:solidFill>
                    <a:schemeClr val="tx1"/>
                  </a:solidFill>
                </a:rPr>
                <a:t>Copper</a:t>
              </a:r>
              <a:endParaRPr lang="en-ID" sz="1100" b="1" dirty="0">
                <a:solidFill>
                  <a:schemeClr val="tx1"/>
                </a:solidFill>
              </a:endParaRPr>
            </a:p>
          </p:txBody>
        </p:sp>
        <p:sp>
          <p:nvSpPr>
            <p:cNvPr id="219" name="Rectangle 218">
              <a:extLst>
                <a:ext uri="{FF2B5EF4-FFF2-40B4-BE49-F238E27FC236}">
                  <a16:creationId xmlns:a16="http://schemas.microsoft.com/office/drawing/2014/main" id="{878812A4-51FD-0684-9F4E-54A8FC7A3FA9}"/>
                </a:ext>
              </a:extLst>
            </p:cNvPr>
            <p:cNvSpPr/>
            <p:nvPr/>
          </p:nvSpPr>
          <p:spPr>
            <a:xfrm>
              <a:off x="8093344" y="1908716"/>
              <a:ext cx="826227" cy="2243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r>
                <a:rPr lang="en-US" sz="1100" b="1" dirty="0">
                  <a:solidFill>
                    <a:schemeClr val="tx1"/>
                  </a:solidFill>
                </a:rPr>
                <a:t>Rare earth elements</a:t>
              </a:r>
              <a:endParaRPr lang="en-ID" sz="1100" b="1" dirty="0">
                <a:solidFill>
                  <a:schemeClr val="tx1"/>
                </a:solidFill>
              </a:endParaRPr>
            </a:p>
          </p:txBody>
        </p:sp>
        <p:sp>
          <p:nvSpPr>
            <p:cNvPr id="271" name="Rectangle 270">
              <a:extLst>
                <a:ext uri="{FF2B5EF4-FFF2-40B4-BE49-F238E27FC236}">
                  <a16:creationId xmlns:a16="http://schemas.microsoft.com/office/drawing/2014/main" id="{B45550BC-D789-8AB2-F3A4-E8C712EB0D13}"/>
                </a:ext>
              </a:extLst>
            </p:cNvPr>
            <p:cNvSpPr/>
            <p:nvPr/>
          </p:nvSpPr>
          <p:spPr>
            <a:xfrm>
              <a:off x="6164050" y="1532965"/>
              <a:ext cx="3636461" cy="1406534"/>
            </a:xfrm>
            <a:custGeom>
              <a:avLst/>
              <a:gdLst>
                <a:gd name="connsiteX0" fmla="*/ 0 w 3667103"/>
                <a:gd name="connsiteY0" fmla="*/ 0 h 1302736"/>
                <a:gd name="connsiteX1" fmla="*/ 3667103 w 3667103"/>
                <a:gd name="connsiteY1" fmla="*/ 0 h 1302736"/>
                <a:gd name="connsiteX2" fmla="*/ 3667103 w 3667103"/>
                <a:gd name="connsiteY2" fmla="*/ 1302736 h 1302736"/>
                <a:gd name="connsiteX3" fmla="*/ 0 w 3667103"/>
                <a:gd name="connsiteY3" fmla="*/ 1302736 h 1302736"/>
                <a:gd name="connsiteX4" fmla="*/ 0 w 3667103"/>
                <a:gd name="connsiteY4" fmla="*/ 0 h 1302736"/>
                <a:gd name="connsiteX0" fmla="*/ 0 w 3667103"/>
                <a:gd name="connsiteY0" fmla="*/ 1544 h 1304280"/>
                <a:gd name="connsiteX1" fmla="*/ 2728938 w 3667103"/>
                <a:gd name="connsiteY1" fmla="*/ 0 h 1304280"/>
                <a:gd name="connsiteX2" fmla="*/ 3667103 w 3667103"/>
                <a:gd name="connsiteY2" fmla="*/ 1544 h 1304280"/>
                <a:gd name="connsiteX3" fmla="*/ 3667103 w 3667103"/>
                <a:gd name="connsiteY3" fmla="*/ 1304280 h 1304280"/>
                <a:gd name="connsiteX4" fmla="*/ 0 w 3667103"/>
                <a:gd name="connsiteY4" fmla="*/ 1304280 h 1304280"/>
                <a:gd name="connsiteX5" fmla="*/ 0 w 3667103"/>
                <a:gd name="connsiteY5" fmla="*/ 1544 h 1304280"/>
                <a:gd name="connsiteX0" fmla="*/ 0 w 3667103"/>
                <a:gd name="connsiteY0" fmla="*/ 1544 h 1304280"/>
                <a:gd name="connsiteX1" fmla="*/ 2728938 w 3667103"/>
                <a:gd name="connsiteY1" fmla="*/ 0 h 1304280"/>
                <a:gd name="connsiteX2" fmla="*/ 3667103 w 3667103"/>
                <a:gd name="connsiteY2" fmla="*/ 1544 h 1304280"/>
                <a:gd name="connsiteX3" fmla="*/ 3661268 w 3667103"/>
                <a:gd name="connsiteY3" fmla="*/ 672353 h 1304280"/>
                <a:gd name="connsiteX4" fmla="*/ 3667103 w 3667103"/>
                <a:gd name="connsiteY4" fmla="*/ 1304280 h 1304280"/>
                <a:gd name="connsiteX5" fmla="*/ 0 w 3667103"/>
                <a:gd name="connsiteY5" fmla="*/ 1304280 h 1304280"/>
                <a:gd name="connsiteX6" fmla="*/ 0 w 3667103"/>
                <a:gd name="connsiteY6" fmla="*/ 1544 h 1304280"/>
                <a:gd name="connsiteX0" fmla="*/ 0 w 3667103"/>
                <a:gd name="connsiteY0" fmla="*/ 1544 h 1304280"/>
                <a:gd name="connsiteX1" fmla="*/ 2728938 w 3667103"/>
                <a:gd name="connsiteY1" fmla="*/ 0 h 1304280"/>
                <a:gd name="connsiteX2" fmla="*/ 2734773 w 3667103"/>
                <a:gd name="connsiteY2" fmla="*/ 673897 h 1304280"/>
                <a:gd name="connsiteX3" fmla="*/ 3661268 w 3667103"/>
                <a:gd name="connsiteY3" fmla="*/ 672353 h 1304280"/>
                <a:gd name="connsiteX4" fmla="*/ 3667103 w 3667103"/>
                <a:gd name="connsiteY4" fmla="*/ 1304280 h 1304280"/>
                <a:gd name="connsiteX5" fmla="*/ 0 w 3667103"/>
                <a:gd name="connsiteY5" fmla="*/ 1304280 h 1304280"/>
                <a:gd name="connsiteX6" fmla="*/ 0 w 3667103"/>
                <a:gd name="connsiteY6" fmla="*/ 1544 h 1304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67103" h="1304280">
                  <a:moveTo>
                    <a:pt x="0" y="1544"/>
                  </a:moveTo>
                  <a:lnTo>
                    <a:pt x="2728938" y="0"/>
                  </a:lnTo>
                  <a:lnTo>
                    <a:pt x="2734773" y="673897"/>
                  </a:lnTo>
                  <a:lnTo>
                    <a:pt x="3661268" y="672353"/>
                  </a:lnTo>
                  <a:lnTo>
                    <a:pt x="3667103" y="1304280"/>
                  </a:lnTo>
                  <a:lnTo>
                    <a:pt x="0" y="1304280"/>
                  </a:lnTo>
                  <a:lnTo>
                    <a:pt x="0" y="1544"/>
                  </a:lnTo>
                  <a:close/>
                </a:path>
              </a:pathLst>
            </a:custGeom>
            <a:noFill/>
            <a:ln w="19050">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600"/>
            </a:p>
          </p:txBody>
        </p:sp>
        <p:sp>
          <p:nvSpPr>
            <p:cNvPr id="272" name="Arrow: Down 271">
              <a:extLst>
                <a:ext uri="{FF2B5EF4-FFF2-40B4-BE49-F238E27FC236}">
                  <a16:creationId xmlns:a16="http://schemas.microsoft.com/office/drawing/2014/main" id="{6382B960-5EE2-800E-1EF6-270285D40CFD}"/>
                </a:ext>
              </a:extLst>
            </p:cNvPr>
            <p:cNvSpPr/>
            <p:nvPr/>
          </p:nvSpPr>
          <p:spPr>
            <a:xfrm>
              <a:off x="7147002" y="2944224"/>
              <a:ext cx="305458" cy="180000"/>
            </a:xfrm>
            <a:prstGeom prst="down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600"/>
            </a:p>
          </p:txBody>
        </p:sp>
        <p:sp>
          <p:nvSpPr>
            <p:cNvPr id="273" name="Rectangle 272">
              <a:extLst>
                <a:ext uri="{FF2B5EF4-FFF2-40B4-BE49-F238E27FC236}">
                  <a16:creationId xmlns:a16="http://schemas.microsoft.com/office/drawing/2014/main" id="{35264E49-6913-9382-439F-C848C24F73EE}"/>
                </a:ext>
              </a:extLst>
            </p:cNvPr>
            <p:cNvSpPr/>
            <p:nvPr/>
          </p:nvSpPr>
          <p:spPr>
            <a:xfrm>
              <a:off x="6105071" y="3100126"/>
              <a:ext cx="5059438" cy="3997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100" b="1" dirty="0">
                  <a:solidFill>
                    <a:srgbClr val="002060"/>
                  </a:solidFill>
                  <a:latin typeface="Arial" panose="020B0604020202020204" pitchFamily="34" charset="0"/>
                  <a:cs typeface="Arial" panose="020B0604020202020204" pitchFamily="34" charset="0"/>
                </a:rPr>
                <a:t>Energy Storage (Machinery and EV Battery; Hydrogen)</a:t>
              </a:r>
            </a:p>
            <a:p>
              <a:endParaRPr lang="en-ID" sz="1100" b="1" dirty="0">
                <a:solidFill>
                  <a:srgbClr val="002060"/>
                </a:solidFill>
                <a:latin typeface="Arial" panose="020B0604020202020204" pitchFamily="34" charset="0"/>
                <a:cs typeface="Arial" panose="020B0604020202020204" pitchFamily="34" charset="0"/>
              </a:endParaRPr>
            </a:p>
          </p:txBody>
        </p:sp>
        <p:sp>
          <p:nvSpPr>
            <p:cNvPr id="278" name="Rectangle 277">
              <a:extLst>
                <a:ext uri="{FF2B5EF4-FFF2-40B4-BE49-F238E27FC236}">
                  <a16:creationId xmlns:a16="http://schemas.microsoft.com/office/drawing/2014/main" id="{FD2754AD-1C9F-EEEA-61F5-67B4EC19CB79}"/>
                </a:ext>
              </a:extLst>
            </p:cNvPr>
            <p:cNvSpPr/>
            <p:nvPr/>
          </p:nvSpPr>
          <p:spPr>
            <a:xfrm>
              <a:off x="8915176" y="2319307"/>
              <a:ext cx="1810353" cy="683507"/>
            </a:xfrm>
            <a:prstGeom prst="rect">
              <a:avLst/>
            </a:prstGeom>
            <a:noFill/>
            <a:ln w="19050">
              <a:solidFill>
                <a:srgbClr val="00206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600"/>
            </a:p>
          </p:txBody>
        </p:sp>
        <p:sp>
          <p:nvSpPr>
            <p:cNvPr id="280" name="Rectangle 279">
              <a:extLst>
                <a:ext uri="{FF2B5EF4-FFF2-40B4-BE49-F238E27FC236}">
                  <a16:creationId xmlns:a16="http://schemas.microsoft.com/office/drawing/2014/main" id="{9E845CD4-3171-E68B-B04F-C771F6273A0C}"/>
                </a:ext>
              </a:extLst>
            </p:cNvPr>
            <p:cNvSpPr/>
            <p:nvPr/>
          </p:nvSpPr>
          <p:spPr>
            <a:xfrm>
              <a:off x="10916539" y="2340110"/>
              <a:ext cx="1202413" cy="3997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100" b="1" dirty="0">
                  <a:solidFill>
                    <a:srgbClr val="002060"/>
                  </a:solidFill>
                  <a:latin typeface="Arial" panose="020B0604020202020204" pitchFamily="34" charset="0"/>
                  <a:cs typeface="Arial" panose="020B0604020202020204" pitchFamily="34" charset="0"/>
                </a:rPr>
                <a:t>Transmission &amp; Distribution</a:t>
              </a:r>
              <a:endParaRPr lang="en-ID" sz="1100" b="1" dirty="0">
                <a:solidFill>
                  <a:srgbClr val="002060"/>
                </a:solidFill>
                <a:latin typeface="Arial" panose="020B0604020202020204" pitchFamily="34" charset="0"/>
                <a:cs typeface="Arial" panose="020B0604020202020204" pitchFamily="34" charset="0"/>
              </a:endParaRPr>
            </a:p>
          </p:txBody>
        </p:sp>
        <p:sp>
          <p:nvSpPr>
            <p:cNvPr id="286" name="Rectangle 285">
              <a:extLst>
                <a:ext uri="{FF2B5EF4-FFF2-40B4-BE49-F238E27FC236}">
                  <a16:creationId xmlns:a16="http://schemas.microsoft.com/office/drawing/2014/main" id="{CFFC8179-8132-F768-4ABA-CF060C988D8B}"/>
                </a:ext>
              </a:extLst>
            </p:cNvPr>
            <p:cNvSpPr/>
            <p:nvPr/>
          </p:nvSpPr>
          <p:spPr>
            <a:xfrm>
              <a:off x="8009520" y="1417018"/>
              <a:ext cx="1810353" cy="793779"/>
            </a:xfrm>
            <a:prstGeom prst="rect">
              <a:avLst/>
            </a:prstGeom>
            <a:noFill/>
            <a:ln w="19050">
              <a:solidFill>
                <a:schemeClr val="accent6">
                  <a:lumMod val="7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600"/>
            </a:p>
          </p:txBody>
        </p:sp>
        <p:sp>
          <p:nvSpPr>
            <p:cNvPr id="287" name="Arrow: Down 286">
              <a:extLst>
                <a:ext uri="{FF2B5EF4-FFF2-40B4-BE49-F238E27FC236}">
                  <a16:creationId xmlns:a16="http://schemas.microsoft.com/office/drawing/2014/main" id="{8C0DD654-6A5B-5257-C676-1DAEC41D6025}"/>
                </a:ext>
              </a:extLst>
            </p:cNvPr>
            <p:cNvSpPr/>
            <p:nvPr/>
          </p:nvSpPr>
          <p:spPr>
            <a:xfrm rot="16200000">
              <a:off x="9759023" y="1557563"/>
              <a:ext cx="305458" cy="183758"/>
            </a:xfrm>
            <a:prstGeom prst="downArrow">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600"/>
            </a:p>
          </p:txBody>
        </p:sp>
        <p:sp>
          <p:nvSpPr>
            <p:cNvPr id="288" name="Rectangle 287">
              <a:extLst>
                <a:ext uri="{FF2B5EF4-FFF2-40B4-BE49-F238E27FC236}">
                  <a16:creationId xmlns:a16="http://schemas.microsoft.com/office/drawing/2014/main" id="{32911DCA-963D-2403-99FE-427C2A755DD0}"/>
                </a:ext>
              </a:extLst>
            </p:cNvPr>
            <p:cNvSpPr/>
            <p:nvPr/>
          </p:nvSpPr>
          <p:spPr>
            <a:xfrm>
              <a:off x="9990619" y="1415055"/>
              <a:ext cx="1925473" cy="4779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100" b="1" dirty="0">
                  <a:solidFill>
                    <a:srgbClr val="002060"/>
                  </a:solidFill>
                  <a:latin typeface="Arial" panose="020B0604020202020204" pitchFamily="34" charset="0"/>
                  <a:cs typeface="Arial" panose="020B0604020202020204" pitchFamily="34" charset="0"/>
                </a:rPr>
                <a:t>Power Generators </a:t>
              </a:r>
            </a:p>
            <a:p>
              <a:r>
                <a:rPr lang="en-US" sz="1100" b="1" dirty="0">
                  <a:solidFill>
                    <a:srgbClr val="002060"/>
                  </a:solidFill>
                  <a:latin typeface="Arial" panose="020B0604020202020204" pitchFamily="34" charset="0"/>
                  <a:cs typeface="Arial" panose="020B0604020202020204" pitchFamily="34" charset="0"/>
                </a:rPr>
                <a:t>(Solar, Wind, &amp; Nuclear)</a:t>
              </a:r>
            </a:p>
          </p:txBody>
        </p:sp>
        <p:sp>
          <p:nvSpPr>
            <p:cNvPr id="301" name="Arrow: Down 300">
              <a:extLst>
                <a:ext uri="{FF2B5EF4-FFF2-40B4-BE49-F238E27FC236}">
                  <a16:creationId xmlns:a16="http://schemas.microsoft.com/office/drawing/2014/main" id="{C58591D1-5838-CA70-99D2-F0E83AC4C5DF}"/>
                </a:ext>
              </a:extLst>
            </p:cNvPr>
            <p:cNvSpPr/>
            <p:nvPr/>
          </p:nvSpPr>
          <p:spPr>
            <a:xfrm rot="16200000">
              <a:off x="10662235" y="2461429"/>
              <a:ext cx="305458" cy="183758"/>
            </a:xfrm>
            <a:prstGeom prst="downArrow">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600"/>
            </a:p>
          </p:txBody>
        </p:sp>
      </p:grpSp>
      <p:pic>
        <p:nvPicPr>
          <p:cNvPr id="302" name="Picture 301">
            <a:extLst>
              <a:ext uri="{FF2B5EF4-FFF2-40B4-BE49-F238E27FC236}">
                <a16:creationId xmlns:a16="http://schemas.microsoft.com/office/drawing/2014/main" id="{E19845A9-1617-C811-DD62-7F5C448CA22D}"/>
              </a:ext>
            </a:extLst>
          </p:cNvPr>
          <p:cNvPicPr>
            <a:picLocks noChangeAspect="1"/>
          </p:cNvPicPr>
          <p:nvPr/>
        </p:nvPicPr>
        <p:blipFill rotWithShape="1">
          <a:blip r:embed="rId3"/>
          <a:srcRect l="35351" t="10264" r="34284" b="29766"/>
          <a:stretch/>
        </p:blipFill>
        <p:spPr>
          <a:xfrm>
            <a:off x="6341282" y="2878312"/>
            <a:ext cx="5509262" cy="3831186"/>
          </a:xfrm>
          <a:prstGeom prst="rect">
            <a:avLst/>
          </a:prstGeom>
        </p:spPr>
      </p:pic>
      <p:sp>
        <p:nvSpPr>
          <p:cNvPr id="321" name="object 30">
            <a:extLst>
              <a:ext uri="{FF2B5EF4-FFF2-40B4-BE49-F238E27FC236}">
                <a16:creationId xmlns:a16="http://schemas.microsoft.com/office/drawing/2014/main" id="{39BDA304-A44D-5D81-6822-549BBDAB0BA6}"/>
              </a:ext>
            </a:extLst>
          </p:cNvPr>
          <p:cNvSpPr txBox="1">
            <a:spLocks/>
          </p:cNvSpPr>
          <p:nvPr/>
        </p:nvSpPr>
        <p:spPr>
          <a:xfrm>
            <a:off x="6174977" y="2669325"/>
            <a:ext cx="5849383" cy="252551"/>
          </a:xfrm>
          <a:prstGeom prst="roundRect">
            <a:avLst/>
          </a:prstGeom>
          <a:solidFill>
            <a:schemeClr val="tx2"/>
          </a:solidFill>
        </p:spPr>
        <p:txBody>
          <a:bodyPr vert="horz" wrap="square" lIns="72000" tIns="12700" rIns="0" bIns="0" rtlCol="0">
            <a:spAutoFit/>
          </a:bodyPr>
          <a:lstStyle>
            <a:defPPr>
              <a:defRPr lang="en-US"/>
            </a:defPPr>
            <a:lvl1pPr marL="12700">
              <a:lnSpc>
                <a:spcPct val="100000"/>
              </a:lnSpc>
              <a:spcBef>
                <a:spcPts val="100"/>
              </a:spcBef>
              <a:buNone/>
              <a:defRPr sz="3200" b="1">
                <a:solidFill>
                  <a:srgbClr val="002060"/>
                </a:solidFill>
                <a:latin typeface="Cera Pro" panose="00000400000000000000" pitchFamily="50" charset="0"/>
                <a:ea typeface="Adobe Fan Heiti Std B" panose="020B0700000000000000" pitchFamily="34" charset="-128"/>
                <a:cs typeface="+mj-cs"/>
              </a:defRPr>
            </a:lvl1p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en-US" altLang="en-US" sz="1400" b="1" i="0" u="none" strike="noStrike" kern="1200" cap="none" spc="0" normalizeH="0" baseline="0" noProof="0" dirty="0">
                <a:ln>
                  <a:noFill/>
                </a:ln>
                <a:solidFill>
                  <a:schemeClr val="bg1"/>
                </a:solidFill>
                <a:effectLst/>
                <a:uLnTx/>
                <a:uFillTx/>
                <a:ea typeface="Roboto" panose="02000000000000000000" pitchFamily="2" charset="0"/>
                <a:cs typeface="Arial" panose="020B0604020202020204" pitchFamily="34" charset="0"/>
                <a:sym typeface="+mn-ea"/>
              </a:rPr>
              <a:t>Smelter Development Plan (2022: 5 Completed and 2 Construction)</a:t>
            </a:r>
          </a:p>
        </p:txBody>
      </p:sp>
    </p:spTree>
    <p:extLst>
      <p:ext uri="{BB962C8B-B14F-4D97-AF65-F5344CB8AC3E}">
        <p14:creationId xmlns:p14="http://schemas.microsoft.com/office/powerpoint/2010/main" val="34095205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47">
            <a:extLst>
              <a:ext uri="{FF2B5EF4-FFF2-40B4-BE49-F238E27FC236}">
                <a16:creationId xmlns:a16="http://schemas.microsoft.com/office/drawing/2014/main" id="{EE56D5E8-FDD5-60CB-C22B-F5A255EA3C50}"/>
              </a:ext>
            </a:extLst>
          </p:cNvPr>
          <p:cNvSpPr>
            <a:spLocks noChangeArrowheads="1"/>
          </p:cNvSpPr>
          <p:nvPr/>
        </p:nvSpPr>
        <p:spPr bwMode="auto">
          <a:xfrm>
            <a:off x="78245" y="110273"/>
            <a:ext cx="12192000" cy="461665"/>
          </a:xfrm>
          <a:prstGeom prst="rect">
            <a:avLst/>
          </a:prstGeom>
          <a:noFill/>
          <a:ln>
            <a:noFill/>
          </a:ln>
        </p:spPr>
        <p:txBody>
          <a:bodyPr wrap="square" lIns="72000" tIns="0" rIns="72000" bIns="0">
            <a:spAutoFit/>
          </a:bodyPr>
          <a:lstStyle>
            <a:lvl1pPr>
              <a:defRPr>
                <a:solidFill>
                  <a:schemeClr val="tx1"/>
                </a:solidFill>
                <a:latin typeface="Calibri" pitchFamily="34" charset="0"/>
                <a:cs typeface="Arial" pitchFamily="34" charset="0"/>
              </a:defRPr>
            </a:lvl1pPr>
            <a:lvl2pPr marL="742950" indent="-285750">
              <a:defRPr>
                <a:solidFill>
                  <a:schemeClr val="tx1"/>
                </a:solidFill>
                <a:latin typeface="Calibri" pitchFamily="34" charset="0"/>
                <a:cs typeface="Arial" pitchFamily="34" charset="0"/>
              </a:defRPr>
            </a:lvl2pPr>
            <a:lvl3pPr marL="1143000" indent="-228600">
              <a:defRPr>
                <a:solidFill>
                  <a:schemeClr val="tx1"/>
                </a:solidFill>
                <a:latin typeface="Calibri" pitchFamily="34" charset="0"/>
                <a:cs typeface="Arial" pitchFamily="34" charset="0"/>
              </a:defRPr>
            </a:lvl3pPr>
            <a:lvl4pPr marL="1600200" indent="-228600">
              <a:defRPr>
                <a:solidFill>
                  <a:schemeClr val="tx1"/>
                </a:solidFill>
                <a:latin typeface="Calibri" pitchFamily="34" charset="0"/>
                <a:cs typeface="Arial" pitchFamily="34" charset="0"/>
              </a:defRPr>
            </a:lvl4pPr>
            <a:lvl5pPr marL="2057400" indent="-22860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latinLnBrk="1"/>
            <a:r>
              <a:rPr lang="en-US" altLang="en-US" sz="3000" b="1" dirty="0">
                <a:solidFill>
                  <a:srgbClr val="002060"/>
                </a:solidFill>
                <a:latin typeface="Cera Pro" panose="00000500000000000000"/>
                <a:ea typeface="Roboto" panose="02000000000000000000" pitchFamily="2" charset="0"/>
              </a:rPr>
              <a:t> NREEC OPPORTUNITIES FOR </a:t>
            </a:r>
            <a:r>
              <a:rPr lang="en-US" altLang="en-US" sz="3000" b="1" dirty="0">
                <a:solidFill>
                  <a:srgbClr val="548235"/>
                </a:solidFill>
                <a:latin typeface="Cera Pro" panose="00000500000000000000"/>
                <a:ea typeface="Roboto" panose="02000000000000000000" pitchFamily="2" charset="0"/>
              </a:rPr>
              <a:t>GREEN INVESTMENT</a:t>
            </a:r>
            <a:endParaRPr lang="it-IT" altLang="en-US" sz="3000" b="1" dirty="0">
              <a:solidFill>
                <a:srgbClr val="548235"/>
              </a:solidFill>
              <a:latin typeface="Cera Pro" panose="00000500000000000000"/>
              <a:ea typeface="Roboto" panose="02000000000000000000" pitchFamily="2" charset="0"/>
            </a:endParaRPr>
          </a:p>
        </p:txBody>
      </p:sp>
      <p:sp>
        <p:nvSpPr>
          <p:cNvPr id="3" name="Rectangle 2">
            <a:extLst>
              <a:ext uri="{FF2B5EF4-FFF2-40B4-BE49-F238E27FC236}">
                <a16:creationId xmlns:a16="http://schemas.microsoft.com/office/drawing/2014/main" id="{55CAFA4D-0B62-44DA-AA0E-E66160C5E224}"/>
              </a:ext>
            </a:extLst>
          </p:cNvPr>
          <p:cNvSpPr/>
          <p:nvPr/>
        </p:nvSpPr>
        <p:spPr>
          <a:xfrm>
            <a:off x="166255" y="727394"/>
            <a:ext cx="3854599" cy="297644"/>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a:latin typeface="Cera Pro" panose="00000500000000000000"/>
              </a:rPr>
              <a:t>Utilizing NRE for Industry</a:t>
            </a:r>
            <a:endParaRPr lang="en-ID" sz="1600" b="1" dirty="0">
              <a:latin typeface="Cera Pro" panose="00000500000000000000"/>
            </a:endParaRPr>
          </a:p>
        </p:txBody>
      </p:sp>
      <p:sp>
        <p:nvSpPr>
          <p:cNvPr id="17" name="Isosceles Triangle 16">
            <a:extLst>
              <a:ext uri="{FF2B5EF4-FFF2-40B4-BE49-F238E27FC236}">
                <a16:creationId xmlns:a16="http://schemas.microsoft.com/office/drawing/2014/main" id="{C87EDCDA-2078-4132-AA1F-AB85893C949F}"/>
              </a:ext>
            </a:extLst>
          </p:cNvPr>
          <p:cNvSpPr/>
          <p:nvPr/>
        </p:nvSpPr>
        <p:spPr>
          <a:xfrm rot="5400000">
            <a:off x="148749" y="1212215"/>
            <a:ext cx="253835" cy="218823"/>
          </a:xfrm>
          <a:prstGeom prst="triangl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ID"/>
          </a:p>
        </p:txBody>
      </p:sp>
      <p:sp>
        <p:nvSpPr>
          <p:cNvPr id="18" name="TextBox 17">
            <a:extLst>
              <a:ext uri="{FF2B5EF4-FFF2-40B4-BE49-F238E27FC236}">
                <a16:creationId xmlns:a16="http://schemas.microsoft.com/office/drawing/2014/main" id="{05C10689-5E2E-4171-822E-EDCE4E7375FE}"/>
              </a:ext>
            </a:extLst>
          </p:cNvPr>
          <p:cNvSpPr txBox="1"/>
          <p:nvPr/>
        </p:nvSpPr>
        <p:spPr>
          <a:xfrm>
            <a:off x="385077" y="1175903"/>
            <a:ext cx="2055063" cy="307777"/>
          </a:xfrm>
          <a:prstGeom prst="rect">
            <a:avLst/>
          </a:prstGeom>
          <a:noFill/>
        </p:spPr>
        <p:txBody>
          <a:bodyPr wrap="square" rtlCol="0">
            <a:spAutoFit/>
          </a:bodyPr>
          <a:lstStyle/>
          <a:p>
            <a:r>
              <a:rPr lang="en-US" sz="1400" b="1" dirty="0">
                <a:solidFill>
                  <a:srgbClr val="C00000"/>
                </a:solidFill>
                <a:latin typeface="Cera Pro" panose="00000500000000000000" pitchFamily="50" charset="0"/>
              </a:rPr>
              <a:t>Rooftop Solar PV</a:t>
            </a:r>
            <a:endParaRPr lang="en-ID" sz="1400" b="1" dirty="0">
              <a:solidFill>
                <a:srgbClr val="C00000"/>
              </a:solidFill>
              <a:latin typeface="Cera Pro" panose="00000500000000000000" pitchFamily="50" charset="0"/>
            </a:endParaRPr>
          </a:p>
        </p:txBody>
      </p:sp>
      <p:sp>
        <p:nvSpPr>
          <p:cNvPr id="19" name="Rectangle 18">
            <a:extLst>
              <a:ext uri="{FF2B5EF4-FFF2-40B4-BE49-F238E27FC236}">
                <a16:creationId xmlns:a16="http://schemas.microsoft.com/office/drawing/2014/main" id="{6EE8A995-7BE3-4149-A015-40872A8DB020}"/>
              </a:ext>
            </a:extLst>
          </p:cNvPr>
          <p:cNvSpPr/>
          <p:nvPr/>
        </p:nvSpPr>
        <p:spPr>
          <a:xfrm>
            <a:off x="1710244" y="1365933"/>
            <a:ext cx="4308716" cy="1092607"/>
          </a:xfrm>
          <a:prstGeom prst="rect">
            <a:avLst/>
          </a:prstGeom>
        </p:spPr>
        <p:txBody>
          <a:bodyPr wrap="square">
            <a:spAutoFit/>
          </a:bodyPr>
          <a:lstStyle/>
          <a:p>
            <a:pPr marL="177800" indent="-177800" algn="just">
              <a:buFont typeface="Wingdings" panose="05000000000000000000" pitchFamily="2" charset="2"/>
              <a:buChar char="§"/>
            </a:pPr>
            <a:r>
              <a:rPr lang="en-US" sz="1300" dirty="0">
                <a:latin typeface="Cera Pro" panose="00000400000000000000" pitchFamily="50" charset="0"/>
              </a:rPr>
              <a:t>Regulated in the </a:t>
            </a:r>
            <a:r>
              <a:rPr lang="en-US" sz="1300" b="1" dirty="0">
                <a:latin typeface="Cera Pro" panose="00000400000000000000" pitchFamily="50" charset="0"/>
              </a:rPr>
              <a:t>MEMR Decree No. 26/2021, </a:t>
            </a:r>
            <a:r>
              <a:rPr lang="en-US" sz="1300" dirty="0">
                <a:latin typeface="Cera Pro" panose="00000400000000000000" pitchFamily="50" charset="0"/>
              </a:rPr>
              <a:t>currently</a:t>
            </a:r>
            <a:r>
              <a:rPr lang="en-US" sz="1300" b="1" dirty="0">
                <a:latin typeface="Cera Pro" panose="00000400000000000000" pitchFamily="50" charset="0"/>
              </a:rPr>
              <a:t> </a:t>
            </a:r>
            <a:r>
              <a:rPr lang="en-US" sz="1300" dirty="0">
                <a:latin typeface="Cera Pro" panose="00000400000000000000" pitchFamily="50" charset="0"/>
              </a:rPr>
              <a:t>under revision to further accelerate the implementation.</a:t>
            </a:r>
            <a:endParaRPr lang="en-US" sz="1300" b="1" dirty="0">
              <a:latin typeface="Cera Pro" panose="00000400000000000000" pitchFamily="50" charset="0"/>
            </a:endParaRPr>
          </a:p>
          <a:p>
            <a:pPr marL="177800" indent="-177800" algn="just">
              <a:buFont typeface="Wingdings" panose="05000000000000000000" pitchFamily="2" charset="2"/>
              <a:buChar char="§"/>
            </a:pPr>
            <a:r>
              <a:rPr lang="en-US" sz="1300" dirty="0">
                <a:latin typeface="Cera Pro" panose="00000400000000000000" pitchFamily="50" charset="0"/>
              </a:rPr>
              <a:t>As of December 2022, 80.45 MWp of Rooftop Solar PV has been installed by 6,522 customers.</a:t>
            </a:r>
          </a:p>
          <a:p>
            <a:pPr marL="177800" indent="-177800" algn="just">
              <a:buFont typeface="Wingdings" panose="05000000000000000000" pitchFamily="2" charset="2"/>
              <a:buChar char="§"/>
            </a:pPr>
            <a:r>
              <a:rPr lang="en-US" sz="1300" b="1" dirty="0">
                <a:latin typeface="Cera Pro" panose="00000400000000000000" pitchFamily="50" charset="0"/>
              </a:rPr>
              <a:t>Reduce emissions </a:t>
            </a:r>
            <a:r>
              <a:rPr lang="en-US" sz="1300" dirty="0">
                <a:latin typeface="Cera Pro" panose="00000400000000000000" pitchFamily="50" charset="0"/>
              </a:rPr>
              <a:t>and monthly </a:t>
            </a:r>
            <a:r>
              <a:rPr lang="en-US" sz="1300" b="1" dirty="0">
                <a:latin typeface="Cera Pro" panose="00000400000000000000" pitchFamily="50" charset="0"/>
              </a:rPr>
              <a:t>electricity bills</a:t>
            </a:r>
            <a:r>
              <a:rPr lang="en-US" sz="1300" dirty="0">
                <a:latin typeface="Cera Pro" panose="00000400000000000000" pitchFamily="50" charset="0"/>
              </a:rPr>
              <a:t>.</a:t>
            </a:r>
            <a:endParaRPr lang="en-US" sz="1300" b="1" dirty="0">
              <a:latin typeface="Cera Pro" panose="00000400000000000000" pitchFamily="50" charset="0"/>
            </a:endParaRPr>
          </a:p>
        </p:txBody>
      </p:sp>
      <p:pic>
        <p:nvPicPr>
          <p:cNvPr id="2050" name="Picture 2" descr="Berapa Umur Pemakaian PLTS Atap di Rumah?">
            <a:extLst>
              <a:ext uri="{FF2B5EF4-FFF2-40B4-BE49-F238E27FC236}">
                <a16:creationId xmlns:a16="http://schemas.microsoft.com/office/drawing/2014/main" id="{32225BBB-5A8A-44DF-BF0A-424B23D3F60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339" r="-439"/>
          <a:stretch/>
        </p:blipFill>
        <p:spPr bwMode="auto">
          <a:xfrm>
            <a:off x="166256" y="1515230"/>
            <a:ext cx="1367994" cy="958970"/>
          </a:xfrm>
          <a:prstGeom prst="rect">
            <a:avLst/>
          </a:prstGeom>
          <a:solidFill>
            <a:srgbClr val="FFFFFF">
              <a:shade val="85000"/>
            </a:srgbClr>
          </a:solidFill>
          <a:ln w="127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1" name="Isosceles Triangle 20">
            <a:extLst>
              <a:ext uri="{FF2B5EF4-FFF2-40B4-BE49-F238E27FC236}">
                <a16:creationId xmlns:a16="http://schemas.microsoft.com/office/drawing/2014/main" id="{39215965-91B8-44D7-8ADE-976DB9B2E1BE}"/>
              </a:ext>
            </a:extLst>
          </p:cNvPr>
          <p:cNvSpPr/>
          <p:nvPr/>
        </p:nvSpPr>
        <p:spPr>
          <a:xfrm rot="5400000">
            <a:off x="103727" y="2657768"/>
            <a:ext cx="253835" cy="218823"/>
          </a:xfrm>
          <a:prstGeom prst="triangl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ID"/>
          </a:p>
        </p:txBody>
      </p:sp>
      <p:sp>
        <p:nvSpPr>
          <p:cNvPr id="22" name="TextBox 21">
            <a:extLst>
              <a:ext uri="{FF2B5EF4-FFF2-40B4-BE49-F238E27FC236}">
                <a16:creationId xmlns:a16="http://schemas.microsoft.com/office/drawing/2014/main" id="{3D051369-F8C9-4F67-B0C6-B5D2C23171C8}"/>
              </a:ext>
            </a:extLst>
          </p:cNvPr>
          <p:cNvSpPr txBox="1"/>
          <p:nvPr/>
        </p:nvSpPr>
        <p:spPr>
          <a:xfrm>
            <a:off x="340056" y="2602147"/>
            <a:ext cx="5034376" cy="307777"/>
          </a:xfrm>
          <a:prstGeom prst="rect">
            <a:avLst/>
          </a:prstGeom>
          <a:noFill/>
        </p:spPr>
        <p:txBody>
          <a:bodyPr wrap="square" rtlCol="0">
            <a:spAutoFit/>
          </a:bodyPr>
          <a:lstStyle/>
          <a:p>
            <a:r>
              <a:rPr lang="en-US" sz="1400" b="1" dirty="0">
                <a:solidFill>
                  <a:srgbClr val="C00000"/>
                </a:solidFill>
                <a:latin typeface="Cera Pro" panose="00000500000000000000" pitchFamily="50" charset="0"/>
              </a:rPr>
              <a:t>Large Hydropower &amp; Direct Use Geothermal Project</a:t>
            </a:r>
            <a:endParaRPr lang="en-ID" sz="1400" b="1" dirty="0">
              <a:solidFill>
                <a:srgbClr val="C00000"/>
              </a:solidFill>
              <a:latin typeface="Cera Pro" panose="00000500000000000000" pitchFamily="50" charset="0"/>
            </a:endParaRPr>
          </a:p>
        </p:txBody>
      </p:sp>
      <p:sp>
        <p:nvSpPr>
          <p:cNvPr id="25" name="Isosceles Triangle 24">
            <a:extLst>
              <a:ext uri="{FF2B5EF4-FFF2-40B4-BE49-F238E27FC236}">
                <a16:creationId xmlns:a16="http://schemas.microsoft.com/office/drawing/2014/main" id="{CB21A894-6642-4465-B149-E9159927A535}"/>
              </a:ext>
            </a:extLst>
          </p:cNvPr>
          <p:cNvSpPr/>
          <p:nvPr/>
        </p:nvSpPr>
        <p:spPr>
          <a:xfrm rot="5400000">
            <a:off x="60739" y="5141285"/>
            <a:ext cx="253835" cy="218823"/>
          </a:xfrm>
          <a:prstGeom prst="triangl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ID"/>
          </a:p>
        </p:txBody>
      </p:sp>
      <p:sp>
        <p:nvSpPr>
          <p:cNvPr id="26" name="TextBox 25">
            <a:extLst>
              <a:ext uri="{FF2B5EF4-FFF2-40B4-BE49-F238E27FC236}">
                <a16:creationId xmlns:a16="http://schemas.microsoft.com/office/drawing/2014/main" id="{B0D2859B-B250-448F-826D-702F8E0B65B5}"/>
              </a:ext>
            </a:extLst>
          </p:cNvPr>
          <p:cNvSpPr txBox="1"/>
          <p:nvPr/>
        </p:nvSpPr>
        <p:spPr>
          <a:xfrm>
            <a:off x="275666" y="5096807"/>
            <a:ext cx="3854599" cy="307777"/>
          </a:xfrm>
          <a:prstGeom prst="rect">
            <a:avLst/>
          </a:prstGeom>
          <a:noFill/>
        </p:spPr>
        <p:txBody>
          <a:bodyPr wrap="square" rtlCol="0">
            <a:spAutoFit/>
          </a:bodyPr>
          <a:lstStyle/>
          <a:p>
            <a:r>
              <a:rPr lang="en-US" sz="1400" b="1" dirty="0">
                <a:solidFill>
                  <a:srgbClr val="C00000"/>
                </a:solidFill>
                <a:latin typeface="Cera Pro" panose="00000500000000000000" pitchFamily="50" charset="0"/>
              </a:rPr>
              <a:t>Utilization of Waste and Biomass</a:t>
            </a:r>
            <a:endParaRPr lang="en-ID" sz="1400" b="1" dirty="0">
              <a:solidFill>
                <a:srgbClr val="C00000"/>
              </a:solidFill>
              <a:latin typeface="Cera Pro" panose="00000500000000000000" pitchFamily="50" charset="0"/>
            </a:endParaRPr>
          </a:p>
        </p:txBody>
      </p:sp>
      <p:sp>
        <p:nvSpPr>
          <p:cNvPr id="29" name="Rectangle 28">
            <a:extLst>
              <a:ext uri="{FF2B5EF4-FFF2-40B4-BE49-F238E27FC236}">
                <a16:creationId xmlns:a16="http://schemas.microsoft.com/office/drawing/2014/main" id="{ED1B54D0-F3CF-4B46-9050-6A0978B6CC40}"/>
              </a:ext>
            </a:extLst>
          </p:cNvPr>
          <p:cNvSpPr/>
          <p:nvPr/>
        </p:nvSpPr>
        <p:spPr>
          <a:xfrm>
            <a:off x="100100" y="5438729"/>
            <a:ext cx="5995900" cy="1092607"/>
          </a:xfrm>
          <a:prstGeom prst="rect">
            <a:avLst/>
          </a:prstGeom>
        </p:spPr>
        <p:txBody>
          <a:bodyPr wrap="square">
            <a:spAutoFit/>
          </a:bodyPr>
          <a:lstStyle/>
          <a:p>
            <a:pPr marL="182563" lvl="0" indent="-182563">
              <a:spcAft>
                <a:spcPts val="0"/>
              </a:spcAft>
              <a:buFont typeface="Wingdings" panose="05000000000000000000" pitchFamily="2" charset="2"/>
              <a:buChar char="§"/>
            </a:pPr>
            <a:r>
              <a:rPr lang="en-US" sz="1300" dirty="0">
                <a:latin typeface="Cera Pro" panose="00000500000000000000" pitchFamily="50" charset="0"/>
                <a:ea typeface="Calibri" panose="020F0502020204030204" pitchFamily="34" charset="0"/>
                <a:cs typeface="Times New Roman" panose="02020603050405020304" pitchFamily="18" charset="0"/>
              </a:rPr>
              <a:t>Utilization of waste/biomass as boiler fuel has been carried out in industries such as PT. Sari </a:t>
            </a:r>
            <a:r>
              <a:rPr lang="en-US" sz="1300" dirty="0" err="1">
                <a:latin typeface="Cera Pro" panose="00000500000000000000" pitchFamily="50" charset="0"/>
                <a:ea typeface="Calibri" panose="020F0502020204030204" pitchFamily="34" charset="0"/>
                <a:cs typeface="Times New Roman" panose="02020603050405020304" pitchFamily="18" charset="0"/>
              </a:rPr>
              <a:t>Husada</a:t>
            </a:r>
            <a:r>
              <a:rPr lang="en-US" sz="1300" dirty="0">
                <a:latin typeface="Cera Pro" panose="00000500000000000000" pitchFamily="50" charset="0"/>
                <a:ea typeface="Calibri" panose="020F0502020204030204" pitchFamily="34" charset="0"/>
                <a:cs typeface="Times New Roman" panose="02020603050405020304" pitchFamily="18" charset="0"/>
              </a:rPr>
              <a:t>, Holcim Cement Factory, Pulp and Paper Industry, </a:t>
            </a:r>
            <a:r>
              <a:rPr lang="en-US" sz="1300" dirty="0" err="1">
                <a:latin typeface="Cera Pro" panose="00000500000000000000" pitchFamily="50" charset="0"/>
                <a:ea typeface="Calibri" panose="020F0502020204030204" pitchFamily="34" charset="0"/>
                <a:cs typeface="Times New Roman" panose="02020603050405020304" pitchFamily="18" charset="0"/>
              </a:rPr>
              <a:t>etc</a:t>
            </a:r>
            <a:endParaRPr lang="en-US" sz="1300" dirty="0">
              <a:latin typeface="Cera Pro" panose="00000500000000000000" pitchFamily="50" charset="0"/>
              <a:ea typeface="Calibri" panose="020F0502020204030204" pitchFamily="34" charset="0"/>
              <a:cs typeface="Times New Roman" panose="02020603050405020304" pitchFamily="18" charset="0"/>
            </a:endParaRPr>
          </a:p>
          <a:p>
            <a:pPr marL="182563" lvl="0" indent="-182563">
              <a:spcAft>
                <a:spcPts val="0"/>
              </a:spcAft>
              <a:buFont typeface="Wingdings" panose="05000000000000000000" pitchFamily="2" charset="2"/>
              <a:buChar char="§"/>
            </a:pPr>
            <a:r>
              <a:rPr lang="en-US" sz="1300" dirty="0">
                <a:latin typeface="Cera Pro" panose="00000500000000000000" pitchFamily="50" charset="0"/>
                <a:ea typeface="Calibri" panose="020F0502020204030204" pitchFamily="34" charset="0"/>
                <a:cs typeface="Times New Roman" panose="02020603050405020304" pitchFamily="18" charset="0"/>
              </a:rPr>
              <a:t>The use of waste/biomass in small and medium industries such as </a:t>
            </a:r>
            <a:r>
              <a:rPr lang="en-US" sz="1300" b="1" dirty="0">
                <a:latin typeface="Cera Pro" panose="00000500000000000000" pitchFamily="50" charset="0"/>
                <a:ea typeface="Calibri" panose="020F0502020204030204" pitchFamily="34" charset="0"/>
                <a:cs typeface="Times New Roman" panose="02020603050405020304" pitchFamily="18" charset="0"/>
              </a:rPr>
              <a:t>tile and ceramics industries </a:t>
            </a:r>
            <a:r>
              <a:rPr lang="en-US" sz="1300" dirty="0">
                <a:latin typeface="Cera Pro" panose="00000500000000000000" pitchFamily="50" charset="0"/>
                <a:ea typeface="Calibri" panose="020F0502020204030204" pitchFamily="34" charset="0"/>
                <a:cs typeface="Times New Roman" panose="02020603050405020304" pitchFamily="18" charset="0"/>
              </a:rPr>
              <a:t>is common in society</a:t>
            </a:r>
          </a:p>
          <a:p>
            <a:pPr marL="182563" lvl="0" indent="-182563">
              <a:spcAft>
                <a:spcPts val="0"/>
              </a:spcAft>
              <a:buFont typeface="Wingdings" panose="05000000000000000000" pitchFamily="2" charset="2"/>
              <a:buChar char="§"/>
            </a:pPr>
            <a:r>
              <a:rPr lang="en-US" sz="1300" dirty="0">
                <a:latin typeface="Cera Pro" panose="00000500000000000000" pitchFamily="50" charset="0"/>
                <a:ea typeface="Calibri" panose="020F0502020204030204" pitchFamily="34" charset="0"/>
                <a:cs typeface="Times New Roman" panose="02020603050405020304" pitchFamily="18" charset="0"/>
              </a:rPr>
              <a:t>Biomass is also used in the </a:t>
            </a:r>
            <a:r>
              <a:rPr lang="en-US" sz="1300" b="1" dirty="0">
                <a:latin typeface="Cera Pro" panose="00000500000000000000" pitchFamily="50" charset="0"/>
                <a:ea typeface="Calibri" panose="020F0502020204030204" pitchFamily="34" charset="0"/>
                <a:cs typeface="Times New Roman" panose="02020603050405020304" pitchFamily="18" charset="0"/>
              </a:rPr>
              <a:t>cofiring program</a:t>
            </a:r>
            <a:r>
              <a:rPr lang="en-US" sz="1300" dirty="0">
                <a:latin typeface="Cera Pro" panose="00000500000000000000" pitchFamily="50" charset="0"/>
                <a:ea typeface="Calibri" panose="020F0502020204030204" pitchFamily="34" charset="0"/>
                <a:cs typeface="Times New Roman" panose="02020603050405020304" pitchFamily="18" charset="0"/>
              </a:rPr>
              <a:t>, with existing CFPPs</a:t>
            </a:r>
            <a:endParaRPr lang="en-ID" sz="1300" dirty="0"/>
          </a:p>
        </p:txBody>
      </p:sp>
      <p:sp>
        <p:nvSpPr>
          <p:cNvPr id="31" name="Rectangle 30">
            <a:extLst>
              <a:ext uri="{FF2B5EF4-FFF2-40B4-BE49-F238E27FC236}">
                <a16:creationId xmlns:a16="http://schemas.microsoft.com/office/drawing/2014/main" id="{D4B07C2C-EBC2-4B06-AA10-9360975E5194}"/>
              </a:ext>
            </a:extLst>
          </p:cNvPr>
          <p:cNvSpPr/>
          <p:nvPr/>
        </p:nvSpPr>
        <p:spPr>
          <a:xfrm>
            <a:off x="6174245" y="722841"/>
            <a:ext cx="5673212" cy="309951"/>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a:latin typeface="Cera Pro" panose="00000500000000000000"/>
              </a:rPr>
              <a:t>RENEWABLE ENERGY BASED INDUSTRIAL DEVELOPMENT (REBID)</a:t>
            </a:r>
            <a:endParaRPr lang="en-ID" sz="1600" b="1" dirty="0">
              <a:latin typeface="Cera Pro" panose="00000500000000000000"/>
            </a:endParaRPr>
          </a:p>
        </p:txBody>
      </p:sp>
      <p:sp>
        <p:nvSpPr>
          <p:cNvPr id="30" name="Rectangle 29">
            <a:extLst>
              <a:ext uri="{FF2B5EF4-FFF2-40B4-BE49-F238E27FC236}">
                <a16:creationId xmlns:a16="http://schemas.microsoft.com/office/drawing/2014/main" id="{13AD0683-6746-453D-BEF3-799FD11948CB}"/>
              </a:ext>
            </a:extLst>
          </p:cNvPr>
          <p:cNvSpPr/>
          <p:nvPr/>
        </p:nvSpPr>
        <p:spPr>
          <a:xfrm>
            <a:off x="6132879" y="1025038"/>
            <a:ext cx="5755944" cy="830997"/>
          </a:xfrm>
          <a:prstGeom prst="rect">
            <a:avLst/>
          </a:prstGeom>
        </p:spPr>
        <p:txBody>
          <a:bodyPr wrap="square">
            <a:spAutoFit/>
          </a:bodyPr>
          <a:lstStyle/>
          <a:p>
            <a:pPr algn="just"/>
            <a:r>
              <a:rPr lang="en-US" altLang="en-US" sz="1600" dirty="0">
                <a:latin typeface="Cera Pro" panose="00000500000000000000" pitchFamily="50" charset="0"/>
              </a:rPr>
              <a:t>REBID is carried out through a “demand creation” approach to integrate regional and industrial development, attract investment, and increase regional economic development</a:t>
            </a:r>
          </a:p>
        </p:txBody>
      </p:sp>
      <p:sp>
        <p:nvSpPr>
          <p:cNvPr id="43" name="Rectangle 42">
            <a:extLst>
              <a:ext uri="{FF2B5EF4-FFF2-40B4-BE49-F238E27FC236}">
                <a16:creationId xmlns:a16="http://schemas.microsoft.com/office/drawing/2014/main" id="{11BE90CD-22E5-413B-9CB0-5EAE5E2FB1F9}"/>
              </a:ext>
            </a:extLst>
          </p:cNvPr>
          <p:cNvSpPr/>
          <p:nvPr/>
        </p:nvSpPr>
        <p:spPr>
          <a:xfrm>
            <a:off x="6251914" y="4025234"/>
            <a:ext cx="5861839" cy="307777"/>
          </a:xfrm>
          <a:prstGeom prst="rect">
            <a:avLst/>
          </a:prstGeom>
          <a:solidFill>
            <a:schemeClr val="bg1">
              <a:lumMod val="95000"/>
            </a:schemeClr>
          </a:solidFill>
        </p:spPr>
        <p:txBody>
          <a:bodyPr wrap="square">
            <a:spAutoFit/>
          </a:bodyPr>
          <a:lstStyle/>
          <a:p>
            <a:r>
              <a:rPr lang="en-US" sz="1400" b="1" dirty="0">
                <a:solidFill>
                  <a:srgbClr val="002060"/>
                </a:solidFill>
                <a:latin typeface="Cera Pro" panose="00000500000000000000" pitchFamily="50" charset="0"/>
              </a:rPr>
              <a:t>Green Industry Development in Tanah </a:t>
            </a:r>
            <a:r>
              <a:rPr lang="en-US" sz="1400" b="1" dirty="0" err="1">
                <a:solidFill>
                  <a:srgbClr val="002060"/>
                </a:solidFill>
                <a:latin typeface="Cera Pro" panose="00000500000000000000" pitchFamily="50" charset="0"/>
              </a:rPr>
              <a:t>Kuning</a:t>
            </a:r>
            <a:r>
              <a:rPr lang="en-US" sz="1400" b="1" dirty="0">
                <a:solidFill>
                  <a:srgbClr val="002060"/>
                </a:solidFill>
                <a:latin typeface="Cera Pro" panose="00000500000000000000" pitchFamily="50" charset="0"/>
              </a:rPr>
              <a:t> Industrial Area:</a:t>
            </a:r>
            <a:endParaRPr lang="nn-NO" sz="1400" b="1" dirty="0">
              <a:solidFill>
                <a:srgbClr val="002060"/>
              </a:solidFill>
              <a:latin typeface="Cera Pro" panose="00000500000000000000" pitchFamily="50" charset="0"/>
            </a:endParaRPr>
          </a:p>
        </p:txBody>
      </p:sp>
      <p:pic>
        <p:nvPicPr>
          <p:cNvPr id="45" name="Picture 44">
            <a:extLst>
              <a:ext uri="{FF2B5EF4-FFF2-40B4-BE49-F238E27FC236}">
                <a16:creationId xmlns:a16="http://schemas.microsoft.com/office/drawing/2014/main" id="{C128257C-4931-4C9A-9B5D-6F504F97D2B9}"/>
              </a:ext>
            </a:extLst>
          </p:cNvPr>
          <p:cNvPicPr>
            <a:picLocks noChangeAspect="1"/>
          </p:cNvPicPr>
          <p:nvPr/>
        </p:nvPicPr>
        <p:blipFill>
          <a:blip r:embed="rId3"/>
          <a:stretch>
            <a:fillRect/>
          </a:stretch>
        </p:blipFill>
        <p:spPr>
          <a:xfrm>
            <a:off x="10204283" y="4384294"/>
            <a:ext cx="1909472" cy="2210470"/>
          </a:xfrm>
          <a:prstGeom prst="rect">
            <a:avLst/>
          </a:prstGeom>
        </p:spPr>
      </p:pic>
      <p:sp>
        <p:nvSpPr>
          <p:cNvPr id="46" name="Rectangle 45">
            <a:extLst>
              <a:ext uri="{FF2B5EF4-FFF2-40B4-BE49-F238E27FC236}">
                <a16:creationId xmlns:a16="http://schemas.microsoft.com/office/drawing/2014/main" id="{549D0B61-70FC-4B5E-843C-D0F7996F65EB}"/>
              </a:ext>
            </a:extLst>
          </p:cNvPr>
          <p:cNvSpPr/>
          <p:nvPr/>
        </p:nvSpPr>
        <p:spPr>
          <a:xfrm>
            <a:off x="6251915" y="4384294"/>
            <a:ext cx="3902739" cy="2339102"/>
          </a:xfrm>
          <a:prstGeom prst="rect">
            <a:avLst/>
          </a:prstGeom>
          <a:solidFill>
            <a:schemeClr val="bg1">
              <a:lumMod val="95000"/>
            </a:schemeClr>
          </a:solidFill>
        </p:spPr>
        <p:txBody>
          <a:bodyPr wrap="square">
            <a:spAutoFit/>
          </a:bodyPr>
          <a:lstStyle/>
          <a:p>
            <a:pPr marL="285750" indent="-285750">
              <a:buFont typeface="Arial" panose="020B0604020202020204" pitchFamily="34" charset="0"/>
              <a:buChar char="•"/>
            </a:pPr>
            <a:r>
              <a:rPr lang="en-US" sz="1300" dirty="0">
                <a:solidFill>
                  <a:srgbClr val="000000"/>
                </a:solidFill>
                <a:latin typeface="Cera Pro" panose="00000500000000000000" pitchFamily="50" charset="0"/>
              </a:rPr>
              <a:t>In accordance with the Directive of the President of the Republic of Indonesia on October 13, 2021 to develop 20 thousand hectares of Green Industrial Park in North Kalimantan</a:t>
            </a:r>
          </a:p>
          <a:p>
            <a:pPr marL="285750" indent="-285750">
              <a:buFont typeface="Arial" panose="020B0604020202020204" pitchFamily="34" charset="0"/>
              <a:buChar char="•"/>
            </a:pPr>
            <a:r>
              <a:rPr lang="en-US" sz="1300" dirty="0">
                <a:solidFill>
                  <a:srgbClr val="000000"/>
                </a:solidFill>
                <a:latin typeface="Cera Pro" panose="00000500000000000000" pitchFamily="50" charset="0"/>
              </a:rPr>
              <a:t>Will be the location of industrial development</a:t>
            </a:r>
          </a:p>
          <a:p>
            <a:pPr marL="744538" indent="-287338">
              <a:buFont typeface="Wingdings" panose="05000000000000000000" pitchFamily="2" charset="2"/>
              <a:buChar char="Ø"/>
            </a:pPr>
            <a:r>
              <a:rPr lang="en-ID" sz="1300" b="1" i="1" dirty="0">
                <a:solidFill>
                  <a:srgbClr val="000000"/>
                </a:solidFill>
                <a:latin typeface="Cera Pro" panose="00000500000000000000" pitchFamily="50" charset="0"/>
              </a:rPr>
              <a:t>Renewable</a:t>
            </a:r>
            <a:r>
              <a:rPr lang="en-ID" sz="1300" i="1" dirty="0">
                <a:solidFill>
                  <a:srgbClr val="000000"/>
                </a:solidFill>
                <a:latin typeface="Cera Pro" panose="00000500000000000000" pitchFamily="50" charset="0"/>
              </a:rPr>
              <a:t> fuels, green </a:t>
            </a:r>
            <a:r>
              <a:rPr lang="en-ID" sz="1300" b="1" i="1" dirty="0">
                <a:solidFill>
                  <a:srgbClr val="000000"/>
                </a:solidFill>
                <a:latin typeface="Cera Pro" panose="00000500000000000000" pitchFamily="50" charset="0"/>
              </a:rPr>
              <a:t>hydrogen</a:t>
            </a:r>
          </a:p>
          <a:p>
            <a:pPr marL="742950" lvl="1" indent="-285750">
              <a:buFont typeface="Wingdings" panose="05000000000000000000" pitchFamily="2" charset="2"/>
              <a:buChar char="Ø"/>
            </a:pPr>
            <a:r>
              <a:rPr lang="en-ID" sz="1300" i="1" dirty="0">
                <a:solidFill>
                  <a:srgbClr val="000000"/>
                </a:solidFill>
                <a:latin typeface="Cera Pro" panose="00000500000000000000" pitchFamily="50" charset="0"/>
              </a:rPr>
              <a:t>New energy </a:t>
            </a:r>
            <a:r>
              <a:rPr lang="en-ID" sz="1300" b="1" i="1" dirty="0">
                <a:solidFill>
                  <a:srgbClr val="000000"/>
                </a:solidFill>
                <a:latin typeface="Cera Pro" panose="00000500000000000000" pitchFamily="50" charset="0"/>
              </a:rPr>
              <a:t>battery</a:t>
            </a:r>
            <a:endParaRPr lang="en-ID" sz="1300" b="1" dirty="0">
              <a:solidFill>
                <a:srgbClr val="000000"/>
              </a:solidFill>
              <a:latin typeface="Cera Pro" panose="00000500000000000000" pitchFamily="50" charset="0"/>
            </a:endParaRPr>
          </a:p>
          <a:p>
            <a:pPr marL="742950" lvl="1" indent="-285750">
              <a:buFont typeface="Wingdings" panose="05000000000000000000" pitchFamily="2" charset="2"/>
              <a:buChar char="Ø"/>
            </a:pPr>
            <a:r>
              <a:rPr lang="en-ID" sz="1300" i="1" dirty="0">
                <a:solidFill>
                  <a:srgbClr val="000000"/>
                </a:solidFill>
                <a:latin typeface="Cera Pro" panose="00000500000000000000" pitchFamily="50" charset="0"/>
              </a:rPr>
              <a:t>Ternary Cathode</a:t>
            </a:r>
            <a:endParaRPr lang="en-ID" sz="1300" dirty="0">
              <a:solidFill>
                <a:srgbClr val="000000"/>
              </a:solidFill>
              <a:latin typeface="Cera Pro" panose="00000500000000000000" pitchFamily="50" charset="0"/>
            </a:endParaRPr>
          </a:p>
          <a:p>
            <a:pPr marL="742950" lvl="1" indent="-285750">
              <a:buFont typeface="Wingdings" panose="05000000000000000000" pitchFamily="2" charset="2"/>
              <a:buChar char="Ø"/>
            </a:pPr>
            <a:r>
              <a:rPr lang="en-ID" sz="1300" i="1" dirty="0">
                <a:solidFill>
                  <a:srgbClr val="000000"/>
                </a:solidFill>
                <a:latin typeface="Cera Pro" panose="00000500000000000000" pitchFamily="50" charset="0"/>
              </a:rPr>
              <a:t>Green </a:t>
            </a:r>
            <a:r>
              <a:rPr lang="en-ID" sz="1300" b="1" i="1" dirty="0">
                <a:solidFill>
                  <a:srgbClr val="000000"/>
                </a:solidFill>
                <a:latin typeface="Cera Pro" panose="00000500000000000000" pitchFamily="50" charset="0"/>
              </a:rPr>
              <a:t>Aluminium</a:t>
            </a:r>
            <a:endParaRPr lang="en-ID" sz="1300" b="1" dirty="0">
              <a:solidFill>
                <a:srgbClr val="000000"/>
              </a:solidFill>
              <a:latin typeface="Cera Pro" panose="00000500000000000000" pitchFamily="50" charset="0"/>
            </a:endParaRPr>
          </a:p>
        </p:txBody>
      </p:sp>
      <p:cxnSp>
        <p:nvCxnSpPr>
          <p:cNvPr id="47" name="Straight Connector 46">
            <a:extLst>
              <a:ext uri="{FF2B5EF4-FFF2-40B4-BE49-F238E27FC236}">
                <a16:creationId xmlns:a16="http://schemas.microsoft.com/office/drawing/2014/main" id="{B6C230DE-12B8-4A87-93D2-1A24F7879295}"/>
              </a:ext>
            </a:extLst>
          </p:cNvPr>
          <p:cNvCxnSpPr>
            <a:cxnSpLocks/>
          </p:cNvCxnSpPr>
          <p:nvPr/>
        </p:nvCxnSpPr>
        <p:spPr>
          <a:xfrm>
            <a:off x="6075919" y="835961"/>
            <a:ext cx="0" cy="5758803"/>
          </a:xfrm>
          <a:prstGeom prst="line">
            <a:avLst/>
          </a:prstGeom>
          <a:ln w="1270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C10C57F2-727E-80C0-2FBC-E067E7F00AAC}"/>
              </a:ext>
            </a:extLst>
          </p:cNvPr>
          <p:cNvGrpSpPr/>
          <p:nvPr/>
        </p:nvGrpSpPr>
        <p:grpSpPr>
          <a:xfrm>
            <a:off x="6389895" y="1907319"/>
            <a:ext cx="5673212" cy="1961158"/>
            <a:chOff x="289793" y="2324099"/>
            <a:chExt cx="7254882" cy="3024598"/>
          </a:xfrm>
        </p:grpSpPr>
        <p:sp>
          <p:nvSpPr>
            <p:cNvPr id="5" name="Rectangle 4">
              <a:extLst>
                <a:ext uri="{FF2B5EF4-FFF2-40B4-BE49-F238E27FC236}">
                  <a16:creationId xmlns:a16="http://schemas.microsoft.com/office/drawing/2014/main" id="{4F77D46D-4392-D62E-98BC-B5BBF5DE60A4}"/>
                </a:ext>
              </a:extLst>
            </p:cNvPr>
            <p:cNvSpPr/>
            <p:nvPr/>
          </p:nvSpPr>
          <p:spPr>
            <a:xfrm>
              <a:off x="289793" y="3428814"/>
              <a:ext cx="2200911" cy="809977"/>
            </a:xfrm>
            <a:prstGeom prst="rect">
              <a:avLst/>
            </a:prstGeom>
            <a:solidFill>
              <a:srgbClr val="F7F9D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latin typeface="Cera Pro" panose="00000500000000000000" pitchFamily="50" charset="0"/>
                </a:rPr>
                <a:t>Industrial Growth Regions</a:t>
              </a:r>
              <a:endParaRPr lang="en-ID" sz="1200" b="1" dirty="0">
                <a:latin typeface="Cera Pro" panose="00000500000000000000" pitchFamily="50" charset="0"/>
              </a:endParaRPr>
            </a:p>
          </p:txBody>
        </p:sp>
        <p:sp>
          <p:nvSpPr>
            <p:cNvPr id="6" name="Rectangle 5">
              <a:extLst>
                <a:ext uri="{FF2B5EF4-FFF2-40B4-BE49-F238E27FC236}">
                  <a16:creationId xmlns:a16="http://schemas.microsoft.com/office/drawing/2014/main" id="{47053CA2-B7F5-1A36-A8FA-6C083018DDEE}"/>
                </a:ext>
              </a:extLst>
            </p:cNvPr>
            <p:cNvSpPr/>
            <p:nvPr/>
          </p:nvSpPr>
          <p:spPr>
            <a:xfrm>
              <a:off x="2837158" y="2324099"/>
              <a:ext cx="2200910" cy="685800"/>
            </a:xfrm>
            <a:prstGeom prst="rect">
              <a:avLst/>
            </a:prstGeom>
            <a:solidFill>
              <a:schemeClr val="accent6">
                <a:lumMod val="60000"/>
                <a:lumOff val="4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latin typeface="Cera Pro" panose="00000500000000000000" pitchFamily="50" charset="0"/>
                </a:rPr>
                <a:t>Industrial Area</a:t>
              </a:r>
              <a:endParaRPr lang="en-ID" sz="1200" b="1" dirty="0">
                <a:latin typeface="Cera Pro" panose="00000500000000000000" pitchFamily="50" charset="0"/>
              </a:endParaRPr>
            </a:p>
          </p:txBody>
        </p:sp>
        <p:sp>
          <p:nvSpPr>
            <p:cNvPr id="7" name="Rectangle 6">
              <a:extLst>
                <a:ext uri="{FF2B5EF4-FFF2-40B4-BE49-F238E27FC236}">
                  <a16:creationId xmlns:a16="http://schemas.microsoft.com/office/drawing/2014/main" id="{6B4F555A-78E4-7942-AC74-8681277AEE1B}"/>
                </a:ext>
              </a:extLst>
            </p:cNvPr>
            <p:cNvSpPr/>
            <p:nvPr/>
          </p:nvSpPr>
          <p:spPr>
            <a:xfrm>
              <a:off x="2837158" y="3490230"/>
              <a:ext cx="2200910" cy="685800"/>
            </a:xfrm>
            <a:prstGeom prst="rect">
              <a:avLst/>
            </a:prstGeom>
            <a:solidFill>
              <a:srgbClr val="92D05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latin typeface="Cera Pro" panose="00000500000000000000" pitchFamily="50" charset="0"/>
                </a:rPr>
                <a:t>NRE Sources</a:t>
              </a:r>
              <a:endParaRPr lang="en-ID" sz="1200" b="1" dirty="0">
                <a:latin typeface="Cera Pro" panose="00000500000000000000" pitchFamily="50" charset="0"/>
              </a:endParaRPr>
            </a:p>
          </p:txBody>
        </p:sp>
        <p:sp>
          <p:nvSpPr>
            <p:cNvPr id="8" name="Rectangle 7">
              <a:extLst>
                <a:ext uri="{FF2B5EF4-FFF2-40B4-BE49-F238E27FC236}">
                  <a16:creationId xmlns:a16="http://schemas.microsoft.com/office/drawing/2014/main" id="{A6B9D870-D357-8CAF-C57F-62C97269A6A8}"/>
                </a:ext>
              </a:extLst>
            </p:cNvPr>
            <p:cNvSpPr/>
            <p:nvPr/>
          </p:nvSpPr>
          <p:spPr>
            <a:xfrm>
              <a:off x="2840702" y="4533899"/>
              <a:ext cx="2200911" cy="814798"/>
            </a:xfrm>
            <a:prstGeom prst="rect">
              <a:avLst/>
            </a:prstGeom>
            <a:solidFill>
              <a:schemeClr val="accent5">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latin typeface="Cera Pro" panose="00000500000000000000" pitchFamily="50" charset="0"/>
                </a:rPr>
                <a:t>Industrial Development Area</a:t>
              </a:r>
              <a:endParaRPr lang="en-ID" sz="1200" b="1" dirty="0">
                <a:latin typeface="Cera Pro" panose="00000500000000000000" pitchFamily="50" charset="0"/>
              </a:endParaRPr>
            </a:p>
          </p:txBody>
        </p:sp>
        <p:sp>
          <p:nvSpPr>
            <p:cNvPr id="9" name="Rectangle 8">
              <a:extLst>
                <a:ext uri="{FF2B5EF4-FFF2-40B4-BE49-F238E27FC236}">
                  <a16:creationId xmlns:a16="http://schemas.microsoft.com/office/drawing/2014/main" id="{68B90293-5AA7-B024-70FE-6F141B001F12}"/>
                </a:ext>
              </a:extLst>
            </p:cNvPr>
            <p:cNvSpPr/>
            <p:nvPr/>
          </p:nvSpPr>
          <p:spPr>
            <a:xfrm>
              <a:off x="5343765" y="3490230"/>
              <a:ext cx="2200910" cy="685800"/>
            </a:xfrm>
            <a:prstGeom prst="rect">
              <a:avLst/>
            </a:prstGeom>
            <a:solidFill>
              <a:schemeClr val="accent2">
                <a:lumMod val="20000"/>
                <a:lumOff val="80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latin typeface="Cera Pro" panose="00000500000000000000" pitchFamily="50" charset="0"/>
                </a:rPr>
                <a:t>Special Economic Area</a:t>
              </a:r>
              <a:endParaRPr lang="en-ID" sz="1200" b="1" dirty="0">
                <a:latin typeface="Cera Pro" panose="00000500000000000000" pitchFamily="50" charset="0"/>
              </a:endParaRPr>
            </a:p>
          </p:txBody>
        </p:sp>
        <p:cxnSp>
          <p:nvCxnSpPr>
            <p:cNvPr id="10" name="Straight Arrow Connector 9">
              <a:extLst>
                <a:ext uri="{FF2B5EF4-FFF2-40B4-BE49-F238E27FC236}">
                  <a16:creationId xmlns:a16="http://schemas.microsoft.com/office/drawing/2014/main" id="{E8B35A1D-ACBA-D390-DC93-3D0B2C97A907}"/>
                </a:ext>
              </a:extLst>
            </p:cNvPr>
            <p:cNvCxnSpPr>
              <a:stCxn id="7" idx="0"/>
              <a:endCxn id="6" idx="2"/>
            </p:cNvCxnSpPr>
            <p:nvPr/>
          </p:nvCxnSpPr>
          <p:spPr>
            <a:xfrm flipV="1">
              <a:off x="3937613" y="3009899"/>
              <a:ext cx="0" cy="48033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9CC4A042-8524-D66D-EDB7-18F8C355A5D2}"/>
                </a:ext>
              </a:extLst>
            </p:cNvPr>
            <p:cNvCxnSpPr>
              <a:stCxn id="7" idx="3"/>
              <a:endCxn id="9" idx="1"/>
            </p:cNvCxnSpPr>
            <p:nvPr/>
          </p:nvCxnSpPr>
          <p:spPr>
            <a:xfrm>
              <a:off x="5038068" y="3833130"/>
              <a:ext cx="30569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7A0144E9-540B-9877-AC37-9AE75D80C433}"/>
                </a:ext>
              </a:extLst>
            </p:cNvPr>
            <p:cNvCxnSpPr>
              <a:cxnSpLocks/>
              <a:stCxn id="7" idx="1"/>
              <a:endCxn id="5" idx="3"/>
            </p:cNvCxnSpPr>
            <p:nvPr/>
          </p:nvCxnSpPr>
          <p:spPr>
            <a:xfrm flipH="1">
              <a:off x="2490704" y="3833130"/>
              <a:ext cx="346454" cy="67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20158DAB-9E6D-4BC3-0D97-C10BC1A54BA2}"/>
                </a:ext>
              </a:extLst>
            </p:cNvPr>
            <p:cNvCxnSpPr>
              <a:cxnSpLocks/>
              <a:stCxn id="7" idx="2"/>
              <a:endCxn id="8" idx="0"/>
            </p:cNvCxnSpPr>
            <p:nvPr/>
          </p:nvCxnSpPr>
          <p:spPr>
            <a:xfrm>
              <a:off x="3937613" y="4176030"/>
              <a:ext cx="3544" cy="35786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14" name="Rectangle 13">
            <a:extLst>
              <a:ext uri="{FF2B5EF4-FFF2-40B4-BE49-F238E27FC236}">
                <a16:creationId xmlns:a16="http://schemas.microsoft.com/office/drawing/2014/main" id="{345DC647-6C10-097D-0CCC-3ACEC793EA24}"/>
              </a:ext>
            </a:extLst>
          </p:cNvPr>
          <p:cNvSpPr/>
          <p:nvPr/>
        </p:nvSpPr>
        <p:spPr>
          <a:xfrm>
            <a:off x="2042900" y="2857516"/>
            <a:ext cx="3989666" cy="2092881"/>
          </a:xfrm>
          <a:prstGeom prst="rect">
            <a:avLst/>
          </a:prstGeom>
        </p:spPr>
        <p:txBody>
          <a:bodyPr wrap="square">
            <a:spAutoFit/>
          </a:bodyPr>
          <a:lstStyle/>
          <a:p>
            <a:pPr marL="182563" indent="-182563" algn="just">
              <a:buFont typeface="Wingdings" panose="05000000000000000000" pitchFamily="2" charset="2"/>
              <a:buChar char="§"/>
            </a:pPr>
            <a:r>
              <a:rPr lang="en-US" sz="1300" dirty="0">
                <a:latin typeface="Cera Pro" panose="00000400000000000000" pitchFamily="50" charset="0"/>
              </a:rPr>
              <a:t>Hydropower projects to be developed include 9,000 MW </a:t>
            </a:r>
            <a:r>
              <a:rPr lang="en-US" sz="1300" dirty="0" err="1">
                <a:latin typeface="Cera Pro" panose="00000400000000000000" pitchFamily="50" charset="0"/>
              </a:rPr>
              <a:t>Kayan</a:t>
            </a:r>
            <a:r>
              <a:rPr lang="en-US" sz="1300" dirty="0">
                <a:latin typeface="Cera Pro" panose="00000400000000000000" pitchFamily="50" charset="0"/>
              </a:rPr>
              <a:t> Hydropower that will be develop in stages and  </a:t>
            </a:r>
            <a:r>
              <a:rPr lang="en-US" sz="1300" dirty="0" err="1">
                <a:latin typeface="Cera Pro" panose="00000400000000000000" pitchFamily="50" charset="0"/>
              </a:rPr>
              <a:t>Mentarang</a:t>
            </a:r>
            <a:r>
              <a:rPr lang="en-US" sz="1300" dirty="0">
                <a:latin typeface="Cera Pro" panose="00000400000000000000" pitchFamily="50" charset="0"/>
              </a:rPr>
              <a:t> Hydro 1,375 MW.</a:t>
            </a:r>
          </a:p>
          <a:p>
            <a:pPr marL="182563" indent="-182563" algn="just">
              <a:buFont typeface="Wingdings" panose="05000000000000000000" pitchFamily="2" charset="2"/>
              <a:buChar char="§"/>
            </a:pPr>
            <a:r>
              <a:rPr lang="en-US" sz="1300" dirty="0">
                <a:latin typeface="Cera Pro" panose="00000400000000000000" pitchFamily="50" charset="0"/>
              </a:rPr>
              <a:t>Other large scale hydro potential project includes Mamberamo hydropower in Papua</a:t>
            </a:r>
            <a:r>
              <a:rPr lang="en-US" sz="1300" dirty="0">
                <a:solidFill>
                  <a:srgbClr val="002060"/>
                </a:solidFill>
                <a:latin typeface="Cera Pro" panose="00000400000000000000" pitchFamily="50" charset="0"/>
              </a:rPr>
              <a:t>.</a:t>
            </a:r>
          </a:p>
          <a:p>
            <a:pPr marL="182563" indent="-182563" algn="just">
              <a:buFont typeface="Wingdings" panose="05000000000000000000" pitchFamily="2" charset="2"/>
              <a:buChar char="§"/>
            </a:pPr>
            <a:r>
              <a:rPr lang="en-US" sz="1300" dirty="0">
                <a:solidFill>
                  <a:srgbClr val="002060"/>
                </a:solidFill>
                <a:latin typeface="Cera Pro" panose="00000400000000000000" pitchFamily="50" charset="0"/>
              </a:rPr>
              <a:t>Geothermal has a high thermal efficiency (80-90%)</a:t>
            </a:r>
          </a:p>
          <a:p>
            <a:pPr marL="182563" indent="-182563" algn="just">
              <a:buFont typeface="Wingdings" panose="05000000000000000000" pitchFamily="2" charset="2"/>
              <a:buChar char="§"/>
            </a:pPr>
            <a:r>
              <a:rPr lang="en-US" sz="1300" dirty="0">
                <a:solidFill>
                  <a:srgbClr val="002060"/>
                </a:solidFill>
                <a:latin typeface="Cera Pro" panose="00000400000000000000" pitchFamily="50" charset="0"/>
              </a:rPr>
              <a:t>Many resources of shallow geothermal for potential direct use.</a:t>
            </a:r>
          </a:p>
          <a:p>
            <a:pPr marL="182563" indent="-182563" algn="just">
              <a:buFont typeface="Wingdings" panose="05000000000000000000" pitchFamily="2" charset="2"/>
              <a:buChar char="§"/>
            </a:pPr>
            <a:r>
              <a:rPr lang="en-US" sz="1300" dirty="0">
                <a:solidFill>
                  <a:srgbClr val="002060"/>
                </a:solidFill>
                <a:latin typeface="Cera Pro" panose="00000400000000000000" pitchFamily="50" charset="0"/>
              </a:rPr>
              <a:t>Generally used for the </a:t>
            </a:r>
            <a:r>
              <a:rPr lang="en-US" sz="1300" b="1" dirty="0">
                <a:solidFill>
                  <a:srgbClr val="002060"/>
                </a:solidFill>
                <a:latin typeface="Cera Pro" panose="00000400000000000000" pitchFamily="50" charset="0"/>
              </a:rPr>
              <a:t>agricultural sector </a:t>
            </a:r>
            <a:r>
              <a:rPr lang="en-US" sz="1300" dirty="0">
                <a:solidFill>
                  <a:srgbClr val="002060"/>
                </a:solidFill>
                <a:latin typeface="Cera Pro" panose="00000400000000000000" pitchFamily="50" charset="0"/>
              </a:rPr>
              <a:t>(such as tea, coffee, palm sugar) and </a:t>
            </a:r>
            <a:r>
              <a:rPr lang="en-US" sz="1300" b="1" dirty="0">
                <a:solidFill>
                  <a:srgbClr val="002060"/>
                </a:solidFill>
                <a:latin typeface="Cera Pro" panose="00000400000000000000" pitchFamily="50" charset="0"/>
              </a:rPr>
              <a:t>tourism</a:t>
            </a:r>
            <a:r>
              <a:rPr lang="en-US" sz="1300" dirty="0">
                <a:solidFill>
                  <a:srgbClr val="002060"/>
                </a:solidFill>
                <a:latin typeface="Cera Pro" panose="00000400000000000000" pitchFamily="50" charset="0"/>
              </a:rPr>
              <a:t> (hot springs)</a:t>
            </a:r>
            <a:endParaRPr lang="en-US" sz="1300" b="1" dirty="0">
              <a:solidFill>
                <a:srgbClr val="002060"/>
              </a:solidFill>
              <a:latin typeface="Cera Pro" panose="00000400000000000000" pitchFamily="50" charset="0"/>
            </a:endParaRPr>
          </a:p>
        </p:txBody>
      </p:sp>
      <p:pic>
        <p:nvPicPr>
          <p:cNvPr id="16" name="Picture 15">
            <a:extLst>
              <a:ext uri="{FF2B5EF4-FFF2-40B4-BE49-F238E27FC236}">
                <a16:creationId xmlns:a16="http://schemas.microsoft.com/office/drawing/2014/main" id="{F2E91450-FC70-87D7-559C-8E7E938034F3}"/>
              </a:ext>
            </a:extLst>
          </p:cNvPr>
          <p:cNvPicPr>
            <a:picLocks noChangeAspect="1"/>
          </p:cNvPicPr>
          <p:nvPr/>
        </p:nvPicPr>
        <p:blipFill rotWithShape="1">
          <a:blip r:embed="rId4"/>
          <a:srcRect l="-1" r="-3313"/>
          <a:stretch/>
        </p:blipFill>
        <p:spPr>
          <a:xfrm>
            <a:off x="135633" y="3053531"/>
            <a:ext cx="2053497" cy="1931011"/>
          </a:xfrm>
          <a:prstGeom prst="rect">
            <a:avLst/>
          </a:prstGeom>
        </p:spPr>
      </p:pic>
    </p:spTree>
    <p:extLst>
      <p:ext uri="{BB962C8B-B14F-4D97-AF65-F5344CB8AC3E}">
        <p14:creationId xmlns:p14="http://schemas.microsoft.com/office/powerpoint/2010/main" val="25378104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3999F56-DFAB-E9FB-A1F6-A1A17F43F3C1}"/>
              </a:ext>
            </a:extLst>
          </p:cNvPr>
          <p:cNvSpPr/>
          <p:nvPr/>
        </p:nvSpPr>
        <p:spPr>
          <a:xfrm>
            <a:off x="10416599" y="3220240"/>
            <a:ext cx="1708887" cy="170232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graphicFrame>
        <p:nvGraphicFramePr>
          <p:cNvPr id="36" name="Chart 35">
            <a:extLst>
              <a:ext uri="{FF2B5EF4-FFF2-40B4-BE49-F238E27FC236}">
                <a16:creationId xmlns:a16="http://schemas.microsoft.com/office/drawing/2014/main" id="{57107D9C-89D1-00C8-9068-F95CFB0B3EC1}"/>
              </a:ext>
            </a:extLst>
          </p:cNvPr>
          <p:cNvGraphicFramePr/>
          <p:nvPr>
            <p:extLst>
              <p:ext uri="{D42A27DB-BD31-4B8C-83A1-F6EECF244321}">
                <p14:modId xmlns:p14="http://schemas.microsoft.com/office/powerpoint/2010/main" val="1657207101"/>
              </p:ext>
            </p:extLst>
          </p:nvPr>
        </p:nvGraphicFramePr>
        <p:xfrm>
          <a:off x="7734860" y="2475006"/>
          <a:ext cx="3092009" cy="3527288"/>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4F1980CF-E44A-EADC-453E-82A3F8A00FC7}"/>
              </a:ext>
            </a:extLst>
          </p:cNvPr>
          <p:cNvSpPr txBox="1"/>
          <p:nvPr/>
        </p:nvSpPr>
        <p:spPr>
          <a:xfrm>
            <a:off x="6659554" y="661924"/>
            <a:ext cx="5355284" cy="311523"/>
          </a:xfrm>
          <a:prstGeom prst="rect">
            <a:avLst/>
          </a:prstGeom>
          <a:solidFill>
            <a:schemeClr val="accent5">
              <a:lumMod val="50000"/>
            </a:schemeClr>
          </a:solidFill>
        </p:spPr>
        <p:txBody>
          <a:bodyPr wrap="square">
            <a:spAutoFit/>
          </a:bodyPr>
          <a:lstStyle/>
          <a:p>
            <a:r>
              <a:rPr lang="en-US" sz="1400" b="1" dirty="0">
                <a:solidFill>
                  <a:schemeClr val="bg1"/>
                </a:solidFill>
                <a:latin typeface="Cera Pro" panose="00000400000000000000" pitchFamily="50" charset="0"/>
                <a:ea typeface="Roboto" panose="02000000000000000000" pitchFamily="2" charset="0"/>
              </a:rPr>
              <a:t>Standardization and Labeling Application</a:t>
            </a:r>
            <a:endParaRPr lang="en-ID" sz="1400" b="1" dirty="0">
              <a:solidFill>
                <a:schemeClr val="bg1"/>
              </a:solidFill>
              <a:latin typeface="Cera Pro" panose="00000400000000000000" pitchFamily="50" charset="0"/>
              <a:ea typeface="Roboto" panose="02000000000000000000" pitchFamily="2" charset="0"/>
            </a:endParaRPr>
          </a:p>
        </p:txBody>
      </p:sp>
      <p:sp>
        <p:nvSpPr>
          <p:cNvPr id="13" name="Rectangle 12">
            <a:extLst>
              <a:ext uri="{FF2B5EF4-FFF2-40B4-BE49-F238E27FC236}">
                <a16:creationId xmlns:a16="http://schemas.microsoft.com/office/drawing/2014/main" id="{A5DD3534-3E7E-13B9-E3B4-80276093DDF4}"/>
              </a:ext>
            </a:extLst>
          </p:cNvPr>
          <p:cNvSpPr/>
          <p:nvPr/>
        </p:nvSpPr>
        <p:spPr>
          <a:xfrm>
            <a:off x="6667399" y="1998275"/>
            <a:ext cx="5355718" cy="338554"/>
          </a:xfrm>
          <a:prstGeom prst="rect">
            <a:avLst/>
          </a:prstGeom>
        </p:spPr>
        <p:txBody>
          <a:bodyPr wrap="square">
            <a:spAutoFit/>
          </a:bodyPr>
          <a:lstStyle/>
          <a:p>
            <a:pPr lvl="0">
              <a:defRPr/>
            </a:pPr>
            <a:r>
              <a:rPr lang="en-US" sz="1600" b="1" u="sng" dirty="0">
                <a:solidFill>
                  <a:prstClr val="black"/>
                </a:solidFill>
                <a:latin typeface="Cera Pro" panose="00000400000000000000" pitchFamily="50" charset="0"/>
              </a:rPr>
              <a:t>Roadmap for mandatory home appliances MEPS 2021-2030</a:t>
            </a:r>
            <a:endParaRPr lang="fi-FI" sz="1600" b="1" u="sng" dirty="0">
              <a:solidFill>
                <a:prstClr val="black"/>
              </a:solidFill>
              <a:latin typeface="Cera Pro" panose="00000400000000000000" pitchFamily="50" charset="0"/>
            </a:endParaRPr>
          </a:p>
        </p:txBody>
      </p:sp>
      <p:sp>
        <p:nvSpPr>
          <p:cNvPr id="14" name="Rectangle 13">
            <a:extLst>
              <a:ext uri="{FF2B5EF4-FFF2-40B4-BE49-F238E27FC236}">
                <a16:creationId xmlns:a16="http://schemas.microsoft.com/office/drawing/2014/main" id="{A25DFC75-5881-1022-81D2-CADBBB1252DF}"/>
              </a:ext>
            </a:extLst>
          </p:cNvPr>
          <p:cNvSpPr/>
          <p:nvPr/>
        </p:nvSpPr>
        <p:spPr>
          <a:xfrm>
            <a:off x="6643511" y="1028606"/>
            <a:ext cx="5355284" cy="954107"/>
          </a:xfrm>
          <a:prstGeom prst="rect">
            <a:avLst/>
          </a:prstGeom>
        </p:spPr>
        <p:txBody>
          <a:bodyPr wrap="square">
            <a:spAutoFit/>
          </a:bodyPr>
          <a:lstStyle/>
          <a:p>
            <a:pPr algn="just">
              <a:spcAft>
                <a:spcPts val="900"/>
              </a:spcAft>
              <a:defRPr/>
            </a:pPr>
            <a:r>
              <a:rPr lang="en-US" sz="1400" dirty="0">
                <a:solidFill>
                  <a:schemeClr val="dk1"/>
                </a:solidFill>
                <a:latin typeface="Cera Pro" panose="00000400000000000000" pitchFamily="50" charset="0"/>
              </a:rPr>
              <a:t>Regulation for Energy Efficiency in buildings through SNI:6390:2020 Energy Conservation of air conditioning systems in buildings. It provides recommendations for Coefficient of Performance (COP) Value for electric air conditioning (chillers).</a:t>
            </a:r>
            <a:endParaRPr lang="en-US" sz="1400" b="1" dirty="0">
              <a:solidFill>
                <a:schemeClr val="dk1"/>
              </a:solidFill>
              <a:latin typeface="Cera Pro" panose="00000400000000000000" pitchFamily="50" charset="0"/>
            </a:endParaRPr>
          </a:p>
        </p:txBody>
      </p:sp>
      <p:pic>
        <p:nvPicPr>
          <p:cNvPr id="18" name="Picture 17">
            <a:extLst>
              <a:ext uri="{FF2B5EF4-FFF2-40B4-BE49-F238E27FC236}">
                <a16:creationId xmlns:a16="http://schemas.microsoft.com/office/drawing/2014/main" id="{988C43C1-B749-631F-9038-A603FA7E62A5}"/>
              </a:ext>
            </a:extLst>
          </p:cNvPr>
          <p:cNvPicPr>
            <a:picLocks noChangeAspect="1"/>
          </p:cNvPicPr>
          <p:nvPr/>
        </p:nvPicPr>
        <p:blipFill>
          <a:blip r:embed="rId4"/>
          <a:stretch>
            <a:fillRect/>
          </a:stretch>
        </p:blipFill>
        <p:spPr>
          <a:xfrm>
            <a:off x="7724353" y="5264293"/>
            <a:ext cx="240180" cy="240180"/>
          </a:xfrm>
          <a:prstGeom prst="rect">
            <a:avLst/>
          </a:prstGeom>
        </p:spPr>
      </p:pic>
      <p:sp>
        <p:nvSpPr>
          <p:cNvPr id="19" name="TextBox 18">
            <a:extLst>
              <a:ext uri="{FF2B5EF4-FFF2-40B4-BE49-F238E27FC236}">
                <a16:creationId xmlns:a16="http://schemas.microsoft.com/office/drawing/2014/main" id="{77EB357D-34D5-A54A-21C1-A2B8F254911B}"/>
              </a:ext>
            </a:extLst>
          </p:cNvPr>
          <p:cNvSpPr txBox="1"/>
          <p:nvPr/>
        </p:nvSpPr>
        <p:spPr>
          <a:xfrm>
            <a:off x="10464366" y="3341021"/>
            <a:ext cx="1718272" cy="1492716"/>
          </a:xfrm>
          <a:prstGeom prst="rect">
            <a:avLst/>
          </a:prstGeom>
          <a:noFill/>
        </p:spPr>
        <p:txBody>
          <a:bodyPr wrap="square" rtlCol="0">
            <a:spAutoFit/>
          </a:bodyPr>
          <a:lstStyle/>
          <a:p>
            <a:r>
              <a:rPr lang="en-US" sz="1300" dirty="0">
                <a:latin typeface="Cera Pro" panose="00000400000000000000" pitchFamily="50" charset="0"/>
              </a:rPr>
              <a:t>The implementation of MEPS can save the energy up to 8% (98,632 GWh) or 62 MBOE and will reduce GHG 83.8 Million Tons of CO2</a:t>
            </a:r>
          </a:p>
        </p:txBody>
      </p:sp>
      <p:pic>
        <p:nvPicPr>
          <p:cNvPr id="2050" name="Picture 2" descr="Refrigerator - Free electronics icons">
            <a:extLst>
              <a:ext uri="{FF2B5EF4-FFF2-40B4-BE49-F238E27FC236}">
                <a16:creationId xmlns:a16="http://schemas.microsoft.com/office/drawing/2014/main" id="{9776E5D4-A4D2-E12B-B791-2F5ADFBB083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24352" y="4940193"/>
            <a:ext cx="240181" cy="240181"/>
          </a:xfrm>
          <a:prstGeom prst="rect">
            <a:avLst/>
          </a:prstGeom>
          <a:noFill/>
          <a:extLst>
            <a:ext uri="{909E8E84-426E-40DD-AFC4-6F175D3DCCD1}">
              <a14:hiddenFill xmlns:a14="http://schemas.microsoft.com/office/drawing/2010/main">
                <a:solidFill>
                  <a:srgbClr val="FFFFFF"/>
                </a:solidFill>
              </a14:hiddenFill>
            </a:ext>
          </a:extLst>
        </p:spPr>
      </p:pic>
      <p:pic>
        <p:nvPicPr>
          <p:cNvPr id="22" name="Graphic 21" descr="Television">
            <a:extLst>
              <a:ext uri="{FF2B5EF4-FFF2-40B4-BE49-F238E27FC236}">
                <a16:creationId xmlns:a16="http://schemas.microsoft.com/office/drawing/2014/main" id="{026A2699-D3B0-6603-B57B-3CED07616C7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715852" y="4673544"/>
            <a:ext cx="249021" cy="249021"/>
          </a:xfrm>
          <a:prstGeom prst="rect">
            <a:avLst/>
          </a:prstGeom>
        </p:spPr>
      </p:pic>
      <p:pic>
        <p:nvPicPr>
          <p:cNvPr id="2052" name="Picture 4" descr="Fan - Free electronics icons">
            <a:extLst>
              <a:ext uri="{FF2B5EF4-FFF2-40B4-BE49-F238E27FC236}">
                <a16:creationId xmlns:a16="http://schemas.microsoft.com/office/drawing/2014/main" id="{A5C07FFC-2032-713E-1106-7EFDD6D45F0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705878" y="4387602"/>
            <a:ext cx="277128" cy="277128"/>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a:extLst>
              <a:ext uri="{FF2B5EF4-FFF2-40B4-BE49-F238E27FC236}">
                <a16:creationId xmlns:a16="http://schemas.microsoft.com/office/drawing/2014/main" id="{E6181AF5-46FE-E341-63CE-6905D8DEAF5D}"/>
              </a:ext>
            </a:extLst>
          </p:cNvPr>
          <p:cNvPicPr>
            <a:picLocks noChangeAspect="1"/>
          </p:cNvPicPr>
          <p:nvPr/>
        </p:nvPicPr>
        <p:blipFill>
          <a:blip r:embed="rId9"/>
          <a:stretch>
            <a:fillRect/>
          </a:stretch>
        </p:blipFill>
        <p:spPr>
          <a:xfrm>
            <a:off x="7701267" y="4124795"/>
            <a:ext cx="262836" cy="262836"/>
          </a:xfrm>
          <a:prstGeom prst="rect">
            <a:avLst/>
          </a:prstGeom>
        </p:spPr>
      </p:pic>
      <p:pic>
        <p:nvPicPr>
          <p:cNvPr id="27" name="Picture 26">
            <a:extLst>
              <a:ext uri="{FF2B5EF4-FFF2-40B4-BE49-F238E27FC236}">
                <a16:creationId xmlns:a16="http://schemas.microsoft.com/office/drawing/2014/main" id="{C9DB61A1-CA90-D65D-5503-C1E6E7D436F5}"/>
              </a:ext>
            </a:extLst>
          </p:cNvPr>
          <p:cNvPicPr>
            <a:picLocks noChangeAspect="1"/>
          </p:cNvPicPr>
          <p:nvPr/>
        </p:nvPicPr>
        <p:blipFill>
          <a:blip r:embed="rId10"/>
          <a:stretch>
            <a:fillRect/>
          </a:stretch>
        </p:blipFill>
        <p:spPr>
          <a:xfrm>
            <a:off x="7711351" y="3880821"/>
            <a:ext cx="237819" cy="237819"/>
          </a:xfrm>
          <a:prstGeom prst="rect">
            <a:avLst/>
          </a:prstGeom>
        </p:spPr>
      </p:pic>
      <p:pic>
        <p:nvPicPr>
          <p:cNvPr id="28" name="Picture 27">
            <a:extLst>
              <a:ext uri="{FF2B5EF4-FFF2-40B4-BE49-F238E27FC236}">
                <a16:creationId xmlns:a16="http://schemas.microsoft.com/office/drawing/2014/main" id="{96A03B8F-A5DB-2701-2132-04516D047AF9}"/>
              </a:ext>
            </a:extLst>
          </p:cNvPr>
          <p:cNvPicPr>
            <a:picLocks noChangeAspect="1"/>
          </p:cNvPicPr>
          <p:nvPr/>
        </p:nvPicPr>
        <p:blipFill>
          <a:blip r:embed="rId11"/>
          <a:stretch>
            <a:fillRect/>
          </a:stretch>
        </p:blipFill>
        <p:spPr>
          <a:xfrm>
            <a:off x="7745314" y="3632219"/>
            <a:ext cx="203915" cy="203915"/>
          </a:xfrm>
          <a:prstGeom prst="rect">
            <a:avLst/>
          </a:prstGeom>
        </p:spPr>
      </p:pic>
      <p:pic>
        <p:nvPicPr>
          <p:cNvPr id="29" name="Picture 28">
            <a:extLst>
              <a:ext uri="{FF2B5EF4-FFF2-40B4-BE49-F238E27FC236}">
                <a16:creationId xmlns:a16="http://schemas.microsoft.com/office/drawing/2014/main" id="{7ACF1ACA-A203-F70F-4456-4B9A3DE99E13}"/>
              </a:ext>
            </a:extLst>
          </p:cNvPr>
          <p:cNvPicPr>
            <a:picLocks noChangeAspect="1"/>
          </p:cNvPicPr>
          <p:nvPr/>
        </p:nvPicPr>
        <p:blipFill>
          <a:blip r:embed="rId12"/>
          <a:stretch>
            <a:fillRect/>
          </a:stretch>
        </p:blipFill>
        <p:spPr>
          <a:xfrm>
            <a:off x="7744012" y="3323448"/>
            <a:ext cx="198240" cy="198240"/>
          </a:xfrm>
          <a:prstGeom prst="rect">
            <a:avLst/>
          </a:prstGeom>
        </p:spPr>
      </p:pic>
      <p:pic>
        <p:nvPicPr>
          <p:cNvPr id="30" name="Picture 29">
            <a:extLst>
              <a:ext uri="{FF2B5EF4-FFF2-40B4-BE49-F238E27FC236}">
                <a16:creationId xmlns:a16="http://schemas.microsoft.com/office/drawing/2014/main" id="{9F413836-5692-9BAF-9BCA-A7A3AE32996F}"/>
              </a:ext>
            </a:extLst>
          </p:cNvPr>
          <p:cNvPicPr>
            <a:picLocks noChangeAspect="1"/>
          </p:cNvPicPr>
          <p:nvPr/>
        </p:nvPicPr>
        <p:blipFill>
          <a:blip r:embed="rId13"/>
          <a:stretch>
            <a:fillRect/>
          </a:stretch>
        </p:blipFill>
        <p:spPr>
          <a:xfrm>
            <a:off x="7747326" y="3087806"/>
            <a:ext cx="186071" cy="186071"/>
          </a:xfrm>
          <a:prstGeom prst="rect">
            <a:avLst/>
          </a:prstGeom>
        </p:spPr>
      </p:pic>
      <p:pic>
        <p:nvPicPr>
          <p:cNvPr id="31" name="Picture 30">
            <a:extLst>
              <a:ext uri="{FF2B5EF4-FFF2-40B4-BE49-F238E27FC236}">
                <a16:creationId xmlns:a16="http://schemas.microsoft.com/office/drawing/2014/main" id="{AD042972-1F6F-917E-E98C-3A07C5007CC9}"/>
              </a:ext>
            </a:extLst>
          </p:cNvPr>
          <p:cNvPicPr>
            <a:picLocks noChangeAspect="1"/>
          </p:cNvPicPr>
          <p:nvPr/>
        </p:nvPicPr>
        <p:blipFill>
          <a:blip r:embed="rId14"/>
          <a:stretch>
            <a:fillRect/>
          </a:stretch>
        </p:blipFill>
        <p:spPr>
          <a:xfrm>
            <a:off x="7761686" y="2866168"/>
            <a:ext cx="186071" cy="186071"/>
          </a:xfrm>
          <a:prstGeom prst="rect">
            <a:avLst/>
          </a:prstGeom>
        </p:spPr>
      </p:pic>
      <p:pic>
        <p:nvPicPr>
          <p:cNvPr id="33" name="Graphic 32" descr="Lightbulb">
            <a:extLst>
              <a:ext uri="{FF2B5EF4-FFF2-40B4-BE49-F238E27FC236}">
                <a16:creationId xmlns:a16="http://schemas.microsoft.com/office/drawing/2014/main" id="{D262633B-1B27-693E-8FAA-98C44EF26D0B}"/>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7719500" y="2556873"/>
            <a:ext cx="270442" cy="270442"/>
          </a:xfrm>
          <a:prstGeom prst="rect">
            <a:avLst/>
          </a:prstGeom>
        </p:spPr>
      </p:pic>
      <p:sp>
        <p:nvSpPr>
          <p:cNvPr id="40" name="TextBox 39">
            <a:extLst>
              <a:ext uri="{FF2B5EF4-FFF2-40B4-BE49-F238E27FC236}">
                <a16:creationId xmlns:a16="http://schemas.microsoft.com/office/drawing/2014/main" id="{312B6A26-2CA3-EF4D-1D25-4086705B7A5F}"/>
              </a:ext>
            </a:extLst>
          </p:cNvPr>
          <p:cNvSpPr txBox="1"/>
          <p:nvPr/>
        </p:nvSpPr>
        <p:spPr>
          <a:xfrm>
            <a:off x="6909935" y="5249129"/>
            <a:ext cx="880606" cy="261610"/>
          </a:xfrm>
          <a:prstGeom prst="rect">
            <a:avLst/>
          </a:prstGeom>
          <a:noFill/>
        </p:spPr>
        <p:txBody>
          <a:bodyPr wrap="square">
            <a:spAutoFit/>
          </a:bodyPr>
          <a:lstStyle/>
          <a:p>
            <a:pPr algn="r"/>
            <a:r>
              <a:rPr lang="en-ID" sz="1100" dirty="0"/>
              <a:t>Rice Cooker</a:t>
            </a:r>
          </a:p>
        </p:txBody>
      </p:sp>
      <p:cxnSp>
        <p:nvCxnSpPr>
          <p:cNvPr id="42" name="Straight Connector 41">
            <a:extLst>
              <a:ext uri="{FF2B5EF4-FFF2-40B4-BE49-F238E27FC236}">
                <a16:creationId xmlns:a16="http://schemas.microsoft.com/office/drawing/2014/main" id="{F7ADC680-118E-B74A-2D26-AB58CB516D8F}"/>
              </a:ext>
            </a:extLst>
          </p:cNvPr>
          <p:cNvCxnSpPr>
            <a:cxnSpLocks/>
          </p:cNvCxnSpPr>
          <p:nvPr/>
        </p:nvCxnSpPr>
        <p:spPr>
          <a:xfrm>
            <a:off x="7964533" y="5365921"/>
            <a:ext cx="538527" cy="0"/>
          </a:xfrm>
          <a:prstGeom prst="line">
            <a:avLst/>
          </a:prstGeom>
          <a:ln w="3175">
            <a:solidFill>
              <a:schemeClr val="tx1"/>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C7E1D6E3-F70F-B989-F125-27495624FC67}"/>
              </a:ext>
            </a:extLst>
          </p:cNvPr>
          <p:cNvCxnSpPr>
            <a:cxnSpLocks/>
          </p:cNvCxnSpPr>
          <p:nvPr/>
        </p:nvCxnSpPr>
        <p:spPr>
          <a:xfrm flipV="1">
            <a:off x="7945096" y="4930554"/>
            <a:ext cx="557964" cy="126596"/>
          </a:xfrm>
          <a:prstGeom prst="line">
            <a:avLst/>
          </a:prstGeom>
          <a:ln w="3175">
            <a:solidFill>
              <a:schemeClr val="tx1"/>
            </a:solidFill>
            <a:headEnd type="none"/>
            <a:tailEnd type="oval"/>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E4EA40E9-D761-968F-2CC2-CC8ACD525952}"/>
              </a:ext>
            </a:extLst>
          </p:cNvPr>
          <p:cNvSpPr txBox="1"/>
          <p:nvPr/>
        </p:nvSpPr>
        <p:spPr>
          <a:xfrm>
            <a:off x="6901157" y="4936267"/>
            <a:ext cx="880606" cy="261610"/>
          </a:xfrm>
          <a:prstGeom prst="rect">
            <a:avLst/>
          </a:prstGeom>
          <a:noFill/>
        </p:spPr>
        <p:txBody>
          <a:bodyPr wrap="square">
            <a:spAutoFit/>
          </a:bodyPr>
          <a:lstStyle/>
          <a:p>
            <a:pPr algn="r"/>
            <a:r>
              <a:rPr lang="en-ID" sz="1100" dirty="0"/>
              <a:t>Refrigerator</a:t>
            </a:r>
          </a:p>
        </p:txBody>
      </p:sp>
      <p:cxnSp>
        <p:nvCxnSpPr>
          <p:cNvPr id="47" name="Straight Connector 46">
            <a:extLst>
              <a:ext uri="{FF2B5EF4-FFF2-40B4-BE49-F238E27FC236}">
                <a16:creationId xmlns:a16="http://schemas.microsoft.com/office/drawing/2014/main" id="{B04C4076-17F3-1FDF-D40A-259B1DB2C2C6}"/>
              </a:ext>
            </a:extLst>
          </p:cNvPr>
          <p:cNvCxnSpPr>
            <a:cxnSpLocks/>
          </p:cNvCxnSpPr>
          <p:nvPr/>
        </p:nvCxnSpPr>
        <p:spPr>
          <a:xfrm flipV="1">
            <a:off x="8002964" y="4636694"/>
            <a:ext cx="557964" cy="126596"/>
          </a:xfrm>
          <a:prstGeom prst="line">
            <a:avLst/>
          </a:prstGeom>
          <a:ln w="3175">
            <a:solidFill>
              <a:schemeClr val="tx1"/>
            </a:solidFill>
            <a:headEnd type="none"/>
            <a:tailEnd type="oval"/>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38EDED32-6CF8-A848-6BE1-4AEF816A9C40}"/>
              </a:ext>
            </a:extLst>
          </p:cNvPr>
          <p:cNvSpPr txBox="1"/>
          <p:nvPr/>
        </p:nvSpPr>
        <p:spPr>
          <a:xfrm>
            <a:off x="6887831" y="4641637"/>
            <a:ext cx="880606" cy="261610"/>
          </a:xfrm>
          <a:prstGeom prst="rect">
            <a:avLst/>
          </a:prstGeom>
          <a:noFill/>
        </p:spPr>
        <p:txBody>
          <a:bodyPr wrap="square">
            <a:spAutoFit/>
          </a:bodyPr>
          <a:lstStyle/>
          <a:p>
            <a:pPr algn="r"/>
            <a:r>
              <a:rPr lang="en-ID" sz="1100" dirty="0"/>
              <a:t>TV</a:t>
            </a:r>
          </a:p>
        </p:txBody>
      </p:sp>
      <p:cxnSp>
        <p:nvCxnSpPr>
          <p:cNvPr id="49" name="Straight Connector 48">
            <a:extLst>
              <a:ext uri="{FF2B5EF4-FFF2-40B4-BE49-F238E27FC236}">
                <a16:creationId xmlns:a16="http://schemas.microsoft.com/office/drawing/2014/main" id="{09CB3658-528E-356A-9593-74D1E2B68239}"/>
              </a:ext>
            </a:extLst>
          </p:cNvPr>
          <p:cNvCxnSpPr>
            <a:cxnSpLocks/>
          </p:cNvCxnSpPr>
          <p:nvPr/>
        </p:nvCxnSpPr>
        <p:spPr>
          <a:xfrm flipV="1">
            <a:off x="7998363" y="4437750"/>
            <a:ext cx="543853" cy="75720"/>
          </a:xfrm>
          <a:prstGeom prst="line">
            <a:avLst/>
          </a:prstGeom>
          <a:ln w="3175">
            <a:solidFill>
              <a:schemeClr val="tx1"/>
            </a:solidFill>
            <a:headEnd type="none"/>
            <a:tailEnd type="oval"/>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8633A846-8358-954B-14CC-508A7DDA969A}"/>
              </a:ext>
            </a:extLst>
          </p:cNvPr>
          <p:cNvSpPr txBox="1"/>
          <p:nvPr/>
        </p:nvSpPr>
        <p:spPr>
          <a:xfrm>
            <a:off x="6921707" y="4346151"/>
            <a:ext cx="880606" cy="261610"/>
          </a:xfrm>
          <a:prstGeom prst="rect">
            <a:avLst/>
          </a:prstGeom>
          <a:noFill/>
        </p:spPr>
        <p:txBody>
          <a:bodyPr wrap="square">
            <a:spAutoFit/>
          </a:bodyPr>
          <a:lstStyle/>
          <a:p>
            <a:pPr algn="r"/>
            <a:r>
              <a:rPr lang="en-ID" sz="1100" dirty="0"/>
              <a:t>Electric Fan</a:t>
            </a:r>
          </a:p>
        </p:txBody>
      </p:sp>
      <p:cxnSp>
        <p:nvCxnSpPr>
          <p:cNvPr id="52" name="Straight Connector 51">
            <a:extLst>
              <a:ext uri="{FF2B5EF4-FFF2-40B4-BE49-F238E27FC236}">
                <a16:creationId xmlns:a16="http://schemas.microsoft.com/office/drawing/2014/main" id="{0765F052-BE6C-5B51-EACB-5EEC72EFBBEE}"/>
              </a:ext>
            </a:extLst>
          </p:cNvPr>
          <p:cNvCxnSpPr>
            <a:cxnSpLocks/>
          </p:cNvCxnSpPr>
          <p:nvPr/>
        </p:nvCxnSpPr>
        <p:spPr>
          <a:xfrm flipV="1">
            <a:off x="7983006" y="4188658"/>
            <a:ext cx="543853" cy="75720"/>
          </a:xfrm>
          <a:prstGeom prst="line">
            <a:avLst/>
          </a:prstGeom>
          <a:ln w="3175">
            <a:solidFill>
              <a:schemeClr val="tx1"/>
            </a:solidFill>
            <a:headEnd type="none"/>
            <a:tailEnd type="oval"/>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381CEDD7-3842-F331-F47A-89E5084FCA20}"/>
              </a:ext>
            </a:extLst>
          </p:cNvPr>
          <p:cNvSpPr txBox="1"/>
          <p:nvPr/>
        </p:nvSpPr>
        <p:spPr>
          <a:xfrm>
            <a:off x="6902345" y="4099951"/>
            <a:ext cx="880606" cy="261610"/>
          </a:xfrm>
          <a:prstGeom prst="rect">
            <a:avLst/>
          </a:prstGeom>
          <a:noFill/>
        </p:spPr>
        <p:txBody>
          <a:bodyPr wrap="square">
            <a:spAutoFit/>
          </a:bodyPr>
          <a:lstStyle/>
          <a:p>
            <a:pPr algn="r"/>
            <a:r>
              <a:rPr lang="en-ID" sz="1100" dirty="0"/>
              <a:t>AC</a:t>
            </a:r>
          </a:p>
        </p:txBody>
      </p:sp>
      <p:cxnSp>
        <p:nvCxnSpPr>
          <p:cNvPr id="54" name="Straight Connector 53">
            <a:extLst>
              <a:ext uri="{FF2B5EF4-FFF2-40B4-BE49-F238E27FC236}">
                <a16:creationId xmlns:a16="http://schemas.microsoft.com/office/drawing/2014/main" id="{5AE9BE74-49DD-C9DE-A87D-8AEE994F2842}"/>
              </a:ext>
            </a:extLst>
          </p:cNvPr>
          <p:cNvCxnSpPr>
            <a:cxnSpLocks/>
          </p:cNvCxnSpPr>
          <p:nvPr/>
        </p:nvCxnSpPr>
        <p:spPr>
          <a:xfrm flipV="1">
            <a:off x="7983006" y="3835119"/>
            <a:ext cx="673473" cy="180167"/>
          </a:xfrm>
          <a:prstGeom prst="line">
            <a:avLst/>
          </a:prstGeom>
          <a:ln w="3175">
            <a:solidFill>
              <a:schemeClr val="tx1"/>
            </a:solidFill>
            <a:headEnd type="none"/>
            <a:tailEnd type="oval"/>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4E6DFD88-9F4E-2772-4773-E7DD1F5CA247}"/>
              </a:ext>
            </a:extLst>
          </p:cNvPr>
          <p:cNvSpPr txBox="1"/>
          <p:nvPr/>
        </p:nvSpPr>
        <p:spPr>
          <a:xfrm>
            <a:off x="6685858" y="3854767"/>
            <a:ext cx="1135577" cy="261610"/>
          </a:xfrm>
          <a:prstGeom prst="rect">
            <a:avLst/>
          </a:prstGeom>
          <a:noFill/>
        </p:spPr>
        <p:txBody>
          <a:bodyPr wrap="square">
            <a:spAutoFit/>
          </a:bodyPr>
          <a:lstStyle/>
          <a:p>
            <a:pPr algn="r"/>
            <a:r>
              <a:rPr lang="en-ID" sz="1100" dirty="0"/>
              <a:t>Water Dispenser</a:t>
            </a:r>
          </a:p>
        </p:txBody>
      </p:sp>
      <p:cxnSp>
        <p:nvCxnSpPr>
          <p:cNvPr id="58" name="Straight Connector 57">
            <a:extLst>
              <a:ext uri="{FF2B5EF4-FFF2-40B4-BE49-F238E27FC236}">
                <a16:creationId xmlns:a16="http://schemas.microsoft.com/office/drawing/2014/main" id="{46C61D21-D9BE-541C-667F-3B58714846D7}"/>
              </a:ext>
            </a:extLst>
          </p:cNvPr>
          <p:cNvCxnSpPr>
            <a:cxnSpLocks/>
          </p:cNvCxnSpPr>
          <p:nvPr/>
        </p:nvCxnSpPr>
        <p:spPr>
          <a:xfrm>
            <a:off x="7983006" y="3757597"/>
            <a:ext cx="612448" cy="13977"/>
          </a:xfrm>
          <a:prstGeom prst="line">
            <a:avLst/>
          </a:prstGeom>
          <a:ln w="3175">
            <a:solidFill>
              <a:schemeClr val="tx1"/>
            </a:solidFill>
            <a:headEnd type="none"/>
            <a:tailEnd type="oval"/>
          </a:ln>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a16="http://schemas.microsoft.com/office/drawing/2014/main" id="{CEDF4BDE-AFFF-DE4D-ED04-2901DAB3BFB2}"/>
              </a:ext>
            </a:extLst>
          </p:cNvPr>
          <p:cNvSpPr txBox="1"/>
          <p:nvPr/>
        </p:nvSpPr>
        <p:spPr>
          <a:xfrm>
            <a:off x="6529558" y="3573509"/>
            <a:ext cx="1294099" cy="261610"/>
          </a:xfrm>
          <a:prstGeom prst="rect">
            <a:avLst/>
          </a:prstGeom>
          <a:noFill/>
        </p:spPr>
        <p:txBody>
          <a:bodyPr wrap="square">
            <a:spAutoFit/>
          </a:bodyPr>
          <a:lstStyle/>
          <a:p>
            <a:pPr algn="r"/>
            <a:r>
              <a:rPr lang="en-ID" sz="1100" dirty="0"/>
              <a:t>Washing Machine</a:t>
            </a:r>
          </a:p>
        </p:txBody>
      </p:sp>
      <p:cxnSp>
        <p:nvCxnSpPr>
          <p:cNvPr id="62" name="Straight Connector 61">
            <a:extLst>
              <a:ext uri="{FF2B5EF4-FFF2-40B4-BE49-F238E27FC236}">
                <a16:creationId xmlns:a16="http://schemas.microsoft.com/office/drawing/2014/main" id="{9230F052-68F7-61C1-49E3-1478D91969C6}"/>
              </a:ext>
            </a:extLst>
          </p:cNvPr>
          <p:cNvCxnSpPr>
            <a:cxnSpLocks/>
          </p:cNvCxnSpPr>
          <p:nvPr/>
        </p:nvCxnSpPr>
        <p:spPr>
          <a:xfrm>
            <a:off x="7964533" y="3452961"/>
            <a:ext cx="514559" cy="304636"/>
          </a:xfrm>
          <a:prstGeom prst="line">
            <a:avLst/>
          </a:prstGeom>
          <a:ln w="3175">
            <a:solidFill>
              <a:schemeClr val="tx1"/>
            </a:solidFill>
            <a:headEnd type="none"/>
            <a:tailEnd type="oval"/>
          </a:ln>
        </p:spPr>
        <p:style>
          <a:lnRef idx="1">
            <a:schemeClr val="accent1"/>
          </a:lnRef>
          <a:fillRef idx="0">
            <a:schemeClr val="accent1"/>
          </a:fillRef>
          <a:effectRef idx="0">
            <a:schemeClr val="accent1"/>
          </a:effectRef>
          <a:fontRef idx="minor">
            <a:schemeClr val="tx1"/>
          </a:fontRef>
        </p:style>
      </p:cxnSp>
      <p:sp>
        <p:nvSpPr>
          <p:cNvPr id="4097" name="TextBox 4096">
            <a:extLst>
              <a:ext uri="{FF2B5EF4-FFF2-40B4-BE49-F238E27FC236}">
                <a16:creationId xmlns:a16="http://schemas.microsoft.com/office/drawing/2014/main" id="{8B3B597E-E9B7-0108-AE1F-DADAE7B3B5AE}"/>
              </a:ext>
            </a:extLst>
          </p:cNvPr>
          <p:cNvSpPr txBox="1"/>
          <p:nvPr/>
        </p:nvSpPr>
        <p:spPr>
          <a:xfrm>
            <a:off x="6878924" y="3304209"/>
            <a:ext cx="938204" cy="261610"/>
          </a:xfrm>
          <a:prstGeom prst="rect">
            <a:avLst/>
          </a:prstGeom>
          <a:noFill/>
        </p:spPr>
        <p:txBody>
          <a:bodyPr wrap="square">
            <a:spAutoFit/>
          </a:bodyPr>
          <a:lstStyle/>
          <a:p>
            <a:pPr algn="r"/>
            <a:r>
              <a:rPr lang="en-ID" sz="1100" dirty="0"/>
              <a:t>Iron</a:t>
            </a:r>
          </a:p>
        </p:txBody>
      </p:sp>
      <p:cxnSp>
        <p:nvCxnSpPr>
          <p:cNvPr id="4099" name="Straight Connector 4098">
            <a:extLst>
              <a:ext uri="{FF2B5EF4-FFF2-40B4-BE49-F238E27FC236}">
                <a16:creationId xmlns:a16="http://schemas.microsoft.com/office/drawing/2014/main" id="{0C96BEC4-D439-0A25-C441-016AF256C2BA}"/>
              </a:ext>
            </a:extLst>
          </p:cNvPr>
          <p:cNvCxnSpPr>
            <a:cxnSpLocks/>
          </p:cNvCxnSpPr>
          <p:nvPr/>
        </p:nvCxnSpPr>
        <p:spPr>
          <a:xfrm>
            <a:off x="7947827" y="3220240"/>
            <a:ext cx="708652" cy="502588"/>
          </a:xfrm>
          <a:prstGeom prst="line">
            <a:avLst/>
          </a:prstGeom>
          <a:ln w="3175">
            <a:solidFill>
              <a:schemeClr val="tx1"/>
            </a:solidFill>
            <a:headEnd type="none"/>
            <a:tailEnd type="oval"/>
          </a:ln>
        </p:spPr>
        <p:style>
          <a:lnRef idx="1">
            <a:schemeClr val="accent1"/>
          </a:lnRef>
          <a:fillRef idx="0">
            <a:schemeClr val="accent1"/>
          </a:fillRef>
          <a:effectRef idx="0">
            <a:schemeClr val="accent1"/>
          </a:effectRef>
          <a:fontRef idx="minor">
            <a:schemeClr val="tx1"/>
          </a:fontRef>
        </p:style>
      </p:cxnSp>
      <p:sp>
        <p:nvSpPr>
          <p:cNvPr id="4102" name="TextBox 4101">
            <a:extLst>
              <a:ext uri="{FF2B5EF4-FFF2-40B4-BE49-F238E27FC236}">
                <a16:creationId xmlns:a16="http://schemas.microsoft.com/office/drawing/2014/main" id="{DE90B0D5-6C7D-37E8-91DB-CBFA2B07A8BA}"/>
              </a:ext>
            </a:extLst>
          </p:cNvPr>
          <p:cNvSpPr txBox="1"/>
          <p:nvPr/>
        </p:nvSpPr>
        <p:spPr>
          <a:xfrm>
            <a:off x="6872395" y="3052872"/>
            <a:ext cx="938204" cy="261610"/>
          </a:xfrm>
          <a:prstGeom prst="rect">
            <a:avLst/>
          </a:prstGeom>
          <a:noFill/>
        </p:spPr>
        <p:txBody>
          <a:bodyPr wrap="square">
            <a:spAutoFit/>
          </a:bodyPr>
          <a:lstStyle/>
          <a:p>
            <a:pPr algn="r"/>
            <a:r>
              <a:rPr lang="en-ID" sz="1100" dirty="0"/>
              <a:t>Water Pump</a:t>
            </a:r>
          </a:p>
        </p:txBody>
      </p:sp>
      <p:cxnSp>
        <p:nvCxnSpPr>
          <p:cNvPr id="4103" name="Straight Connector 4102">
            <a:extLst>
              <a:ext uri="{FF2B5EF4-FFF2-40B4-BE49-F238E27FC236}">
                <a16:creationId xmlns:a16="http://schemas.microsoft.com/office/drawing/2014/main" id="{E5DCA65B-E82D-35EE-8EA6-82399E61D59E}"/>
              </a:ext>
            </a:extLst>
          </p:cNvPr>
          <p:cNvCxnSpPr>
            <a:cxnSpLocks/>
          </p:cNvCxnSpPr>
          <p:nvPr/>
        </p:nvCxnSpPr>
        <p:spPr>
          <a:xfrm>
            <a:off x="7954804" y="2990435"/>
            <a:ext cx="803255" cy="706147"/>
          </a:xfrm>
          <a:prstGeom prst="line">
            <a:avLst/>
          </a:prstGeom>
          <a:ln w="3175">
            <a:solidFill>
              <a:schemeClr val="tx1"/>
            </a:solidFill>
            <a:headEnd type="none"/>
            <a:tailEnd type="oval"/>
          </a:ln>
        </p:spPr>
        <p:style>
          <a:lnRef idx="1">
            <a:schemeClr val="accent1"/>
          </a:lnRef>
          <a:fillRef idx="0">
            <a:schemeClr val="accent1"/>
          </a:fillRef>
          <a:effectRef idx="0">
            <a:schemeClr val="accent1"/>
          </a:effectRef>
          <a:fontRef idx="minor">
            <a:schemeClr val="tx1"/>
          </a:fontRef>
        </p:style>
      </p:cxnSp>
      <p:sp>
        <p:nvSpPr>
          <p:cNvPr id="4105" name="TextBox 4104">
            <a:extLst>
              <a:ext uri="{FF2B5EF4-FFF2-40B4-BE49-F238E27FC236}">
                <a16:creationId xmlns:a16="http://schemas.microsoft.com/office/drawing/2014/main" id="{917413DA-8124-4401-5E3E-E5083F940BE5}"/>
              </a:ext>
            </a:extLst>
          </p:cNvPr>
          <p:cNvSpPr txBox="1"/>
          <p:nvPr/>
        </p:nvSpPr>
        <p:spPr>
          <a:xfrm>
            <a:off x="6872395" y="2841017"/>
            <a:ext cx="938204" cy="261610"/>
          </a:xfrm>
          <a:prstGeom prst="rect">
            <a:avLst/>
          </a:prstGeom>
          <a:noFill/>
        </p:spPr>
        <p:txBody>
          <a:bodyPr wrap="square">
            <a:spAutoFit/>
          </a:bodyPr>
          <a:lstStyle/>
          <a:p>
            <a:pPr algn="r"/>
            <a:r>
              <a:rPr lang="en-ID" sz="1100" dirty="0"/>
              <a:t>Blender</a:t>
            </a:r>
          </a:p>
        </p:txBody>
      </p:sp>
      <p:cxnSp>
        <p:nvCxnSpPr>
          <p:cNvPr id="4106" name="Straight Connector 4105">
            <a:extLst>
              <a:ext uri="{FF2B5EF4-FFF2-40B4-BE49-F238E27FC236}">
                <a16:creationId xmlns:a16="http://schemas.microsoft.com/office/drawing/2014/main" id="{986F2DF4-2D6B-F20F-A771-FE3E292A45D2}"/>
              </a:ext>
            </a:extLst>
          </p:cNvPr>
          <p:cNvCxnSpPr>
            <a:cxnSpLocks/>
            <a:stCxn id="33" idx="3"/>
          </p:cNvCxnSpPr>
          <p:nvPr/>
        </p:nvCxnSpPr>
        <p:spPr>
          <a:xfrm>
            <a:off x="7989942" y="2692094"/>
            <a:ext cx="660205" cy="637712"/>
          </a:xfrm>
          <a:prstGeom prst="line">
            <a:avLst/>
          </a:prstGeom>
          <a:ln w="3175">
            <a:solidFill>
              <a:schemeClr val="tx1"/>
            </a:solidFill>
            <a:headEnd type="none"/>
            <a:tailEnd type="oval"/>
          </a:ln>
        </p:spPr>
        <p:style>
          <a:lnRef idx="1">
            <a:schemeClr val="accent1"/>
          </a:lnRef>
          <a:fillRef idx="0">
            <a:schemeClr val="accent1"/>
          </a:fillRef>
          <a:effectRef idx="0">
            <a:schemeClr val="accent1"/>
          </a:effectRef>
          <a:fontRef idx="minor">
            <a:schemeClr val="tx1"/>
          </a:fontRef>
        </p:style>
      </p:cxnSp>
      <p:sp>
        <p:nvSpPr>
          <p:cNvPr id="4108" name="TextBox 4107">
            <a:extLst>
              <a:ext uri="{FF2B5EF4-FFF2-40B4-BE49-F238E27FC236}">
                <a16:creationId xmlns:a16="http://schemas.microsoft.com/office/drawing/2014/main" id="{CDE03987-C18C-B03B-2609-B7B61FAB0994}"/>
              </a:ext>
            </a:extLst>
          </p:cNvPr>
          <p:cNvSpPr txBox="1"/>
          <p:nvPr/>
        </p:nvSpPr>
        <p:spPr>
          <a:xfrm>
            <a:off x="6897141" y="2420115"/>
            <a:ext cx="938204" cy="430887"/>
          </a:xfrm>
          <a:prstGeom prst="rect">
            <a:avLst/>
          </a:prstGeom>
          <a:noFill/>
        </p:spPr>
        <p:txBody>
          <a:bodyPr wrap="square">
            <a:spAutoFit/>
          </a:bodyPr>
          <a:lstStyle/>
          <a:p>
            <a:pPr algn="r"/>
            <a:r>
              <a:rPr lang="en-ID" sz="1100" dirty="0"/>
              <a:t>Lamps (Tech Neutral)</a:t>
            </a:r>
          </a:p>
        </p:txBody>
      </p:sp>
      <p:sp>
        <p:nvSpPr>
          <p:cNvPr id="4112" name="TextBox 4111">
            <a:extLst>
              <a:ext uri="{FF2B5EF4-FFF2-40B4-BE49-F238E27FC236}">
                <a16:creationId xmlns:a16="http://schemas.microsoft.com/office/drawing/2014/main" id="{92D6B661-28D2-6FDE-5F80-FD9B090F5954}"/>
              </a:ext>
            </a:extLst>
          </p:cNvPr>
          <p:cNvSpPr txBox="1"/>
          <p:nvPr/>
        </p:nvSpPr>
        <p:spPr>
          <a:xfrm>
            <a:off x="7718153" y="2301084"/>
            <a:ext cx="660205" cy="230832"/>
          </a:xfrm>
          <a:prstGeom prst="rect">
            <a:avLst/>
          </a:prstGeom>
          <a:noFill/>
        </p:spPr>
        <p:txBody>
          <a:bodyPr wrap="square">
            <a:spAutoFit/>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ID" sz="900" b="1" i="0" u="none" strike="noStrike" kern="1200" cap="none" spc="0" normalizeH="0" baseline="0" noProof="0" dirty="0">
                <a:ln>
                  <a:noFill/>
                </a:ln>
                <a:effectLst/>
                <a:uLnTx/>
                <a:uFillTx/>
                <a:latin typeface="Cera Pro" panose="00000400000000000000" pitchFamily="50" charset="0"/>
                <a:ea typeface="+mn-ea"/>
                <a:cs typeface="+mn-cs"/>
              </a:rPr>
              <a:t>(GWh)</a:t>
            </a:r>
          </a:p>
        </p:txBody>
      </p:sp>
      <p:sp>
        <p:nvSpPr>
          <p:cNvPr id="35" name="TextBox 34">
            <a:extLst>
              <a:ext uri="{FF2B5EF4-FFF2-40B4-BE49-F238E27FC236}">
                <a16:creationId xmlns:a16="http://schemas.microsoft.com/office/drawing/2014/main" id="{8E0CA0E0-040A-8EB4-D215-86E360FADEAD}"/>
              </a:ext>
            </a:extLst>
          </p:cNvPr>
          <p:cNvSpPr txBox="1"/>
          <p:nvPr/>
        </p:nvSpPr>
        <p:spPr>
          <a:xfrm>
            <a:off x="6685858" y="6040549"/>
            <a:ext cx="5467191" cy="492443"/>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900"/>
              </a:spcAft>
              <a:buClrTx/>
              <a:buSzTx/>
              <a:tabLst/>
              <a:defRPr/>
            </a:pPr>
            <a:r>
              <a:rPr kumimoji="0" lang="en-US" sz="1300" b="1" i="0" u="sng" strike="noStrike" kern="1200" cap="none" spc="0" normalizeH="0" baseline="0" noProof="0" dirty="0">
                <a:ln>
                  <a:noFill/>
                </a:ln>
                <a:solidFill>
                  <a:prstClr val="black"/>
                </a:solidFill>
                <a:effectLst/>
                <a:uLnTx/>
                <a:uFillTx/>
                <a:latin typeface="Cera Pro" panose="00000400000000000000" pitchFamily="50" charset="0"/>
                <a:ea typeface="+mn-ea"/>
                <a:cs typeface="+mn-cs"/>
              </a:rPr>
              <a:t>Potential Minimum Energy Performance Standards for the industrial sector: </a:t>
            </a:r>
            <a:r>
              <a:rPr kumimoji="0" lang="en-US" sz="1300" i="0" u="none" strike="noStrike" kern="1200" cap="none" spc="0" normalizeH="0" baseline="0" noProof="0" dirty="0">
                <a:ln>
                  <a:noFill/>
                </a:ln>
                <a:solidFill>
                  <a:prstClr val="black"/>
                </a:solidFill>
                <a:effectLst/>
                <a:uLnTx/>
                <a:uFillTx/>
                <a:latin typeface="Cera Pro" panose="00000400000000000000" pitchFamily="50" charset="0"/>
                <a:ea typeface="+mn-ea"/>
                <a:cs typeface="+mn-cs"/>
              </a:rPr>
              <a:t>Electric vehicles, chillers, transformers and boilers.</a:t>
            </a:r>
          </a:p>
        </p:txBody>
      </p:sp>
      <p:grpSp>
        <p:nvGrpSpPr>
          <p:cNvPr id="21" name="Group 20">
            <a:extLst>
              <a:ext uri="{FF2B5EF4-FFF2-40B4-BE49-F238E27FC236}">
                <a16:creationId xmlns:a16="http://schemas.microsoft.com/office/drawing/2014/main" id="{A8F69A72-D3BC-B34D-6203-AE1A9877CECC}"/>
              </a:ext>
            </a:extLst>
          </p:cNvPr>
          <p:cNvGrpSpPr/>
          <p:nvPr/>
        </p:nvGrpSpPr>
        <p:grpSpPr>
          <a:xfrm>
            <a:off x="126083" y="676876"/>
            <a:ext cx="4179217" cy="5825680"/>
            <a:chOff x="126083" y="996432"/>
            <a:chExt cx="5102925" cy="5685418"/>
          </a:xfrm>
        </p:grpSpPr>
        <p:pic>
          <p:nvPicPr>
            <p:cNvPr id="23" name="Picture 6">
              <a:extLst>
                <a:ext uri="{FF2B5EF4-FFF2-40B4-BE49-F238E27FC236}">
                  <a16:creationId xmlns:a16="http://schemas.microsoft.com/office/drawing/2014/main" id="{9DEA7656-7869-A8B8-770F-03206C198D5C}"/>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097784" y="4615618"/>
              <a:ext cx="3131224" cy="2066232"/>
            </a:xfrm>
            <a:prstGeom prst="rect">
              <a:avLst/>
            </a:prstGeom>
            <a:noFill/>
            <a:ln>
              <a:solidFill>
                <a:schemeClr val="accent6"/>
              </a:solidFill>
            </a:ln>
            <a:extLst>
              <a:ext uri="{909E8E84-426E-40DD-AFC4-6F175D3DCCD1}">
                <a14:hiddenFill xmlns:a14="http://schemas.microsoft.com/office/drawing/2010/main">
                  <a:solidFill>
                    <a:srgbClr val="FFFFFF"/>
                  </a:solidFill>
                </a14:hiddenFill>
              </a:ext>
            </a:extLst>
          </p:spPr>
        </p:pic>
        <p:pic>
          <p:nvPicPr>
            <p:cNvPr id="32" name="Picture 4" descr="Hari Jadi Pertambangan dan Energi, Menteri Jonan Beri ...">
              <a:extLst>
                <a:ext uri="{FF2B5EF4-FFF2-40B4-BE49-F238E27FC236}">
                  <a16:creationId xmlns:a16="http://schemas.microsoft.com/office/drawing/2014/main" id="{B71DA390-5596-2620-F929-5D093C7D1927}"/>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36862" y="996432"/>
              <a:ext cx="5072329" cy="3651768"/>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a:extLst>
                <a:ext uri="{FF2B5EF4-FFF2-40B4-BE49-F238E27FC236}">
                  <a16:creationId xmlns:a16="http://schemas.microsoft.com/office/drawing/2014/main" id="{F48F1AA5-0DA9-EDDB-3E72-0F90E4D22E98}"/>
                </a:ext>
              </a:extLst>
            </p:cNvPr>
            <p:cNvPicPr>
              <a:picLocks noChangeAspect="1" noChangeArrowheads="1"/>
            </p:cNvPicPr>
            <p:nvPr/>
          </p:nvPicPr>
          <p:blipFill rotWithShape="1">
            <a:blip r:embed="rId19">
              <a:extLst>
                <a:ext uri="{28A0092B-C50C-407E-A947-70E740481C1C}">
                  <a14:useLocalDpi xmlns:a14="http://schemas.microsoft.com/office/drawing/2010/main" val="0"/>
                </a:ext>
              </a:extLst>
            </a:blip>
            <a:srcRect l="11152" t="8539" r="10942" b="7711"/>
            <a:stretch/>
          </p:blipFill>
          <p:spPr bwMode="auto">
            <a:xfrm>
              <a:off x="126083" y="4648200"/>
              <a:ext cx="1960921" cy="1968480"/>
            </a:xfrm>
            <a:prstGeom prst="rect">
              <a:avLst/>
            </a:prstGeom>
            <a:noFill/>
            <a:extLst>
              <a:ext uri="{909E8E84-426E-40DD-AFC4-6F175D3DCCD1}">
                <a14:hiddenFill xmlns:a14="http://schemas.microsoft.com/office/drawing/2010/main">
                  <a:solidFill>
                    <a:srgbClr val="FFFFFF"/>
                  </a:solidFill>
                </a14:hiddenFill>
              </a:ext>
            </a:extLst>
          </p:spPr>
        </p:pic>
      </p:grpSp>
      <p:sp>
        <p:nvSpPr>
          <p:cNvPr id="37" name="Rectangle 36">
            <a:extLst>
              <a:ext uri="{FF2B5EF4-FFF2-40B4-BE49-F238E27FC236}">
                <a16:creationId xmlns:a16="http://schemas.microsoft.com/office/drawing/2014/main" id="{A01FA78D-0C8F-A895-9D24-57238CB6477F}"/>
              </a:ext>
            </a:extLst>
          </p:cNvPr>
          <p:cNvSpPr/>
          <p:nvPr/>
        </p:nvSpPr>
        <p:spPr>
          <a:xfrm>
            <a:off x="4289070" y="676876"/>
            <a:ext cx="2332432" cy="582568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ra Pro" panose="00000400000000000000" pitchFamily="50" charset="0"/>
            </a:endParaRPr>
          </a:p>
        </p:txBody>
      </p:sp>
      <p:sp>
        <p:nvSpPr>
          <p:cNvPr id="38" name="TextBox 37">
            <a:extLst>
              <a:ext uri="{FF2B5EF4-FFF2-40B4-BE49-F238E27FC236}">
                <a16:creationId xmlns:a16="http://schemas.microsoft.com/office/drawing/2014/main" id="{F28B03C9-BE0C-E8A0-52E3-AA51C2016AFC}"/>
              </a:ext>
            </a:extLst>
          </p:cNvPr>
          <p:cNvSpPr txBox="1"/>
          <p:nvPr/>
        </p:nvSpPr>
        <p:spPr>
          <a:xfrm>
            <a:off x="4586914" y="1130352"/>
            <a:ext cx="2072640" cy="523220"/>
          </a:xfrm>
          <a:prstGeom prst="rect">
            <a:avLst/>
          </a:prstGeom>
          <a:noFill/>
        </p:spPr>
        <p:txBody>
          <a:bodyPr wrap="square" rtlCol="0">
            <a:spAutoFit/>
          </a:bodyPr>
          <a:lstStyle/>
          <a:p>
            <a:r>
              <a:rPr lang="en-US" sz="1400" dirty="0">
                <a:solidFill>
                  <a:schemeClr val="bg1"/>
                </a:solidFill>
                <a:latin typeface="Cera Pro" panose="00000400000000000000" pitchFamily="50" charset="0"/>
                <a:ea typeface="Roboto" panose="02000000000000000000" pitchFamily="2" charset="0"/>
              </a:rPr>
              <a:t>Standardization and Label for Appliances</a:t>
            </a:r>
          </a:p>
        </p:txBody>
      </p:sp>
      <p:sp>
        <p:nvSpPr>
          <p:cNvPr id="39" name="TextBox 38">
            <a:extLst>
              <a:ext uri="{FF2B5EF4-FFF2-40B4-BE49-F238E27FC236}">
                <a16:creationId xmlns:a16="http://schemas.microsoft.com/office/drawing/2014/main" id="{E12123E6-845B-B1BD-B63D-EE68AD7AB75B}"/>
              </a:ext>
            </a:extLst>
          </p:cNvPr>
          <p:cNvSpPr txBox="1"/>
          <p:nvPr/>
        </p:nvSpPr>
        <p:spPr>
          <a:xfrm>
            <a:off x="4586914" y="1924372"/>
            <a:ext cx="2155630" cy="954107"/>
          </a:xfrm>
          <a:prstGeom prst="rect">
            <a:avLst/>
          </a:prstGeom>
          <a:noFill/>
        </p:spPr>
        <p:txBody>
          <a:bodyPr wrap="square" rtlCol="0">
            <a:spAutoFit/>
          </a:bodyPr>
          <a:lstStyle/>
          <a:p>
            <a:r>
              <a:rPr lang="en-US" sz="1400" dirty="0">
                <a:solidFill>
                  <a:schemeClr val="bg1"/>
                </a:solidFill>
                <a:latin typeface="Cera Pro" panose="00000400000000000000" pitchFamily="50" charset="0"/>
                <a:ea typeface="Roboto" panose="02000000000000000000" pitchFamily="2" charset="0"/>
              </a:rPr>
              <a:t>Implementation of Energy Saving Technology (inverter technology, electric motor, boiler, etc.)</a:t>
            </a:r>
          </a:p>
        </p:txBody>
      </p:sp>
      <p:sp>
        <p:nvSpPr>
          <p:cNvPr id="41" name="TextBox 40">
            <a:extLst>
              <a:ext uri="{FF2B5EF4-FFF2-40B4-BE49-F238E27FC236}">
                <a16:creationId xmlns:a16="http://schemas.microsoft.com/office/drawing/2014/main" id="{DA0A9058-D14F-337F-CD87-22F71FC6A2CA}"/>
              </a:ext>
            </a:extLst>
          </p:cNvPr>
          <p:cNvSpPr txBox="1"/>
          <p:nvPr/>
        </p:nvSpPr>
        <p:spPr>
          <a:xfrm>
            <a:off x="4586914" y="3412395"/>
            <a:ext cx="1865080" cy="954107"/>
          </a:xfrm>
          <a:prstGeom prst="rect">
            <a:avLst/>
          </a:prstGeom>
          <a:noFill/>
        </p:spPr>
        <p:txBody>
          <a:bodyPr wrap="square" rtlCol="0">
            <a:spAutoFit/>
          </a:bodyPr>
          <a:lstStyle/>
          <a:p>
            <a:r>
              <a:rPr lang="en-US" sz="1400" dirty="0">
                <a:solidFill>
                  <a:schemeClr val="bg1"/>
                </a:solidFill>
                <a:latin typeface="Cera Pro" panose="00000400000000000000" pitchFamily="50" charset="0"/>
                <a:ea typeface="Roboto" panose="02000000000000000000" pitchFamily="2" charset="0"/>
              </a:rPr>
              <a:t>Mandatory of Energy Management Implementation</a:t>
            </a:r>
          </a:p>
          <a:p>
            <a:r>
              <a:rPr lang="en-US" sz="1400" dirty="0">
                <a:solidFill>
                  <a:schemeClr val="bg1"/>
                </a:solidFill>
                <a:latin typeface="Cera Pro" panose="00000400000000000000" pitchFamily="50" charset="0"/>
                <a:ea typeface="Roboto" panose="02000000000000000000" pitchFamily="2" charset="0"/>
              </a:rPr>
              <a:t>(ISO 50001)</a:t>
            </a:r>
          </a:p>
        </p:txBody>
      </p:sp>
      <p:cxnSp>
        <p:nvCxnSpPr>
          <p:cNvPr id="43" name="Straight Connector 42">
            <a:extLst>
              <a:ext uri="{FF2B5EF4-FFF2-40B4-BE49-F238E27FC236}">
                <a16:creationId xmlns:a16="http://schemas.microsoft.com/office/drawing/2014/main" id="{B113DC8C-8ADB-74B2-FBE7-B1A8BCFE9838}"/>
              </a:ext>
            </a:extLst>
          </p:cNvPr>
          <p:cNvCxnSpPr/>
          <p:nvPr/>
        </p:nvCxnSpPr>
        <p:spPr>
          <a:xfrm>
            <a:off x="4525953" y="1209439"/>
            <a:ext cx="0" cy="41978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419058E9-76FB-772D-A5E8-A74B7CAAFBEE}"/>
              </a:ext>
            </a:extLst>
          </p:cNvPr>
          <p:cNvCxnSpPr/>
          <p:nvPr/>
        </p:nvCxnSpPr>
        <p:spPr>
          <a:xfrm>
            <a:off x="4508536" y="2266179"/>
            <a:ext cx="0" cy="41978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CC7A83C5-ADA7-CAD9-A01B-501AC9167DAA}"/>
              </a:ext>
            </a:extLst>
          </p:cNvPr>
          <p:cNvCxnSpPr/>
          <p:nvPr/>
        </p:nvCxnSpPr>
        <p:spPr>
          <a:xfrm>
            <a:off x="4508536" y="3673172"/>
            <a:ext cx="0" cy="41978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CA9CC3FE-FD78-D970-6B6C-FF21E19BB86D}"/>
              </a:ext>
            </a:extLst>
          </p:cNvPr>
          <p:cNvSpPr txBox="1"/>
          <p:nvPr/>
        </p:nvSpPr>
        <p:spPr>
          <a:xfrm>
            <a:off x="4586913" y="4544429"/>
            <a:ext cx="2072639" cy="954107"/>
          </a:xfrm>
          <a:prstGeom prst="rect">
            <a:avLst/>
          </a:prstGeom>
          <a:noFill/>
        </p:spPr>
        <p:txBody>
          <a:bodyPr wrap="square" rtlCol="0">
            <a:spAutoFit/>
          </a:bodyPr>
          <a:lstStyle/>
          <a:p>
            <a:r>
              <a:rPr lang="en-US" sz="1400" dirty="0">
                <a:solidFill>
                  <a:schemeClr val="bg1"/>
                </a:solidFill>
                <a:latin typeface="Cera Pro" panose="00000400000000000000" pitchFamily="50" charset="0"/>
                <a:ea typeface="Roboto" panose="02000000000000000000" pitchFamily="2" charset="0"/>
              </a:rPr>
              <a:t>Energy Efficiency Investment, energy conservation service business development</a:t>
            </a:r>
            <a:endParaRPr lang="fi-FI" sz="1400" dirty="0">
              <a:solidFill>
                <a:schemeClr val="bg1"/>
              </a:solidFill>
              <a:latin typeface="Cera Pro" panose="00000400000000000000" pitchFamily="50" charset="0"/>
              <a:ea typeface="Roboto" panose="02000000000000000000" pitchFamily="2" charset="0"/>
            </a:endParaRPr>
          </a:p>
        </p:txBody>
      </p:sp>
      <p:cxnSp>
        <p:nvCxnSpPr>
          <p:cNvPr id="56" name="Straight Connector 55">
            <a:extLst>
              <a:ext uri="{FF2B5EF4-FFF2-40B4-BE49-F238E27FC236}">
                <a16:creationId xmlns:a16="http://schemas.microsoft.com/office/drawing/2014/main" id="{7BC37E25-0899-B56F-87D7-5319E9534349}"/>
              </a:ext>
            </a:extLst>
          </p:cNvPr>
          <p:cNvCxnSpPr/>
          <p:nvPr/>
        </p:nvCxnSpPr>
        <p:spPr>
          <a:xfrm>
            <a:off x="4508536" y="4811588"/>
            <a:ext cx="0" cy="41978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287C2040-6EEF-1E74-3B2E-6CDB7D113108}"/>
              </a:ext>
            </a:extLst>
          </p:cNvPr>
          <p:cNvSpPr txBox="1"/>
          <p:nvPr/>
        </p:nvSpPr>
        <p:spPr>
          <a:xfrm>
            <a:off x="4575578" y="5716303"/>
            <a:ext cx="1865080" cy="523220"/>
          </a:xfrm>
          <a:prstGeom prst="rect">
            <a:avLst/>
          </a:prstGeom>
          <a:noFill/>
        </p:spPr>
        <p:txBody>
          <a:bodyPr wrap="square" rtlCol="0">
            <a:spAutoFit/>
          </a:bodyPr>
          <a:lstStyle/>
          <a:p>
            <a:r>
              <a:rPr lang="en-US" sz="1400" dirty="0">
                <a:solidFill>
                  <a:schemeClr val="bg1"/>
                </a:solidFill>
                <a:latin typeface="Cera Pro" panose="00000400000000000000" pitchFamily="50" charset="0"/>
                <a:ea typeface="Roboto" panose="02000000000000000000" pitchFamily="2" charset="0"/>
              </a:rPr>
              <a:t>Awareness &amp; Awards.</a:t>
            </a:r>
          </a:p>
        </p:txBody>
      </p:sp>
      <p:cxnSp>
        <p:nvCxnSpPr>
          <p:cNvPr id="60" name="Straight Connector 59">
            <a:extLst>
              <a:ext uri="{FF2B5EF4-FFF2-40B4-BE49-F238E27FC236}">
                <a16:creationId xmlns:a16="http://schemas.microsoft.com/office/drawing/2014/main" id="{3A35E141-D2CA-D9DA-6825-ACD10BEEBC8D}"/>
              </a:ext>
            </a:extLst>
          </p:cNvPr>
          <p:cNvCxnSpPr/>
          <p:nvPr/>
        </p:nvCxnSpPr>
        <p:spPr>
          <a:xfrm>
            <a:off x="4497200" y="5760311"/>
            <a:ext cx="0" cy="41978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63" name="Title 3">
            <a:extLst>
              <a:ext uri="{FF2B5EF4-FFF2-40B4-BE49-F238E27FC236}">
                <a16:creationId xmlns:a16="http://schemas.microsoft.com/office/drawing/2014/main" id="{016AB666-CA2A-4C56-43FC-A1248DC5E9DA}"/>
              </a:ext>
            </a:extLst>
          </p:cNvPr>
          <p:cNvSpPr txBox="1">
            <a:spLocks/>
          </p:cNvSpPr>
          <p:nvPr/>
        </p:nvSpPr>
        <p:spPr>
          <a:xfrm>
            <a:off x="126083" y="102303"/>
            <a:ext cx="11888755" cy="58659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sv-SE" altLang="en-US" sz="3000" b="1" dirty="0">
                <a:solidFill>
                  <a:srgbClr val="002060"/>
                </a:solidFill>
                <a:latin typeface="Cera Pro" panose="00000400000000000000" pitchFamily="50" charset="0"/>
                <a:sym typeface="+mn-ea"/>
              </a:rPr>
              <a:t>ENERGY CONSERVATION </a:t>
            </a:r>
            <a:r>
              <a:rPr lang="en-US" altLang="en-US" sz="3000" b="1" dirty="0">
                <a:solidFill>
                  <a:srgbClr val="002060"/>
                </a:solidFill>
                <a:latin typeface="Cera Pro" panose="00000400000000000000" pitchFamily="50" charset="0"/>
                <a:sym typeface="+mn-ea"/>
              </a:rPr>
              <a:t>PROGRAM</a:t>
            </a:r>
          </a:p>
        </p:txBody>
      </p:sp>
    </p:spTree>
    <p:extLst>
      <p:ext uri="{BB962C8B-B14F-4D97-AF65-F5344CB8AC3E}">
        <p14:creationId xmlns:p14="http://schemas.microsoft.com/office/powerpoint/2010/main" val="979217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2578A3AE-A52E-AFF1-332B-769C8C3C8E72}"/>
              </a:ext>
            </a:extLst>
          </p:cNvPr>
          <p:cNvSpPr/>
          <p:nvPr/>
        </p:nvSpPr>
        <p:spPr>
          <a:xfrm>
            <a:off x="6215390" y="1246111"/>
            <a:ext cx="5937564" cy="733357"/>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latin typeface="Cera Pro" panose="00000400000000000000" pitchFamily="50" charset="0"/>
            </a:endParaRPr>
          </a:p>
        </p:txBody>
      </p:sp>
      <p:sp>
        <p:nvSpPr>
          <p:cNvPr id="7" name="TextBox 6">
            <a:extLst>
              <a:ext uri="{FF2B5EF4-FFF2-40B4-BE49-F238E27FC236}">
                <a16:creationId xmlns:a16="http://schemas.microsoft.com/office/drawing/2014/main" id="{F233FECC-10EF-6C8B-883C-929B154A5EBA}"/>
              </a:ext>
            </a:extLst>
          </p:cNvPr>
          <p:cNvSpPr txBox="1"/>
          <p:nvPr/>
        </p:nvSpPr>
        <p:spPr>
          <a:xfrm>
            <a:off x="6238082" y="1279512"/>
            <a:ext cx="5892180" cy="64633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era Pro" panose="00000400000000000000" pitchFamily="50" charset="0"/>
              </a:rPr>
              <a:t>To support the utilization of EBT in the primary energy mix and the achievement of global emission reduction, it is necessary to optimize the authority of coordination and synergy between the Government and Regional Governments.</a:t>
            </a:r>
            <a:endParaRPr kumimoji="0" lang="en-ID" sz="1200" b="0" i="0" u="none" strike="noStrike" kern="1200" cap="none" spc="0" normalizeH="0" baseline="0" noProof="0" dirty="0">
              <a:ln>
                <a:noFill/>
              </a:ln>
              <a:solidFill>
                <a:srgbClr val="FFFF00"/>
              </a:solidFill>
              <a:effectLst/>
              <a:uLnTx/>
              <a:uFillTx/>
              <a:latin typeface="Cera Pro" panose="00000400000000000000" pitchFamily="50" charset="0"/>
            </a:endParaRPr>
          </a:p>
        </p:txBody>
      </p:sp>
      <p:cxnSp>
        <p:nvCxnSpPr>
          <p:cNvPr id="48" name="Straight Connector 47">
            <a:extLst>
              <a:ext uri="{FF2B5EF4-FFF2-40B4-BE49-F238E27FC236}">
                <a16:creationId xmlns:a16="http://schemas.microsoft.com/office/drawing/2014/main" id="{BE6F19FC-15AE-4F09-9933-689BBDF92187}"/>
              </a:ext>
            </a:extLst>
          </p:cNvPr>
          <p:cNvCxnSpPr>
            <a:cxnSpLocks/>
          </p:cNvCxnSpPr>
          <p:nvPr/>
        </p:nvCxnSpPr>
        <p:spPr>
          <a:xfrm>
            <a:off x="6076750" y="888289"/>
            <a:ext cx="22991" cy="4574470"/>
          </a:xfrm>
          <a:prstGeom prst="line">
            <a:avLst/>
          </a:prstGeom>
          <a:ln>
            <a:solidFill>
              <a:schemeClr val="bg1">
                <a:lumMod val="65000"/>
              </a:schemeClr>
            </a:solidFill>
            <a:prstDash val="lgDash"/>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28665DFE-9647-41D9-853F-C03EAC045811}"/>
              </a:ext>
            </a:extLst>
          </p:cNvPr>
          <p:cNvSpPr/>
          <p:nvPr/>
        </p:nvSpPr>
        <p:spPr>
          <a:xfrm>
            <a:off x="183181" y="1048670"/>
            <a:ext cx="5786669" cy="461665"/>
          </a:xfrm>
          <a:prstGeom prst="rect">
            <a:avLst/>
          </a:prstGeom>
          <a:solidFill>
            <a:srgbClr val="002060"/>
          </a:solidFill>
        </p:spPr>
        <p:txBody>
          <a:bodyPr wrap="square">
            <a:spAutoFit/>
          </a:bodyPr>
          <a:lstStyle/>
          <a:p>
            <a:pPr lvl="0" algn="just">
              <a:spcAft>
                <a:spcPts val="300"/>
              </a:spcAft>
              <a:defRPr/>
            </a:pPr>
            <a:r>
              <a:rPr lang="en-US" sz="1200" noProof="1">
                <a:solidFill>
                  <a:schemeClr val="bg1"/>
                </a:solidFill>
                <a:latin typeface="Cera Pro" panose="00000400000000000000" pitchFamily="50" charset="0"/>
                <a:cs typeface="Arial" charset="0"/>
              </a:rPr>
              <a:t>RE development is carried out based on the RUPTL document, with consideration of the NRE mix target, supply-demand, and economic value.</a:t>
            </a:r>
          </a:p>
        </p:txBody>
      </p:sp>
      <p:sp>
        <p:nvSpPr>
          <p:cNvPr id="3" name="TextBox 2">
            <a:extLst>
              <a:ext uri="{FF2B5EF4-FFF2-40B4-BE49-F238E27FC236}">
                <a16:creationId xmlns:a16="http://schemas.microsoft.com/office/drawing/2014/main" id="{63A83F98-EBB7-E2D4-5C47-B5BF8E959429}"/>
              </a:ext>
            </a:extLst>
          </p:cNvPr>
          <p:cNvSpPr txBox="1"/>
          <p:nvPr/>
        </p:nvSpPr>
        <p:spPr>
          <a:xfrm>
            <a:off x="81739" y="1487822"/>
            <a:ext cx="5898305" cy="492443"/>
          </a:xfrm>
          <a:prstGeom prst="rect">
            <a:avLst/>
          </a:prstGeom>
          <a:noFill/>
        </p:spPr>
        <p:txBody>
          <a:bodyPr wrap="square">
            <a:spAutoFit/>
          </a:bodyPr>
          <a:lstStyle/>
          <a:p>
            <a:pPr algn="just"/>
            <a:r>
              <a:rPr lang="en-US" sz="1300" b="1" dirty="0">
                <a:solidFill>
                  <a:srgbClr val="002060"/>
                </a:solidFill>
                <a:latin typeface="Cera Pro" panose="00000400000000000000" pitchFamily="50" charset="0"/>
                <a:cs typeface="Arial" panose="020B0604020202020204" pitchFamily="34" charset="0"/>
              </a:rPr>
              <a:t>Highest Benchmark Price (HPT</a:t>
            </a:r>
            <a:r>
              <a:rPr lang="en-US" sz="1300" dirty="0">
                <a:solidFill>
                  <a:srgbClr val="002060"/>
                </a:solidFill>
                <a:latin typeface="Cera Pro" panose="00000400000000000000" pitchFamily="50" charset="0"/>
                <a:cs typeface="Arial" panose="020B0604020202020204" pitchFamily="34" charset="0"/>
              </a:rPr>
              <a:t>) for 2-stage staging without escalation with location factors applies to stage 1, for each type of renewables: </a:t>
            </a:r>
            <a:endParaRPr lang="en-ID" sz="1300" dirty="0">
              <a:latin typeface="Cera Pro" panose="00000400000000000000" pitchFamily="50" charset="0"/>
              <a:cs typeface="Arial" panose="020B0604020202020204" pitchFamily="34" charset="0"/>
            </a:endParaRPr>
          </a:p>
        </p:txBody>
      </p:sp>
      <p:graphicFrame>
        <p:nvGraphicFramePr>
          <p:cNvPr id="985" name="Table 985">
            <a:extLst>
              <a:ext uri="{FF2B5EF4-FFF2-40B4-BE49-F238E27FC236}">
                <a16:creationId xmlns:a16="http://schemas.microsoft.com/office/drawing/2014/main" id="{167C6C31-9E4B-6A5B-1D8E-CFFB01CD46C6}"/>
              </a:ext>
            </a:extLst>
          </p:cNvPr>
          <p:cNvGraphicFramePr>
            <a:graphicFrameLocks noGrp="1"/>
          </p:cNvGraphicFramePr>
          <p:nvPr>
            <p:extLst>
              <p:ext uri="{D42A27DB-BD31-4B8C-83A1-F6EECF244321}">
                <p14:modId xmlns:p14="http://schemas.microsoft.com/office/powerpoint/2010/main" val="1562175281"/>
              </p:ext>
            </p:extLst>
          </p:nvPr>
        </p:nvGraphicFramePr>
        <p:xfrm>
          <a:off x="167288" y="1949487"/>
          <a:ext cx="5794349" cy="1864275"/>
        </p:xfrm>
        <a:graphic>
          <a:graphicData uri="http://schemas.openxmlformats.org/drawingml/2006/table">
            <a:tbl>
              <a:tblPr firstRow="1" bandRow="1">
                <a:tableStyleId>{5C22544A-7EE6-4342-B048-85BDC9FD1C3A}</a:tableStyleId>
              </a:tblPr>
              <a:tblGrid>
                <a:gridCol w="1512712">
                  <a:extLst>
                    <a:ext uri="{9D8B030D-6E8A-4147-A177-3AD203B41FA5}">
                      <a16:colId xmlns:a16="http://schemas.microsoft.com/office/drawing/2014/main" val="1775902281"/>
                    </a:ext>
                  </a:extLst>
                </a:gridCol>
                <a:gridCol w="2350187">
                  <a:extLst>
                    <a:ext uri="{9D8B030D-6E8A-4147-A177-3AD203B41FA5}">
                      <a16:colId xmlns:a16="http://schemas.microsoft.com/office/drawing/2014/main" val="2865237383"/>
                    </a:ext>
                  </a:extLst>
                </a:gridCol>
                <a:gridCol w="1931450">
                  <a:extLst>
                    <a:ext uri="{9D8B030D-6E8A-4147-A177-3AD203B41FA5}">
                      <a16:colId xmlns:a16="http://schemas.microsoft.com/office/drawing/2014/main" val="1203511447"/>
                    </a:ext>
                  </a:extLst>
                </a:gridCol>
              </a:tblGrid>
              <a:tr h="168266">
                <a:tc>
                  <a:txBody>
                    <a:bodyPr/>
                    <a:lstStyle/>
                    <a:p>
                      <a:pPr algn="ctr"/>
                      <a:r>
                        <a:rPr lang="en-US" sz="900" dirty="0" err="1">
                          <a:solidFill>
                            <a:schemeClr val="tx2"/>
                          </a:solidFill>
                          <a:latin typeface="Cera Pro" panose="00000400000000000000" pitchFamily="50" charset="0"/>
                        </a:rPr>
                        <a:t>Jenis</a:t>
                      </a:r>
                      <a:endParaRPr lang="en-ID" sz="900" dirty="0">
                        <a:solidFill>
                          <a:schemeClr val="tx2"/>
                        </a:solidFill>
                        <a:latin typeface="Cera Pro" panose="00000400000000000000" pitchFamily="50" charset="0"/>
                      </a:endParaRPr>
                    </a:p>
                  </a:txBody>
                  <a:tcPr marL="72000" marR="72000" marT="10800" marB="1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en-ID" sz="900" i="1" dirty="0">
                          <a:solidFill>
                            <a:schemeClr val="tx2"/>
                          </a:solidFill>
                          <a:latin typeface="Cera Pro" panose="00000400000000000000" pitchFamily="50" charset="0"/>
                          <a:cs typeface="Arial" panose="020B0604020202020204" pitchFamily="34" charset="0"/>
                        </a:rPr>
                        <a:t>Stage</a:t>
                      </a:r>
                      <a:r>
                        <a:rPr lang="en-ID" sz="900" dirty="0">
                          <a:solidFill>
                            <a:schemeClr val="tx2"/>
                          </a:solidFill>
                          <a:latin typeface="Cera Pro" panose="00000400000000000000" pitchFamily="50" charset="0"/>
                          <a:cs typeface="Arial" panose="020B0604020202020204" pitchFamily="34" charset="0"/>
                        </a:rPr>
                        <a:t> 1 (</a:t>
                      </a:r>
                      <a:r>
                        <a:rPr lang="en-ID" sz="900" dirty="0" err="1">
                          <a:solidFill>
                            <a:schemeClr val="tx2"/>
                          </a:solidFill>
                          <a:latin typeface="Cera Pro" panose="00000400000000000000" pitchFamily="50" charset="0"/>
                          <a:cs typeface="Arial" panose="020B0604020202020204" pitchFamily="34" charset="0"/>
                        </a:rPr>
                        <a:t>cUSD</a:t>
                      </a:r>
                      <a:r>
                        <a:rPr lang="en-ID" sz="900" dirty="0">
                          <a:solidFill>
                            <a:schemeClr val="tx2"/>
                          </a:solidFill>
                          <a:latin typeface="Cera Pro" panose="00000400000000000000" pitchFamily="50" charset="0"/>
                          <a:cs typeface="Arial" panose="020B0604020202020204" pitchFamily="34" charset="0"/>
                        </a:rPr>
                        <a:t>/kWh)</a:t>
                      </a:r>
                      <a:endParaRPr lang="en-ID" sz="900" dirty="0">
                        <a:solidFill>
                          <a:schemeClr val="tx2"/>
                        </a:solidFill>
                        <a:latin typeface="Cera Pro" panose="00000400000000000000" pitchFamily="50" charset="0"/>
                      </a:endParaRPr>
                    </a:p>
                  </a:txBody>
                  <a:tcPr marL="72000" marR="72000" marT="10800" marB="1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en-ID" sz="900" i="1" dirty="0">
                          <a:solidFill>
                            <a:schemeClr val="tx2"/>
                          </a:solidFill>
                          <a:latin typeface="Cera Pro" panose="00000400000000000000" pitchFamily="50" charset="0"/>
                          <a:cs typeface="Arial" panose="020B0604020202020204" pitchFamily="34" charset="0"/>
                        </a:rPr>
                        <a:t>Stage</a:t>
                      </a:r>
                      <a:r>
                        <a:rPr lang="en-ID" sz="900" dirty="0">
                          <a:solidFill>
                            <a:schemeClr val="tx2"/>
                          </a:solidFill>
                          <a:latin typeface="Cera Pro" panose="00000400000000000000" pitchFamily="50" charset="0"/>
                          <a:cs typeface="Arial" panose="020B0604020202020204" pitchFamily="34" charset="0"/>
                        </a:rPr>
                        <a:t> 2 (</a:t>
                      </a:r>
                      <a:r>
                        <a:rPr lang="en-ID" sz="900" dirty="0" err="1">
                          <a:solidFill>
                            <a:schemeClr val="tx2"/>
                          </a:solidFill>
                          <a:latin typeface="Cera Pro" panose="00000400000000000000" pitchFamily="50" charset="0"/>
                          <a:cs typeface="Arial" panose="020B0604020202020204" pitchFamily="34" charset="0"/>
                        </a:rPr>
                        <a:t>cUSD</a:t>
                      </a:r>
                      <a:r>
                        <a:rPr lang="en-ID" sz="900" dirty="0">
                          <a:solidFill>
                            <a:schemeClr val="tx2"/>
                          </a:solidFill>
                          <a:latin typeface="Cera Pro" panose="00000400000000000000" pitchFamily="50" charset="0"/>
                          <a:cs typeface="Arial" panose="020B0604020202020204" pitchFamily="34" charset="0"/>
                        </a:rPr>
                        <a:t>/kWh)</a:t>
                      </a:r>
                      <a:endParaRPr lang="en-ID" sz="900" dirty="0">
                        <a:solidFill>
                          <a:schemeClr val="tx2"/>
                        </a:solidFill>
                        <a:latin typeface="Cera Pro" panose="00000400000000000000" pitchFamily="50" charset="0"/>
                      </a:endParaRPr>
                    </a:p>
                  </a:txBody>
                  <a:tcPr marL="72000" marR="72000" marT="10800" marB="1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2693189534"/>
                  </a:ext>
                </a:extLst>
              </a:tr>
              <a:tr h="242287">
                <a:tc>
                  <a:txBody>
                    <a:bodyPr/>
                    <a:lstStyle/>
                    <a:p>
                      <a:pPr marL="0" lvl="1" indent="0" algn="l"/>
                      <a:r>
                        <a:rPr lang="en-ID" sz="900" dirty="0">
                          <a:solidFill>
                            <a:schemeClr val="tx1"/>
                          </a:solidFill>
                          <a:latin typeface="Cera Pro" panose="00000400000000000000" pitchFamily="50" charset="0"/>
                          <a:cs typeface="Arial" panose="020B0604020202020204" pitchFamily="34" charset="0"/>
                        </a:rPr>
                        <a:t>Geothermal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ID" sz="900" dirty="0">
                          <a:solidFill>
                            <a:schemeClr val="tx1"/>
                          </a:solidFill>
                          <a:latin typeface="Cera Pro" panose="00000400000000000000" pitchFamily="50" charset="0"/>
                          <a:cs typeface="Arial" panose="020B0604020202020204" pitchFamily="34" charset="0"/>
                        </a:rPr>
                        <a:t>7.65 – 9.76 x F</a:t>
                      </a:r>
                      <a:endParaRPr lang="en-ID" sz="900" dirty="0">
                        <a:solidFill>
                          <a:schemeClr val="tx1"/>
                        </a:solidFill>
                        <a:latin typeface="Cera Pro" panose="00000400000000000000" pitchFamily="50"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900" dirty="0">
                          <a:solidFill>
                            <a:schemeClr val="tx1"/>
                          </a:solidFill>
                          <a:latin typeface="Cera Pro" panose="00000400000000000000" pitchFamily="50" charset="0"/>
                        </a:rPr>
                        <a:t>6.5 – 8.30</a:t>
                      </a:r>
                      <a:endParaRPr lang="en-ID" sz="900" dirty="0">
                        <a:solidFill>
                          <a:schemeClr val="tx1"/>
                        </a:solidFill>
                        <a:latin typeface="Cera Pro" panose="00000400000000000000" pitchFamily="50"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6671997"/>
                  </a:ext>
                </a:extLst>
              </a:tr>
              <a:tr h="242287">
                <a:tc>
                  <a:txBody>
                    <a:bodyPr/>
                    <a:lstStyle/>
                    <a:p>
                      <a:pPr algn="l"/>
                      <a:r>
                        <a:rPr lang="en-ID" sz="900" dirty="0">
                          <a:solidFill>
                            <a:schemeClr val="tx1"/>
                          </a:solidFill>
                          <a:latin typeface="Cera Pro" panose="00000400000000000000" pitchFamily="50" charset="0"/>
                          <a:cs typeface="Arial" panose="020B0604020202020204" pitchFamily="34" charset="0"/>
                        </a:rPr>
                        <a:t>Large Hydro</a:t>
                      </a:r>
                      <a:endParaRPr lang="en-ID" sz="900" dirty="0">
                        <a:solidFill>
                          <a:schemeClr val="tx1"/>
                        </a:solidFill>
                        <a:latin typeface="Cera Pro" panose="00000400000000000000" pitchFamily="50"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900" dirty="0">
                          <a:solidFill>
                            <a:schemeClr val="tx1"/>
                          </a:solidFill>
                          <a:latin typeface="Cera Pro" panose="00000400000000000000" pitchFamily="50" charset="0"/>
                        </a:rPr>
                        <a:t>6.74 – 11.23 x n x F</a:t>
                      </a:r>
                      <a:endParaRPr lang="en-ID" sz="900" dirty="0">
                        <a:solidFill>
                          <a:schemeClr val="tx1"/>
                        </a:solidFill>
                        <a:latin typeface="Cera Pro" panose="00000400000000000000" pitchFamily="50"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900" dirty="0">
                          <a:solidFill>
                            <a:schemeClr val="tx1"/>
                          </a:solidFill>
                          <a:latin typeface="Cera Pro" panose="00000400000000000000" pitchFamily="50" charset="0"/>
                        </a:rPr>
                        <a:t>4.21 – 7.02</a:t>
                      </a:r>
                      <a:endParaRPr lang="en-ID" sz="900" dirty="0">
                        <a:solidFill>
                          <a:schemeClr val="tx1"/>
                        </a:solidFill>
                        <a:latin typeface="Cera Pro" panose="00000400000000000000" pitchFamily="50"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472834"/>
                  </a:ext>
                </a:extLst>
              </a:tr>
              <a:tr h="242287">
                <a:tc>
                  <a:txBody>
                    <a:bodyPr/>
                    <a:lstStyle/>
                    <a:p>
                      <a:pPr algn="l"/>
                      <a:r>
                        <a:rPr lang="en-US" sz="900" dirty="0">
                          <a:solidFill>
                            <a:schemeClr val="tx1"/>
                          </a:solidFill>
                          <a:latin typeface="Cera Pro" panose="00000400000000000000" pitchFamily="50" charset="0"/>
                        </a:rPr>
                        <a:t>Excess Power Hydro</a:t>
                      </a:r>
                      <a:endParaRPr lang="en-ID" sz="900" dirty="0">
                        <a:solidFill>
                          <a:schemeClr val="tx1"/>
                        </a:solidFill>
                        <a:latin typeface="Cera Pro" panose="00000400000000000000" pitchFamily="50"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US" sz="900" dirty="0">
                          <a:solidFill>
                            <a:schemeClr val="tx1"/>
                          </a:solidFill>
                          <a:latin typeface="Cera Pro" panose="00000400000000000000" pitchFamily="50" charset="0"/>
                        </a:rPr>
                        <a:t>5.80 x 0.7</a:t>
                      </a:r>
                      <a:endParaRPr lang="en-ID" sz="900" dirty="0">
                        <a:solidFill>
                          <a:schemeClr val="tx1"/>
                        </a:solidFill>
                        <a:latin typeface="Cera Pro" panose="00000400000000000000" pitchFamily="50"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r"/>
                      <a:endParaRPr lang="en-ID" sz="1100" dirty="0">
                        <a:solidFill>
                          <a:schemeClr val="tx1"/>
                        </a:solidFill>
                        <a:latin typeface="Cera Pro" panose="00000400000000000000" pitchFamily="50"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45557532"/>
                  </a:ext>
                </a:extLst>
              </a:tr>
              <a:tr h="242287">
                <a:tc>
                  <a:txBody>
                    <a:bodyPr/>
                    <a:lstStyle/>
                    <a:p>
                      <a:pPr algn="l"/>
                      <a:r>
                        <a:rPr lang="en-ID" sz="900" dirty="0">
                          <a:solidFill>
                            <a:schemeClr val="tx1"/>
                          </a:solidFill>
                          <a:latin typeface="Cera Pro" panose="00000400000000000000" pitchFamily="50" charset="0"/>
                          <a:cs typeface="Arial" panose="020B0604020202020204" pitchFamily="34" charset="0"/>
                        </a:rPr>
                        <a:t>Solar</a:t>
                      </a:r>
                      <a:endParaRPr lang="en-ID" sz="900" dirty="0">
                        <a:solidFill>
                          <a:schemeClr val="tx1"/>
                        </a:solidFill>
                        <a:latin typeface="Cera Pro" panose="00000400000000000000" pitchFamily="50"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900" dirty="0">
                          <a:solidFill>
                            <a:schemeClr val="tx1"/>
                          </a:solidFill>
                          <a:latin typeface="Cera Pro" panose="00000400000000000000" pitchFamily="50" charset="0"/>
                        </a:rPr>
                        <a:t>6.95 – 11.47 x n x F</a:t>
                      </a:r>
                      <a:endParaRPr lang="en-ID" sz="900" dirty="0">
                        <a:solidFill>
                          <a:schemeClr val="tx1"/>
                        </a:solidFill>
                        <a:latin typeface="Cera Pro" panose="00000400000000000000" pitchFamily="50"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900" dirty="0">
                          <a:solidFill>
                            <a:schemeClr val="tx1"/>
                          </a:solidFill>
                          <a:latin typeface="Cera Pro" panose="00000400000000000000" pitchFamily="50" charset="0"/>
                        </a:rPr>
                        <a:t>4.17 – 6.88</a:t>
                      </a:r>
                      <a:endParaRPr lang="en-ID" sz="900" dirty="0">
                        <a:solidFill>
                          <a:schemeClr val="tx1"/>
                        </a:solidFill>
                        <a:latin typeface="Cera Pro" panose="00000400000000000000" pitchFamily="50"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8697487"/>
                  </a:ext>
                </a:extLst>
              </a:tr>
              <a:tr h="242287">
                <a:tc>
                  <a:txBody>
                    <a:bodyPr/>
                    <a:lstStyle/>
                    <a:p>
                      <a:pPr algn="l"/>
                      <a:r>
                        <a:rPr lang="en-ID" sz="900" dirty="0">
                          <a:solidFill>
                            <a:schemeClr val="tx1"/>
                          </a:solidFill>
                          <a:latin typeface="Cera Pro" panose="00000400000000000000" pitchFamily="50" charset="0"/>
                          <a:cs typeface="Arial" panose="020B0604020202020204" pitchFamily="34" charset="0"/>
                        </a:rPr>
                        <a:t>Wind</a:t>
                      </a:r>
                      <a:endParaRPr lang="en-ID" sz="900" dirty="0">
                        <a:solidFill>
                          <a:schemeClr val="tx1"/>
                        </a:solidFill>
                        <a:latin typeface="Cera Pro" panose="00000400000000000000" pitchFamily="50"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900" dirty="0">
                          <a:solidFill>
                            <a:schemeClr val="tx1"/>
                          </a:solidFill>
                          <a:latin typeface="Cera Pro" panose="00000400000000000000" pitchFamily="50" charset="0"/>
                        </a:rPr>
                        <a:t>9.54 – 11.22 x n x F</a:t>
                      </a:r>
                      <a:endParaRPr lang="en-ID" sz="900" dirty="0">
                        <a:solidFill>
                          <a:schemeClr val="tx1"/>
                        </a:solidFill>
                        <a:latin typeface="Cera Pro" panose="00000400000000000000" pitchFamily="50"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900" dirty="0">
                          <a:solidFill>
                            <a:schemeClr val="tx1"/>
                          </a:solidFill>
                          <a:latin typeface="Cera Pro" panose="00000400000000000000" pitchFamily="50" charset="0"/>
                        </a:rPr>
                        <a:t>5.73 – 6.73</a:t>
                      </a:r>
                      <a:endParaRPr lang="en-ID" sz="900" dirty="0">
                        <a:solidFill>
                          <a:schemeClr val="tx1"/>
                        </a:solidFill>
                        <a:latin typeface="Cera Pro" panose="00000400000000000000" pitchFamily="50"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7631017"/>
                  </a:ext>
                </a:extLst>
              </a:tr>
              <a:tr h="242287">
                <a:tc>
                  <a:txBody>
                    <a:bodyPr/>
                    <a:lstStyle/>
                    <a:p>
                      <a:pPr algn="l"/>
                      <a:r>
                        <a:rPr lang="en-ID" sz="900" dirty="0">
                          <a:solidFill>
                            <a:schemeClr val="tx1"/>
                          </a:solidFill>
                          <a:latin typeface="Cera Pro" panose="00000400000000000000" pitchFamily="50" charset="0"/>
                          <a:cs typeface="Arial" panose="020B0604020202020204" pitchFamily="34" charset="0"/>
                        </a:rPr>
                        <a:t>Biogas</a:t>
                      </a:r>
                      <a:endParaRPr lang="en-ID" sz="900" dirty="0">
                        <a:solidFill>
                          <a:schemeClr val="tx1"/>
                        </a:solidFill>
                        <a:latin typeface="Cera Pro" panose="00000400000000000000" pitchFamily="50"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900" dirty="0">
                          <a:solidFill>
                            <a:schemeClr val="tx1"/>
                          </a:solidFill>
                          <a:latin typeface="Cera Pro" panose="00000400000000000000" pitchFamily="50" charset="0"/>
                        </a:rPr>
                        <a:t>7.44 – 10.18 x n x F</a:t>
                      </a:r>
                      <a:endParaRPr lang="en-ID" sz="900" dirty="0">
                        <a:solidFill>
                          <a:schemeClr val="tx1"/>
                        </a:solidFill>
                        <a:latin typeface="Cera Pro" panose="00000400000000000000" pitchFamily="50"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latin typeface="Cera Pro" panose="00000400000000000000" pitchFamily="50" charset="0"/>
                        </a:rPr>
                        <a:t>4.46 – 6.11 x n</a:t>
                      </a:r>
                      <a:endParaRPr lang="en-ID" sz="900" dirty="0">
                        <a:solidFill>
                          <a:schemeClr val="tx1"/>
                        </a:solidFill>
                        <a:latin typeface="Cera Pro" panose="00000400000000000000" pitchFamily="50"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02776133"/>
                  </a:ext>
                </a:extLst>
              </a:tr>
              <a:tr h="242287">
                <a:tc>
                  <a:txBody>
                    <a:bodyPr/>
                    <a:lstStyle/>
                    <a:p>
                      <a:pPr algn="l"/>
                      <a:r>
                        <a:rPr lang="en-ID" sz="900" dirty="0">
                          <a:solidFill>
                            <a:schemeClr val="tx1"/>
                          </a:solidFill>
                          <a:latin typeface="Cera Pro" panose="00000400000000000000" pitchFamily="50" charset="0"/>
                          <a:cs typeface="Arial" panose="020B0604020202020204" pitchFamily="34" charset="0"/>
                        </a:rPr>
                        <a:t>Biomass</a:t>
                      </a:r>
                      <a:endParaRPr lang="en-ID" sz="900" dirty="0">
                        <a:solidFill>
                          <a:schemeClr val="tx1"/>
                        </a:solidFill>
                        <a:latin typeface="Cera Pro" panose="00000400000000000000" pitchFamily="50"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900" dirty="0">
                          <a:solidFill>
                            <a:schemeClr val="tx1"/>
                          </a:solidFill>
                          <a:latin typeface="Cera Pro" panose="00000400000000000000" pitchFamily="50" charset="0"/>
                        </a:rPr>
                        <a:t>9.29 – 11.55 x n x F</a:t>
                      </a:r>
                      <a:endParaRPr lang="en-ID" sz="900" dirty="0">
                        <a:solidFill>
                          <a:schemeClr val="tx1"/>
                        </a:solidFill>
                        <a:latin typeface="Cera Pro" panose="00000400000000000000" pitchFamily="50"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900" dirty="0">
                          <a:solidFill>
                            <a:schemeClr val="tx1"/>
                          </a:solidFill>
                          <a:latin typeface="Cera Pro" panose="00000400000000000000" pitchFamily="50" charset="0"/>
                        </a:rPr>
                        <a:t>7.43 – 9.24 x n</a:t>
                      </a:r>
                      <a:endParaRPr lang="en-ID" sz="900" dirty="0">
                        <a:solidFill>
                          <a:schemeClr val="tx1"/>
                        </a:solidFill>
                        <a:latin typeface="Cera Pro" panose="00000400000000000000" pitchFamily="50"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7099469"/>
                  </a:ext>
                </a:extLst>
              </a:tr>
            </a:tbl>
          </a:graphicData>
        </a:graphic>
      </p:graphicFrame>
      <p:sp>
        <p:nvSpPr>
          <p:cNvPr id="987" name="TextBox 986">
            <a:extLst>
              <a:ext uri="{FF2B5EF4-FFF2-40B4-BE49-F238E27FC236}">
                <a16:creationId xmlns:a16="http://schemas.microsoft.com/office/drawing/2014/main" id="{326F603F-F14F-30AA-FCF3-C5A965C11B81}"/>
              </a:ext>
            </a:extLst>
          </p:cNvPr>
          <p:cNvSpPr txBox="1"/>
          <p:nvPr/>
        </p:nvSpPr>
        <p:spPr>
          <a:xfrm>
            <a:off x="52929" y="3986228"/>
            <a:ext cx="5976000" cy="292388"/>
          </a:xfrm>
          <a:prstGeom prst="rect">
            <a:avLst/>
          </a:prstGeom>
          <a:noFill/>
        </p:spPr>
        <p:txBody>
          <a:bodyPr wrap="square">
            <a:spAutoFit/>
          </a:bodyPr>
          <a:lstStyle/>
          <a:p>
            <a:pPr marL="0" lvl="1" algn="just"/>
            <a:r>
              <a:rPr lang="en-ID" sz="1300" b="1" dirty="0">
                <a:solidFill>
                  <a:srgbClr val="002060"/>
                </a:solidFill>
                <a:latin typeface="Cera Pro" panose="00000400000000000000" pitchFamily="50" charset="0"/>
                <a:cs typeface="Arial" panose="020B0604020202020204" pitchFamily="34" charset="0"/>
              </a:rPr>
              <a:t>Deal Price (requires MEMR approval)</a:t>
            </a:r>
            <a:r>
              <a:rPr lang="en-ID" sz="1300" dirty="0">
                <a:latin typeface="Cera Pro" panose="00000400000000000000" pitchFamily="50" charset="0"/>
                <a:cs typeface="Arial" panose="020B0604020202020204" pitchFamily="34" charset="0"/>
              </a:rPr>
              <a:t>: Peaker Hydro; Biofuel PP; Ocean PP</a:t>
            </a:r>
          </a:p>
        </p:txBody>
      </p:sp>
      <p:sp>
        <p:nvSpPr>
          <p:cNvPr id="988" name="TextBox 987">
            <a:extLst>
              <a:ext uri="{FF2B5EF4-FFF2-40B4-BE49-F238E27FC236}">
                <a16:creationId xmlns:a16="http://schemas.microsoft.com/office/drawing/2014/main" id="{95192B10-54A3-0B31-99F3-41E92DBB9D5F}"/>
              </a:ext>
            </a:extLst>
          </p:cNvPr>
          <p:cNvSpPr txBox="1"/>
          <p:nvPr/>
        </p:nvSpPr>
        <p:spPr>
          <a:xfrm>
            <a:off x="1832721" y="3784114"/>
            <a:ext cx="4211254" cy="253916"/>
          </a:xfrm>
          <a:prstGeom prst="rect">
            <a:avLst/>
          </a:prstGeom>
          <a:noFill/>
        </p:spPr>
        <p:txBody>
          <a:bodyPr wrap="square">
            <a:spAutoFit/>
          </a:bodyPr>
          <a:lstStyle/>
          <a:p>
            <a:pPr marL="0" lvl="1" algn="r"/>
            <a:r>
              <a:rPr lang="en-ID" sz="1050" dirty="0">
                <a:solidFill>
                  <a:srgbClr val="002060"/>
                </a:solidFill>
                <a:latin typeface="Cera Pro" panose="00000400000000000000" pitchFamily="50" charset="0"/>
                <a:cs typeface="Arial" panose="020B0604020202020204" pitchFamily="34" charset="0"/>
              </a:rPr>
              <a:t>n: Technical factor (0.7 – 1.0)  F: Location factor (1 – 1.5)</a:t>
            </a:r>
          </a:p>
        </p:txBody>
      </p:sp>
      <p:sp>
        <p:nvSpPr>
          <p:cNvPr id="2" name="Title 2">
            <a:extLst>
              <a:ext uri="{FF2B5EF4-FFF2-40B4-BE49-F238E27FC236}">
                <a16:creationId xmlns:a16="http://schemas.microsoft.com/office/drawing/2014/main" id="{FF915DCF-F592-02CD-3F4C-B04581DE71F4}"/>
              </a:ext>
            </a:extLst>
          </p:cNvPr>
          <p:cNvSpPr txBox="1">
            <a:spLocks/>
          </p:cNvSpPr>
          <p:nvPr/>
        </p:nvSpPr>
        <p:spPr>
          <a:xfrm>
            <a:off x="-30275" y="-4197"/>
            <a:ext cx="12207647" cy="82898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400" b="1" kern="1200">
                <a:solidFill>
                  <a:schemeClr val="tx1"/>
                </a:solidFill>
                <a:latin typeface="Franklin Gothic Demi Cond" panose="020B0706030402020204" pitchFamily="34" charset="0"/>
                <a:ea typeface="+mj-ea"/>
                <a:cs typeface="+mj-cs"/>
              </a:defRPr>
            </a:lvl1pPr>
          </a:lstStyle>
          <a:p>
            <a:pPr marL="26988">
              <a:defRPr/>
            </a:pPr>
            <a:r>
              <a:rPr lang="en-US" sz="2300" dirty="0">
                <a:solidFill>
                  <a:srgbClr val="002060"/>
                </a:solidFill>
                <a:latin typeface="Cera Pro" panose="00000400000000000000" pitchFamily="50" charset="0"/>
              </a:rPr>
              <a:t>STRENGTHENING NREEC POLICIES TO ACCELERATE ENERGY TRANSITION INVESTMENT</a:t>
            </a:r>
            <a:endParaRPr kumimoji="0" lang="en-US" sz="2300" b="1" i="0" u="none" strike="noStrike" kern="1200" cap="none" spc="0" normalizeH="0" baseline="0" noProof="0" dirty="0">
              <a:ln>
                <a:noFill/>
              </a:ln>
              <a:solidFill>
                <a:sysClr val="windowText" lastClr="000000"/>
              </a:solidFill>
              <a:effectLst/>
              <a:uLnTx/>
              <a:uFillTx/>
              <a:latin typeface="Cera Pro" panose="00000400000000000000" pitchFamily="50" charset="0"/>
            </a:endParaRPr>
          </a:p>
        </p:txBody>
      </p:sp>
      <p:sp>
        <p:nvSpPr>
          <p:cNvPr id="6" name="TextBox 5">
            <a:extLst>
              <a:ext uri="{FF2B5EF4-FFF2-40B4-BE49-F238E27FC236}">
                <a16:creationId xmlns:a16="http://schemas.microsoft.com/office/drawing/2014/main" id="{6173E219-DFEE-1734-9F63-E341C018DCDE}"/>
              </a:ext>
            </a:extLst>
          </p:cNvPr>
          <p:cNvSpPr txBox="1"/>
          <p:nvPr/>
        </p:nvSpPr>
        <p:spPr>
          <a:xfrm>
            <a:off x="98294" y="750998"/>
            <a:ext cx="5809007" cy="307777"/>
          </a:xfrm>
          <a:prstGeom prst="rect">
            <a:avLst/>
          </a:prstGeom>
          <a:noFill/>
        </p:spPr>
        <p:txBody>
          <a:bodyPr wrap="square" rtlCol="0">
            <a:spAutoFit/>
          </a:bodyPr>
          <a:lstStyle/>
          <a:p>
            <a:r>
              <a:rPr lang="en-US" sz="1400" b="1" dirty="0">
                <a:latin typeface="Cera Pro" panose="00000400000000000000" pitchFamily="50" charset="0"/>
              </a:rPr>
              <a:t>PRES. REGULATION NUMBER 112/2022</a:t>
            </a:r>
            <a:endParaRPr lang="en-ID" sz="1400" b="1" dirty="0">
              <a:latin typeface="Cera Pro" panose="00000400000000000000" pitchFamily="50" charset="0"/>
            </a:endParaRPr>
          </a:p>
        </p:txBody>
      </p:sp>
      <p:sp>
        <p:nvSpPr>
          <p:cNvPr id="8" name="Rectangle: Rounded Corners 7">
            <a:extLst>
              <a:ext uri="{FF2B5EF4-FFF2-40B4-BE49-F238E27FC236}">
                <a16:creationId xmlns:a16="http://schemas.microsoft.com/office/drawing/2014/main" id="{6F25F820-E7B1-B7C6-4CDD-316014BA54AA}"/>
              </a:ext>
            </a:extLst>
          </p:cNvPr>
          <p:cNvSpPr/>
          <p:nvPr/>
        </p:nvSpPr>
        <p:spPr>
          <a:xfrm>
            <a:off x="183181" y="722198"/>
            <a:ext cx="2177143" cy="57877"/>
          </a:xfrm>
          <a:prstGeom prst="roundRect">
            <a:avLst>
              <a:gd name="adj" fmla="val 50000"/>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ID">
              <a:latin typeface="Cera Pro" panose="00000400000000000000" pitchFamily="50" charset="0"/>
            </a:endParaRPr>
          </a:p>
        </p:txBody>
      </p:sp>
      <p:sp>
        <p:nvSpPr>
          <p:cNvPr id="10" name="TextBox 9">
            <a:extLst>
              <a:ext uri="{FF2B5EF4-FFF2-40B4-BE49-F238E27FC236}">
                <a16:creationId xmlns:a16="http://schemas.microsoft.com/office/drawing/2014/main" id="{28E6DA01-7C1E-07B4-5232-79C93AABD896}"/>
              </a:ext>
            </a:extLst>
          </p:cNvPr>
          <p:cNvSpPr txBox="1"/>
          <p:nvPr/>
        </p:nvSpPr>
        <p:spPr>
          <a:xfrm>
            <a:off x="64566" y="5688651"/>
            <a:ext cx="2295758" cy="369332"/>
          </a:xfrm>
          <a:prstGeom prst="rect">
            <a:avLst/>
          </a:prstGeom>
          <a:noFill/>
        </p:spPr>
        <p:txBody>
          <a:bodyPr wrap="square" rtlCol="0">
            <a:spAutoFit/>
          </a:bodyPr>
          <a:lstStyle/>
          <a:p>
            <a:r>
              <a:rPr lang="en-US" sz="1800" b="1" dirty="0">
                <a:solidFill>
                  <a:srgbClr val="002060"/>
                </a:solidFill>
                <a:latin typeface="Cera Pro" panose="00000400000000000000" pitchFamily="50" charset="0"/>
                <a:ea typeface="Roboto" panose="02000000000000000000" pitchFamily="2" charset="0"/>
              </a:rPr>
              <a:t>NRE LAW DRAFT </a:t>
            </a:r>
            <a:endParaRPr lang="en-ID" sz="1800" dirty="0">
              <a:latin typeface="Cera Pro" panose="00000400000000000000" pitchFamily="50" charset="0"/>
            </a:endParaRPr>
          </a:p>
        </p:txBody>
      </p:sp>
      <p:sp>
        <p:nvSpPr>
          <p:cNvPr id="11" name="Rectangle: Rounded Corners 10">
            <a:extLst>
              <a:ext uri="{FF2B5EF4-FFF2-40B4-BE49-F238E27FC236}">
                <a16:creationId xmlns:a16="http://schemas.microsoft.com/office/drawing/2014/main" id="{138BF4A5-6157-B207-D529-BB2E0D03CE25}"/>
              </a:ext>
            </a:extLst>
          </p:cNvPr>
          <p:cNvSpPr/>
          <p:nvPr/>
        </p:nvSpPr>
        <p:spPr>
          <a:xfrm>
            <a:off x="149452" y="5641379"/>
            <a:ext cx="2177143" cy="57877"/>
          </a:xfrm>
          <a:prstGeom prst="roundRect">
            <a:avLst>
              <a:gd name="adj" fmla="val 50000"/>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ID">
              <a:latin typeface="Cera Pro" panose="00000400000000000000" pitchFamily="50" charset="0"/>
            </a:endParaRPr>
          </a:p>
        </p:txBody>
      </p:sp>
      <p:sp>
        <p:nvSpPr>
          <p:cNvPr id="12" name="Rectangle 11">
            <a:extLst>
              <a:ext uri="{FF2B5EF4-FFF2-40B4-BE49-F238E27FC236}">
                <a16:creationId xmlns:a16="http://schemas.microsoft.com/office/drawing/2014/main" id="{1BDCFB5C-B594-4818-825D-FEACD30C153D}"/>
              </a:ext>
            </a:extLst>
          </p:cNvPr>
          <p:cNvSpPr/>
          <p:nvPr/>
        </p:nvSpPr>
        <p:spPr>
          <a:xfrm>
            <a:off x="358313" y="5987202"/>
            <a:ext cx="3693184" cy="738664"/>
          </a:xfrm>
          <a:prstGeom prst="rect">
            <a:avLst/>
          </a:prstGeom>
        </p:spPr>
        <p:txBody>
          <a:bodyPr wrap="square">
            <a:spAutoFit/>
          </a:bodyPr>
          <a:lstStyle/>
          <a:p>
            <a:pPr algn="ctr"/>
            <a:r>
              <a:rPr lang="en-US" sz="1400" b="1" dirty="0">
                <a:solidFill>
                  <a:schemeClr val="tx2"/>
                </a:solidFill>
                <a:latin typeface="Cera Pro" panose="00000400000000000000" pitchFamily="50" charset="0"/>
              </a:rPr>
              <a:t>As a comprehensive regulation to create a sustainable and fair climate for NRE development</a:t>
            </a:r>
            <a:endParaRPr lang="en-ID" sz="1400" b="1" dirty="0">
              <a:solidFill>
                <a:schemeClr val="tx2"/>
              </a:solidFill>
              <a:latin typeface="Cera Pro" panose="00000400000000000000" pitchFamily="50" charset="0"/>
            </a:endParaRPr>
          </a:p>
        </p:txBody>
      </p:sp>
      <p:sp>
        <p:nvSpPr>
          <p:cNvPr id="15" name="TextBox 14">
            <a:extLst>
              <a:ext uri="{FF2B5EF4-FFF2-40B4-BE49-F238E27FC236}">
                <a16:creationId xmlns:a16="http://schemas.microsoft.com/office/drawing/2014/main" id="{9346B285-3916-BD8D-C27A-F1956E470A35}"/>
              </a:ext>
            </a:extLst>
          </p:cNvPr>
          <p:cNvSpPr txBox="1"/>
          <p:nvPr/>
        </p:nvSpPr>
        <p:spPr>
          <a:xfrm>
            <a:off x="35144" y="5867471"/>
            <a:ext cx="514885"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6000" b="0" i="0" u="none" strike="noStrike" kern="1200" cap="none" spc="0" normalizeH="0" baseline="0" noProof="0" dirty="0">
                <a:ln>
                  <a:noFill/>
                </a:ln>
                <a:effectLst/>
                <a:uLnTx/>
                <a:uFillTx/>
                <a:latin typeface="Cera Pro" panose="00000400000000000000" pitchFamily="50" charset="0"/>
                <a:ea typeface="Roboto Mono" pitchFamily="49" charset="0"/>
                <a:cs typeface="Arial" panose="020B0604020202020204" pitchFamily="34" charset="0"/>
              </a:rPr>
              <a:t>“</a:t>
            </a:r>
          </a:p>
        </p:txBody>
      </p:sp>
      <p:sp>
        <p:nvSpPr>
          <p:cNvPr id="17" name="TextBox 16">
            <a:extLst>
              <a:ext uri="{FF2B5EF4-FFF2-40B4-BE49-F238E27FC236}">
                <a16:creationId xmlns:a16="http://schemas.microsoft.com/office/drawing/2014/main" id="{24CAE263-18B8-484F-5DE4-1D2BACBF21D8}"/>
              </a:ext>
            </a:extLst>
          </p:cNvPr>
          <p:cNvSpPr txBox="1"/>
          <p:nvPr/>
        </p:nvSpPr>
        <p:spPr>
          <a:xfrm rot="10800000">
            <a:off x="3575699" y="5931605"/>
            <a:ext cx="514885"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6000" b="0" i="0" u="none" strike="noStrike" kern="1200" cap="none" spc="0" normalizeH="0" baseline="0" noProof="0" dirty="0">
                <a:ln>
                  <a:noFill/>
                </a:ln>
                <a:effectLst/>
                <a:uLnTx/>
                <a:uFillTx/>
                <a:latin typeface="Cera Pro" panose="00000400000000000000" pitchFamily="50" charset="0"/>
                <a:ea typeface="Roboto Mono" pitchFamily="49" charset="0"/>
                <a:cs typeface="Arial" panose="020B0604020202020204" pitchFamily="34" charset="0"/>
              </a:rPr>
              <a:t>“</a:t>
            </a:r>
          </a:p>
        </p:txBody>
      </p:sp>
      <p:sp>
        <p:nvSpPr>
          <p:cNvPr id="1123" name="Rectangle: Rounded Corners 1122">
            <a:extLst>
              <a:ext uri="{FF2B5EF4-FFF2-40B4-BE49-F238E27FC236}">
                <a16:creationId xmlns:a16="http://schemas.microsoft.com/office/drawing/2014/main" id="{724BA736-FA3F-1FBA-CE1B-68BC66AEFC7F}"/>
              </a:ext>
            </a:extLst>
          </p:cNvPr>
          <p:cNvSpPr/>
          <p:nvPr/>
        </p:nvSpPr>
        <p:spPr>
          <a:xfrm>
            <a:off x="101231" y="4348026"/>
            <a:ext cx="5909842" cy="1119897"/>
          </a:xfrm>
          <a:prstGeom prst="roundRect">
            <a:avLst>
              <a:gd name="adj" fmla="val 11273"/>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ID" sz="1000" dirty="0">
              <a:solidFill>
                <a:srgbClr val="002060"/>
              </a:solidFill>
              <a:latin typeface="Cera Pro" panose="00000400000000000000" pitchFamily="50" charset="0"/>
            </a:endParaRPr>
          </a:p>
        </p:txBody>
      </p:sp>
      <p:sp>
        <p:nvSpPr>
          <p:cNvPr id="1124" name="TextBox 1123">
            <a:extLst>
              <a:ext uri="{FF2B5EF4-FFF2-40B4-BE49-F238E27FC236}">
                <a16:creationId xmlns:a16="http://schemas.microsoft.com/office/drawing/2014/main" id="{92780582-E3CD-E676-CEAD-424001A4A85A}"/>
              </a:ext>
            </a:extLst>
          </p:cNvPr>
          <p:cNvSpPr txBox="1"/>
          <p:nvPr/>
        </p:nvSpPr>
        <p:spPr>
          <a:xfrm>
            <a:off x="123754" y="4304986"/>
            <a:ext cx="5916738" cy="1197572"/>
          </a:xfrm>
          <a:prstGeom prst="rect">
            <a:avLst/>
          </a:prstGeom>
          <a:noFill/>
        </p:spPr>
        <p:txBody>
          <a:bodyPr wrap="square">
            <a:spAutoFit/>
          </a:bodyPr>
          <a:lstStyle/>
          <a:p>
            <a:pPr algn="just">
              <a:lnSpc>
                <a:spcPct val="110000"/>
              </a:lnSpc>
              <a:defRPr/>
            </a:pPr>
            <a:r>
              <a:rPr lang="en-US" sz="1100" dirty="0">
                <a:solidFill>
                  <a:srgbClr val="002060"/>
                </a:solidFill>
                <a:latin typeface="Cera Pro" panose="00000400000000000000" pitchFamily="50" charset="0"/>
              </a:rPr>
              <a:t>Pres. Regulation 112/2022 also mandates the Government </a:t>
            </a:r>
            <a:r>
              <a:rPr lang="en-US" sz="1100" dirty="0" err="1">
                <a:solidFill>
                  <a:srgbClr val="002060"/>
                </a:solidFill>
                <a:latin typeface="Cera Pro" panose="00000400000000000000" pitchFamily="50" charset="0"/>
              </a:rPr>
              <a:t>c.q</a:t>
            </a:r>
            <a:r>
              <a:rPr lang="en-US" sz="1100" dirty="0">
                <a:solidFill>
                  <a:srgbClr val="002060"/>
                </a:solidFill>
                <a:latin typeface="Cera Pro" panose="00000400000000000000" pitchFamily="50" charset="0"/>
              </a:rPr>
              <a:t>. The MEMR to prepare a roadmap to accelerate the retirement of the CFPP's operational life and limit the development of new CFPPs, except for those CFPPs that have been listed in the RUPTL or which are integrated with industry; committed to reduce GHG more than 35% in 10 years since CFPP started operation through technology dev., carbon offset, and/or increasing RE mix; and operated until 2050.</a:t>
            </a:r>
            <a:endParaRPr lang="sv-SE" sz="1100" dirty="0">
              <a:solidFill>
                <a:srgbClr val="002060"/>
              </a:solidFill>
              <a:latin typeface="Cera Pro" panose="00000400000000000000" pitchFamily="50" charset="0"/>
              <a:ea typeface="Open Sans Light" panose="020B0306030504020204" pitchFamily="34" charset="0"/>
              <a:cs typeface="Open Sans Light" panose="020B0306030504020204" pitchFamily="34" charset="0"/>
            </a:endParaRPr>
          </a:p>
        </p:txBody>
      </p:sp>
      <p:sp>
        <p:nvSpPr>
          <p:cNvPr id="4" name="Rectangle: Rounded Corners 3">
            <a:extLst>
              <a:ext uri="{FF2B5EF4-FFF2-40B4-BE49-F238E27FC236}">
                <a16:creationId xmlns:a16="http://schemas.microsoft.com/office/drawing/2014/main" id="{AC40A2A3-B879-18C7-E097-C3EA44E61C25}"/>
              </a:ext>
            </a:extLst>
          </p:cNvPr>
          <p:cNvSpPr/>
          <p:nvPr/>
        </p:nvSpPr>
        <p:spPr>
          <a:xfrm>
            <a:off x="6197792" y="722198"/>
            <a:ext cx="2177143" cy="57877"/>
          </a:xfrm>
          <a:prstGeom prst="roundRect">
            <a:avLst>
              <a:gd name="adj" fmla="val 50000"/>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ID">
              <a:latin typeface="Cera Pro" panose="00000400000000000000" pitchFamily="50" charset="0"/>
            </a:endParaRPr>
          </a:p>
        </p:txBody>
      </p:sp>
      <p:sp>
        <p:nvSpPr>
          <p:cNvPr id="5" name="TextBox 4">
            <a:extLst>
              <a:ext uri="{FF2B5EF4-FFF2-40B4-BE49-F238E27FC236}">
                <a16:creationId xmlns:a16="http://schemas.microsoft.com/office/drawing/2014/main" id="{2618431F-3673-64DC-CCE3-09A108116858}"/>
              </a:ext>
            </a:extLst>
          </p:cNvPr>
          <p:cNvSpPr txBox="1"/>
          <p:nvPr/>
        </p:nvSpPr>
        <p:spPr>
          <a:xfrm>
            <a:off x="6132398" y="777424"/>
            <a:ext cx="6059602" cy="492443"/>
          </a:xfrm>
          <a:prstGeom prst="rect">
            <a:avLst/>
          </a:prstGeom>
          <a:noFill/>
        </p:spPr>
        <p:txBody>
          <a:bodyPr wrap="square" rtlCol="0">
            <a:spAutoFit/>
          </a:bodyPr>
          <a:lstStyle/>
          <a:p>
            <a:pPr algn="just"/>
            <a:r>
              <a:rPr lang="en-US" sz="1300" b="1" dirty="0">
                <a:latin typeface="Cera Pro" panose="00000400000000000000" pitchFamily="50" charset="0"/>
              </a:rPr>
              <a:t>PRES. REGULATION NUMBER 11/2023 on </a:t>
            </a:r>
            <a:r>
              <a:rPr lang="en-US" sz="1300" dirty="0">
                <a:latin typeface="Cera Pro" panose="00000400000000000000" pitchFamily="50" charset="0"/>
              </a:rPr>
              <a:t>Additional Concurrent Government Affairs in the Energy and Mineral Resources Sector for the NRE Subfield.</a:t>
            </a:r>
            <a:endParaRPr lang="en-ID" sz="1300" dirty="0">
              <a:latin typeface="Cera Pro" panose="00000400000000000000" pitchFamily="50" charset="0"/>
            </a:endParaRPr>
          </a:p>
        </p:txBody>
      </p:sp>
      <p:sp>
        <p:nvSpPr>
          <p:cNvPr id="14" name="TextBox 13">
            <a:extLst>
              <a:ext uri="{FF2B5EF4-FFF2-40B4-BE49-F238E27FC236}">
                <a16:creationId xmlns:a16="http://schemas.microsoft.com/office/drawing/2014/main" id="{75D11405-5179-674D-88E6-699902E34C71}"/>
              </a:ext>
            </a:extLst>
          </p:cNvPr>
          <p:cNvSpPr txBox="1"/>
          <p:nvPr/>
        </p:nvSpPr>
        <p:spPr>
          <a:xfrm>
            <a:off x="6156069" y="1974509"/>
            <a:ext cx="6010265" cy="307777"/>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dirty="0">
                <a:ln>
                  <a:noFill/>
                </a:ln>
                <a:solidFill>
                  <a:prstClr val="black"/>
                </a:solidFill>
                <a:effectLst/>
                <a:uLnTx/>
                <a:uFillTx/>
                <a:latin typeface="Cera Pro" panose="00000400000000000000" pitchFamily="50" charset="0"/>
              </a:rPr>
              <a:t>Additional Concurrent Government Affairs for Local Governments:</a:t>
            </a:r>
            <a:endParaRPr kumimoji="0" lang="en-ID" sz="1400" i="0" u="none" strike="noStrike" kern="1200" cap="none" spc="0" normalizeH="0" baseline="0" noProof="0" dirty="0">
              <a:ln>
                <a:noFill/>
              </a:ln>
              <a:solidFill>
                <a:prstClr val="black"/>
              </a:solidFill>
              <a:effectLst/>
              <a:uLnTx/>
              <a:uFillTx/>
              <a:latin typeface="Cera Pro" panose="00000400000000000000" pitchFamily="50" charset="0"/>
            </a:endParaRPr>
          </a:p>
        </p:txBody>
      </p:sp>
      <p:grpSp>
        <p:nvGrpSpPr>
          <p:cNvPr id="42" name="Group 41">
            <a:extLst>
              <a:ext uri="{FF2B5EF4-FFF2-40B4-BE49-F238E27FC236}">
                <a16:creationId xmlns:a16="http://schemas.microsoft.com/office/drawing/2014/main" id="{ABC58D66-AD39-8A59-8B4E-F9A13897EDE8}"/>
              </a:ext>
            </a:extLst>
          </p:cNvPr>
          <p:cNvGrpSpPr/>
          <p:nvPr/>
        </p:nvGrpSpPr>
        <p:grpSpPr>
          <a:xfrm>
            <a:off x="6172195" y="2277469"/>
            <a:ext cx="5918574" cy="3095518"/>
            <a:chOff x="6172195" y="2277469"/>
            <a:chExt cx="5829131" cy="3095518"/>
          </a:xfrm>
        </p:grpSpPr>
        <p:sp>
          <p:nvSpPr>
            <p:cNvPr id="16" name="Rectangle: Rounded Corners 15">
              <a:extLst>
                <a:ext uri="{FF2B5EF4-FFF2-40B4-BE49-F238E27FC236}">
                  <a16:creationId xmlns:a16="http://schemas.microsoft.com/office/drawing/2014/main" id="{298175A3-A24D-7FF9-7B6E-1D665C376C43}"/>
                </a:ext>
              </a:extLst>
            </p:cNvPr>
            <p:cNvSpPr/>
            <p:nvPr/>
          </p:nvSpPr>
          <p:spPr>
            <a:xfrm>
              <a:off x="6377953" y="2325395"/>
              <a:ext cx="5560785" cy="231114"/>
            </a:xfrm>
            <a:prstGeom prst="roundRect">
              <a:avLst>
                <a:gd name="adj" fmla="val 19212"/>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era Pro" panose="00000400000000000000" pitchFamily="50" charset="0"/>
              </a:endParaRPr>
            </a:p>
          </p:txBody>
        </p:sp>
        <p:sp>
          <p:nvSpPr>
            <p:cNvPr id="18" name="Rectangle: Rounded Corners 17">
              <a:extLst>
                <a:ext uri="{FF2B5EF4-FFF2-40B4-BE49-F238E27FC236}">
                  <a16:creationId xmlns:a16="http://schemas.microsoft.com/office/drawing/2014/main" id="{D2A88797-DABD-D87F-BCD0-33005F17B789}"/>
                </a:ext>
              </a:extLst>
            </p:cNvPr>
            <p:cNvSpPr/>
            <p:nvPr/>
          </p:nvSpPr>
          <p:spPr>
            <a:xfrm>
              <a:off x="6390338" y="2640873"/>
              <a:ext cx="5560785" cy="376899"/>
            </a:xfrm>
            <a:prstGeom prst="roundRect">
              <a:avLst>
                <a:gd name="adj" fmla="val 19212"/>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era Pro" panose="00000400000000000000" pitchFamily="50" charset="0"/>
              </a:endParaRPr>
            </a:p>
          </p:txBody>
        </p:sp>
        <p:sp>
          <p:nvSpPr>
            <p:cNvPr id="19" name="Rectangle: Rounded Corners 18">
              <a:extLst>
                <a:ext uri="{FF2B5EF4-FFF2-40B4-BE49-F238E27FC236}">
                  <a16:creationId xmlns:a16="http://schemas.microsoft.com/office/drawing/2014/main" id="{BAFB9AEB-8B8D-A7E7-51EA-5A7D93A7B36D}"/>
                </a:ext>
              </a:extLst>
            </p:cNvPr>
            <p:cNvSpPr/>
            <p:nvPr/>
          </p:nvSpPr>
          <p:spPr>
            <a:xfrm>
              <a:off x="6377953" y="3122486"/>
              <a:ext cx="5560785" cy="568800"/>
            </a:xfrm>
            <a:prstGeom prst="roundRect">
              <a:avLst>
                <a:gd name="adj" fmla="val 19212"/>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era Pro" panose="00000400000000000000" pitchFamily="50" charset="0"/>
              </a:endParaRPr>
            </a:p>
          </p:txBody>
        </p:sp>
        <p:sp>
          <p:nvSpPr>
            <p:cNvPr id="20" name="Rectangle: Rounded Corners 19">
              <a:extLst>
                <a:ext uri="{FF2B5EF4-FFF2-40B4-BE49-F238E27FC236}">
                  <a16:creationId xmlns:a16="http://schemas.microsoft.com/office/drawing/2014/main" id="{16F199F4-9F84-AE4E-2978-678ABB3A9DA9}"/>
                </a:ext>
              </a:extLst>
            </p:cNvPr>
            <p:cNvSpPr/>
            <p:nvPr/>
          </p:nvSpPr>
          <p:spPr>
            <a:xfrm>
              <a:off x="6377952" y="3796000"/>
              <a:ext cx="5560785" cy="376899"/>
            </a:xfrm>
            <a:prstGeom prst="roundRect">
              <a:avLst>
                <a:gd name="adj" fmla="val 19212"/>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era Pro" panose="00000400000000000000" pitchFamily="50" charset="0"/>
              </a:endParaRPr>
            </a:p>
          </p:txBody>
        </p:sp>
        <p:sp>
          <p:nvSpPr>
            <p:cNvPr id="21" name="Rectangle: Rounded Corners 20">
              <a:extLst>
                <a:ext uri="{FF2B5EF4-FFF2-40B4-BE49-F238E27FC236}">
                  <a16:creationId xmlns:a16="http://schemas.microsoft.com/office/drawing/2014/main" id="{06CBBEDE-6D5A-0246-ECD2-DE8915277DE2}"/>
                </a:ext>
              </a:extLst>
            </p:cNvPr>
            <p:cNvSpPr/>
            <p:nvPr/>
          </p:nvSpPr>
          <p:spPr>
            <a:xfrm>
              <a:off x="6377952" y="4277613"/>
              <a:ext cx="5560785" cy="568800"/>
            </a:xfrm>
            <a:prstGeom prst="roundRect">
              <a:avLst>
                <a:gd name="adj" fmla="val 19212"/>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era Pro" panose="00000400000000000000" pitchFamily="50" charset="0"/>
              </a:endParaRPr>
            </a:p>
          </p:txBody>
        </p:sp>
        <p:sp>
          <p:nvSpPr>
            <p:cNvPr id="22" name="Rectangle: Rounded Corners 21">
              <a:extLst>
                <a:ext uri="{FF2B5EF4-FFF2-40B4-BE49-F238E27FC236}">
                  <a16:creationId xmlns:a16="http://schemas.microsoft.com/office/drawing/2014/main" id="{A4617CD5-0484-FD54-C761-089F66342349}"/>
                </a:ext>
              </a:extLst>
            </p:cNvPr>
            <p:cNvSpPr/>
            <p:nvPr/>
          </p:nvSpPr>
          <p:spPr>
            <a:xfrm>
              <a:off x="6390338" y="4951129"/>
              <a:ext cx="5560785" cy="376899"/>
            </a:xfrm>
            <a:prstGeom prst="roundRect">
              <a:avLst>
                <a:gd name="adj" fmla="val 19212"/>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era Pro" panose="00000400000000000000" pitchFamily="50" charset="0"/>
              </a:endParaRPr>
            </a:p>
          </p:txBody>
        </p:sp>
        <p:sp>
          <p:nvSpPr>
            <p:cNvPr id="23" name="TextBox 22">
              <a:extLst>
                <a:ext uri="{FF2B5EF4-FFF2-40B4-BE49-F238E27FC236}">
                  <a16:creationId xmlns:a16="http://schemas.microsoft.com/office/drawing/2014/main" id="{BB43EBE4-56B7-511B-0C67-939C0962120D}"/>
                </a:ext>
              </a:extLst>
            </p:cNvPr>
            <p:cNvSpPr txBox="1"/>
            <p:nvPr/>
          </p:nvSpPr>
          <p:spPr>
            <a:xfrm>
              <a:off x="6252148" y="2277469"/>
              <a:ext cx="5749178" cy="292388"/>
            </a:xfrm>
            <a:prstGeom prst="rect">
              <a:avLst/>
            </a:prstGeom>
            <a:noFill/>
          </p:spPr>
          <p:txBody>
            <a:bodyPr wrap="square">
              <a:spAutoFit/>
            </a:bodyPr>
            <a:lstStyle/>
            <a:p>
              <a:pPr marL="133350" marR="0" lvl="0" indent="0" algn="just"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Cera Pro" panose="00000400000000000000" pitchFamily="50" charset="0"/>
                </a:rPr>
                <a:t>management of </a:t>
              </a:r>
              <a:r>
                <a:rPr kumimoji="0" lang="en-US" sz="1300" b="1" i="0" u="none" strike="noStrike" kern="1200" cap="none" spc="0" normalizeH="0" baseline="0" noProof="0" dirty="0">
                  <a:ln>
                    <a:noFill/>
                  </a:ln>
                  <a:solidFill>
                    <a:prstClr val="black"/>
                  </a:solidFill>
                  <a:effectLst/>
                  <a:uLnTx/>
                  <a:uFillTx/>
                  <a:latin typeface="Cera Pro" panose="00000400000000000000" pitchFamily="50" charset="0"/>
                </a:rPr>
                <a:t>Biomass</a:t>
              </a:r>
              <a:r>
                <a:rPr kumimoji="0" lang="en-US" sz="1300" b="0" i="0" u="none" strike="noStrike" kern="1200" cap="none" spc="0" normalizeH="0" baseline="0" noProof="0" dirty="0">
                  <a:ln>
                    <a:noFill/>
                  </a:ln>
                  <a:solidFill>
                    <a:prstClr val="black"/>
                  </a:solidFill>
                  <a:effectLst/>
                  <a:uLnTx/>
                  <a:uFillTx/>
                  <a:latin typeface="Cera Pro" panose="00000400000000000000" pitchFamily="50" charset="0"/>
                </a:rPr>
                <a:t> and/or </a:t>
              </a:r>
              <a:r>
                <a:rPr kumimoji="0" lang="en-US" sz="1300" b="1" i="0" u="none" strike="noStrike" kern="1200" cap="none" spc="0" normalizeH="0" baseline="0" noProof="0" dirty="0">
                  <a:ln>
                    <a:noFill/>
                  </a:ln>
                  <a:solidFill>
                    <a:prstClr val="black"/>
                  </a:solidFill>
                  <a:effectLst/>
                  <a:uLnTx/>
                  <a:uFillTx/>
                  <a:latin typeface="Cera Pro" panose="00000400000000000000" pitchFamily="50" charset="0"/>
                </a:rPr>
                <a:t>Biogas</a:t>
              </a:r>
              <a:r>
                <a:rPr kumimoji="0" lang="en-US" sz="1300" b="0" i="0" u="none" strike="noStrike" kern="1200" cap="none" spc="0" normalizeH="0" baseline="0" noProof="0" dirty="0">
                  <a:ln>
                    <a:noFill/>
                  </a:ln>
                  <a:solidFill>
                    <a:prstClr val="black"/>
                  </a:solidFill>
                  <a:effectLst/>
                  <a:uLnTx/>
                  <a:uFillTx/>
                  <a:latin typeface="Cera Pro" panose="00000400000000000000" pitchFamily="50" charset="0"/>
                </a:rPr>
                <a:t> supply within the province.</a:t>
              </a:r>
              <a:endParaRPr kumimoji="0" lang="en-ID" sz="1300" b="0" i="0" u="none" strike="noStrike" kern="1200" cap="none" spc="0" normalizeH="0" baseline="0" noProof="0" dirty="0">
                <a:ln>
                  <a:noFill/>
                </a:ln>
                <a:solidFill>
                  <a:prstClr val="black"/>
                </a:solidFill>
                <a:effectLst/>
                <a:uLnTx/>
                <a:uFillTx/>
                <a:latin typeface="Cera Pro" panose="00000400000000000000" pitchFamily="50" charset="0"/>
                <a:ea typeface="Times New Roman" panose="02020603050405020304" pitchFamily="18" charset="0"/>
              </a:endParaRPr>
            </a:p>
          </p:txBody>
        </p:sp>
        <p:sp>
          <p:nvSpPr>
            <p:cNvPr id="24" name="TextBox 23">
              <a:extLst>
                <a:ext uri="{FF2B5EF4-FFF2-40B4-BE49-F238E27FC236}">
                  <a16:creationId xmlns:a16="http://schemas.microsoft.com/office/drawing/2014/main" id="{58DAD80F-3B1F-F7EB-FCAF-D0995F3F45F3}"/>
                </a:ext>
              </a:extLst>
            </p:cNvPr>
            <p:cNvSpPr txBox="1"/>
            <p:nvPr/>
          </p:nvSpPr>
          <p:spPr>
            <a:xfrm>
              <a:off x="6267724" y="2572136"/>
              <a:ext cx="5560785" cy="492443"/>
            </a:xfrm>
            <a:prstGeom prst="rect">
              <a:avLst/>
            </a:prstGeom>
            <a:noFill/>
          </p:spPr>
          <p:txBody>
            <a:bodyPr wrap="square">
              <a:spAutoFit/>
            </a:bodyPr>
            <a:lstStyle/>
            <a:p>
              <a:pPr marL="133350" marR="0" lvl="0" indent="0" algn="just"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Cera Pro" panose="00000400000000000000" pitchFamily="50" charset="0"/>
                </a:rPr>
                <a:t>management of the utilization of </a:t>
              </a:r>
              <a:r>
                <a:rPr kumimoji="0" lang="en-US" sz="1300" b="1" i="0" u="none" strike="noStrike" kern="1200" cap="none" spc="0" normalizeH="0" baseline="0" noProof="0" dirty="0">
                  <a:ln>
                    <a:noFill/>
                  </a:ln>
                  <a:solidFill>
                    <a:prstClr val="black"/>
                  </a:solidFill>
                  <a:effectLst/>
                  <a:uLnTx/>
                  <a:uFillTx/>
                  <a:latin typeface="Cera Pro" panose="00000400000000000000" pitchFamily="50" charset="0"/>
                </a:rPr>
                <a:t>Biomass</a:t>
              </a:r>
              <a:r>
                <a:rPr kumimoji="0" lang="en-US" sz="1300" b="0" i="0" u="none" strike="noStrike" kern="1200" cap="none" spc="0" normalizeH="0" baseline="0" noProof="0" dirty="0">
                  <a:ln>
                    <a:noFill/>
                  </a:ln>
                  <a:solidFill>
                    <a:prstClr val="black"/>
                  </a:solidFill>
                  <a:effectLst/>
                  <a:uLnTx/>
                  <a:uFillTx/>
                  <a:latin typeface="Cera Pro" panose="00000400000000000000" pitchFamily="50" charset="0"/>
                </a:rPr>
                <a:t> and/or </a:t>
              </a:r>
              <a:r>
                <a:rPr kumimoji="0" lang="en-US" sz="1300" b="1" i="0" u="none" strike="noStrike" kern="1200" cap="none" spc="0" normalizeH="0" baseline="0" noProof="0" dirty="0">
                  <a:ln>
                    <a:noFill/>
                  </a:ln>
                  <a:solidFill>
                    <a:prstClr val="black"/>
                  </a:solidFill>
                  <a:effectLst/>
                  <a:uLnTx/>
                  <a:uFillTx/>
                  <a:latin typeface="Cera Pro" panose="00000400000000000000" pitchFamily="50" charset="0"/>
                </a:rPr>
                <a:t>Biogas</a:t>
              </a:r>
              <a:r>
                <a:rPr kumimoji="0" lang="en-US" sz="1300" b="0" i="0" u="none" strike="noStrike" kern="1200" cap="none" spc="0" normalizeH="0" baseline="0" noProof="0" dirty="0">
                  <a:ln>
                    <a:noFill/>
                  </a:ln>
                  <a:solidFill>
                    <a:prstClr val="black"/>
                  </a:solidFill>
                  <a:effectLst/>
                  <a:uLnTx/>
                  <a:uFillTx/>
                  <a:latin typeface="Cera Pro" panose="00000400000000000000" pitchFamily="50" charset="0"/>
                </a:rPr>
                <a:t> as fuel in the provincial area</a:t>
              </a:r>
              <a:endParaRPr kumimoji="0" lang="en-ID" sz="1300" b="0" i="0" u="none" strike="noStrike" kern="1200" cap="none" spc="0" normalizeH="0" baseline="0" noProof="0" dirty="0">
                <a:ln>
                  <a:noFill/>
                </a:ln>
                <a:solidFill>
                  <a:prstClr val="black"/>
                </a:solidFill>
                <a:effectLst/>
                <a:uLnTx/>
                <a:uFillTx/>
                <a:latin typeface="Cera Pro" panose="00000400000000000000" pitchFamily="50" charset="0"/>
                <a:ea typeface="Times New Roman" panose="02020603050405020304" pitchFamily="18" charset="0"/>
              </a:endParaRPr>
            </a:p>
          </p:txBody>
        </p:sp>
        <p:sp>
          <p:nvSpPr>
            <p:cNvPr id="25" name="TextBox 24">
              <a:extLst>
                <a:ext uri="{FF2B5EF4-FFF2-40B4-BE49-F238E27FC236}">
                  <a16:creationId xmlns:a16="http://schemas.microsoft.com/office/drawing/2014/main" id="{ABC928E2-8D90-C88B-6E6C-A1ADAA2EA674}"/>
                </a:ext>
              </a:extLst>
            </p:cNvPr>
            <p:cNvSpPr txBox="1"/>
            <p:nvPr/>
          </p:nvSpPr>
          <p:spPr>
            <a:xfrm>
              <a:off x="6252148" y="3048016"/>
              <a:ext cx="5749178" cy="692497"/>
            </a:xfrm>
            <a:prstGeom prst="rect">
              <a:avLst/>
            </a:prstGeom>
            <a:noFill/>
          </p:spPr>
          <p:txBody>
            <a:bodyPr wrap="square">
              <a:spAutoFit/>
            </a:bodyPr>
            <a:lstStyle/>
            <a:p>
              <a:pPr marL="133350" marR="0" lvl="0" indent="0" algn="just" defTabSz="914400" rtl="0" eaLnBrk="1" fontAlgn="auto" latinLnBrk="0" hangingPunct="1">
                <a:lnSpc>
                  <a:spcPct val="100000"/>
                </a:lnSpc>
                <a:spcBef>
                  <a:spcPts val="0"/>
                </a:spcBef>
                <a:spcAft>
                  <a:spcPts val="0"/>
                </a:spcAft>
                <a:buClrTx/>
                <a:buSzTx/>
                <a:buFontTx/>
                <a:buNone/>
                <a:tabLst/>
                <a:defRPr/>
              </a:pPr>
              <a:r>
                <a:rPr kumimoji="0" lang="en-US" sz="1300" i="0" u="none" strike="noStrike" kern="1200" cap="none" spc="0" normalizeH="0" baseline="0" noProof="0" dirty="0">
                  <a:ln>
                    <a:noFill/>
                  </a:ln>
                  <a:solidFill>
                    <a:prstClr val="black"/>
                  </a:solidFill>
                  <a:effectLst/>
                  <a:uLnTx/>
                  <a:uFillTx/>
                  <a:latin typeface="Cera Pro" panose="00000400000000000000" pitchFamily="50" charset="0"/>
                </a:rPr>
                <a:t>management of Various New Renewable Energy sourced from </a:t>
              </a:r>
              <a:r>
                <a:rPr kumimoji="0" lang="en-US" sz="1300" b="1" i="0" u="none" strike="noStrike" kern="1200" cap="none" spc="0" normalizeH="0" baseline="0" noProof="0" dirty="0">
                  <a:ln>
                    <a:noFill/>
                  </a:ln>
                  <a:solidFill>
                    <a:prstClr val="black"/>
                  </a:solidFill>
                  <a:effectLst/>
                  <a:uLnTx/>
                  <a:uFillTx/>
                  <a:latin typeface="Cera Pro" panose="00000400000000000000" pitchFamily="50" charset="0"/>
                </a:rPr>
                <a:t>solar, wind, waterfall, as well as the movement and temperature difference of the ocean layer, </a:t>
              </a:r>
              <a:r>
                <a:rPr kumimoji="0" lang="en-US" sz="1300" i="0" u="none" strike="noStrike" kern="1200" cap="none" spc="0" normalizeH="0" baseline="0" noProof="0" dirty="0">
                  <a:ln>
                    <a:noFill/>
                  </a:ln>
                  <a:solidFill>
                    <a:prstClr val="black"/>
                  </a:solidFill>
                  <a:effectLst/>
                  <a:uLnTx/>
                  <a:uFillTx/>
                  <a:latin typeface="Cera Pro" panose="00000400000000000000" pitchFamily="50" charset="0"/>
                </a:rPr>
                <a:t>within the province.</a:t>
              </a:r>
              <a:endParaRPr kumimoji="0" lang="en-ID" sz="1300" i="0" u="none" strike="noStrike" kern="1200" cap="none" spc="0" normalizeH="0" baseline="0" noProof="0" dirty="0">
                <a:ln>
                  <a:noFill/>
                </a:ln>
                <a:solidFill>
                  <a:prstClr val="black"/>
                </a:solidFill>
                <a:effectLst/>
                <a:uLnTx/>
                <a:uFillTx/>
                <a:latin typeface="Cera Pro" panose="00000400000000000000" pitchFamily="50" charset="0"/>
                <a:ea typeface="Times New Roman" panose="02020603050405020304" pitchFamily="18" charset="0"/>
              </a:endParaRPr>
            </a:p>
          </p:txBody>
        </p:sp>
        <p:sp>
          <p:nvSpPr>
            <p:cNvPr id="26" name="TextBox 25">
              <a:extLst>
                <a:ext uri="{FF2B5EF4-FFF2-40B4-BE49-F238E27FC236}">
                  <a16:creationId xmlns:a16="http://schemas.microsoft.com/office/drawing/2014/main" id="{30D0653A-1F93-2A85-73BD-6C29B880D630}"/>
                </a:ext>
              </a:extLst>
            </p:cNvPr>
            <p:cNvSpPr txBox="1"/>
            <p:nvPr/>
          </p:nvSpPr>
          <p:spPr>
            <a:xfrm>
              <a:off x="6252148" y="3730459"/>
              <a:ext cx="5749178" cy="492443"/>
            </a:xfrm>
            <a:prstGeom prst="rect">
              <a:avLst/>
            </a:prstGeom>
            <a:noFill/>
          </p:spPr>
          <p:txBody>
            <a:bodyPr wrap="square">
              <a:spAutoFit/>
            </a:bodyPr>
            <a:lstStyle/>
            <a:p>
              <a:pPr marL="133350" marR="0" lvl="0" indent="0" algn="just"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prstClr val="black"/>
                  </a:solidFill>
                  <a:effectLst/>
                  <a:uLnTx/>
                  <a:uFillTx/>
                  <a:latin typeface="Cera Pro" panose="00000400000000000000" pitchFamily="50" charset="0"/>
                </a:rPr>
                <a:t>Energy Conservation management </a:t>
              </a:r>
              <a:r>
                <a:rPr kumimoji="0" lang="en-US" sz="1300" i="0" u="none" strike="noStrike" kern="1200" cap="none" spc="0" normalizeH="0" baseline="0" noProof="0" dirty="0">
                  <a:ln>
                    <a:noFill/>
                  </a:ln>
                  <a:solidFill>
                    <a:prstClr val="black"/>
                  </a:solidFill>
                  <a:effectLst/>
                  <a:uLnTx/>
                  <a:uFillTx/>
                  <a:latin typeface="Cera Pro" panose="00000400000000000000" pitchFamily="50" charset="0"/>
                </a:rPr>
                <a:t>for activities whose business license is issued by the provincial region</a:t>
              </a:r>
              <a:endParaRPr kumimoji="0" lang="en-ID" sz="1300" i="0" u="none" strike="noStrike" kern="1200" cap="none" spc="0" normalizeH="0" baseline="0" noProof="0" dirty="0">
                <a:ln>
                  <a:noFill/>
                </a:ln>
                <a:solidFill>
                  <a:prstClr val="black"/>
                </a:solidFill>
                <a:effectLst/>
                <a:uLnTx/>
                <a:uFillTx/>
                <a:latin typeface="Cera Pro" panose="00000400000000000000" pitchFamily="50" charset="0"/>
                <a:ea typeface="Times New Roman" panose="02020603050405020304" pitchFamily="18" charset="0"/>
              </a:endParaRPr>
            </a:p>
          </p:txBody>
        </p:sp>
        <p:sp>
          <p:nvSpPr>
            <p:cNvPr id="27" name="TextBox 26">
              <a:extLst>
                <a:ext uri="{FF2B5EF4-FFF2-40B4-BE49-F238E27FC236}">
                  <a16:creationId xmlns:a16="http://schemas.microsoft.com/office/drawing/2014/main" id="{CED00CCB-FDDF-819E-2272-DC99714064BA}"/>
                </a:ext>
              </a:extLst>
            </p:cNvPr>
            <p:cNvSpPr txBox="1"/>
            <p:nvPr/>
          </p:nvSpPr>
          <p:spPr>
            <a:xfrm>
              <a:off x="6252148" y="4205583"/>
              <a:ext cx="5749178" cy="692497"/>
            </a:xfrm>
            <a:prstGeom prst="rect">
              <a:avLst/>
            </a:prstGeom>
            <a:noFill/>
          </p:spPr>
          <p:txBody>
            <a:bodyPr wrap="square">
              <a:spAutoFit/>
            </a:bodyPr>
            <a:lstStyle/>
            <a:p>
              <a:pPr marL="133350" marR="0" lvl="0" indent="0" algn="just"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prstClr val="black"/>
                  </a:solidFill>
                  <a:effectLst/>
                  <a:uLnTx/>
                  <a:uFillTx/>
                  <a:latin typeface="Cera Pro" panose="00000400000000000000" pitchFamily="50" charset="0"/>
                </a:rPr>
                <a:t>implementation of Energy Conservation </a:t>
              </a:r>
              <a:r>
                <a:rPr kumimoji="0" lang="en-US" sz="1300" i="0" u="none" strike="noStrike" kern="1200" cap="none" spc="0" normalizeH="0" baseline="0" noProof="0" dirty="0">
                  <a:ln>
                    <a:noFill/>
                  </a:ln>
                  <a:solidFill>
                    <a:prstClr val="black"/>
                  </a:solidFill>
                  <a:effectLst/>
                  <a:uLnTx/>
                  <a:uFillTx/>
                  <a:latin typeface="Cera Pro" panose="00000400000000000000" pitchFamily="50" charset="0"/>
                </a:rPr>
                <a:t>in facilities and infrastructure managed by the regional apparatus that organizes government affairs in the field of energy and mineral resources.</a:t>
              </a:r>
              <a:endParaRPr kumimoji="0" lang="en-ID" sz="1300" i="0" u="none" strike="noStrike" kern="1200" cap="none" spc="0" normalizeH="0" baseline="0" noProof="0" dirty="0">
                <a:ln>
                  <a:noFill/>
                </a:ln>
                <a:solidFill>
                  <a:prstClr val="black"/>
                </a:solidFill>
                <a:effectLst/>
                <a:uLnTx/>
                <a:uFillTx/>
                <a:latin typeface="Cera Pro" panose="00000400000000000000" pitchFamily="50" charset="0"/>
                <a:ea typeface="Times New Roman" panose="02020603050405020304" pitchFamily="18" charset="0"/>
              </a:endParaRPr>
            </a:p>
          </p:txBody>
        </p:sp>
        <p:sp>
          <p:nvSpPr>
            <p:cNvPr id="28" name="TextBox 27">
              <a:extLst>
                <a:ext uri="{FF2B5EF4-FFF2-40B4-BE49-F238E27FC236}">
                  <a16:creationId xmlns:a16="http://schemas.microsoft.com/office/drawing/2014/main" id="{56E3DBB4-8595-1C53-3589-0FE862AF7F71}"/>
                </a:ext>
              </a:extLst>
            </p:cNvPr>
            <p:cNvSpPr txBox="1"/>
            <p:nvPr/>
          </p:nvSpPr>
          <p:spPr>
            <a:xfrm>
              <a:off x="6252148" y="4880544"/>
              <a:ext cx="5749178" cy="492443"/>
            </a:xfrm>
            <a:prstGeom prst="rect">
              <a:avLst/>
            </a:prstGeom>
            <a:noFill/>
          </p:spPr>
          <p:txBody>
            <a:bodyPr wrap="square">
              <a:spAutoFit/>
            </a:bodyPr>
            <a:lstStyle/>
            <a:p>
              <a:pPr marL="133350" marR="0" lvl="0" indent="0" algn="just"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prstClr val="black"/>
                  </a:solidFill>
                  <a:effectLst/>
                  <a:uLnTx/>
                  <a:uFillTx/>
                  <a:latin typeface="Cera Pro" panose="00000400000000000000" pitchFamily="50" charset="0"/>
                </a:rPr>
                <a:t>guidance and supervision </a:t>
              </a:r>
              <a:r>
                <a:rPr kumimoji="0" lang="en-US" sz="1300" i="0" u="none" strike="noStrike" kern="1200" cap="none" spc="0" normalizeH="0" baseline="0" noProof="0" dirty="0">
                  <a:ln>
                    <a:noFill/>
                  </a:ln>
                  <a:solidFill>
                    <a:prstClr val="black"/>
                  </a:solidFill>
                  <a:effectLst/>
                  <a:uLnTx/>
                  <a:uFillTx/>
                  <a:latin typeface="Cera Pro" panose="00000400000000000000" pitchFamily="50" charset="0"/>
                </a:rPr>
                <a:t>of the implementation of Energy Conservation carried out by stakeholders at the provincial level.</a:t>
              </a:r>
              <a:endParaRPr kumimoji="0" lang="en-ID" sz="1300" i="0" u="none" strike="noStrike" kern="1200" cap="none" spc="0" normalizeH="0" baseline="0" noProof="0" dirty="0">
                <a:ln>
                  <a:noFill/>
                </a:ln>
                <a:solidFill>
                  <a:prstClr val="black"/>
                </a:solidFill>
                <a:effectLst/>
                <a:uLnTx/>
                <a:uFillTx/>
                <a:latin typeface="Cera Pro" panose="00000400000000000000" pitchFamily="50" charset="0"/>
                <a:ea typeface="Times New Roman" panose="02020603050405020304" pitchFamily="18" charset="0"/>
              </a:endParaRPr>
            </a:p>
          </p:txBody>
        </p:sp>
        <p:sp>
          <p:nvSpPr>
            <p:cNvPr id="29" name="Flowchart: Delay 28">
              <a:extLst>
                <a:ext uri="{FF2B5EF4-FFF2-40B4-BE49-F238E27FC236}">
                  <a16:creationId xmlns:a16="http://schemas.microsoft.com/office/drawing/2014/main" id="{E303CF36-E71C-0646-8508-6E7EE1949876}"/>
                </a:ext>
              </a:extLst>
            </p:cNvPr>
            <p:cNvSpPr/>
            <p:nvPr/>
          </p:nvSpPr>
          <p:spPr>
            <a:xfrm flipH="1">
              <a:off x="6187240" y="4952791"/>
              <a:ext cx="206931" cy="236092"/>
            </a:xfrm>
            <a:prstGeom prst="flowChartDelay">
              <a:avLst/>
            </a:prstGeom>
            <a:ln>
              <a:noFill/>
            </a:ln>
            <a:effectLst/>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era Pro" panose="00000400000000000000" pitchFamily="50" charset="0"/>
              </a:endParaRPr>
            </a:p>
          </p:txBody>
        </p:sp>
        <p:sp>
          <p:nvSpPr>
            <p:cNvPr id="30" name="TextBox 29">
              <a:extLst>
                <a:ext uri="{FF2B5EF4-FFF2-40B4-BE49-F238E27FC236}">
                  <a16:creationId xmlns:a16="http://schemas.microsoft.com/office/drawing/2014/main" id="{C206B113-C3E1-F7B3-B868-E7DFE00EF724}"/>
                </a:ext>
              </a:extLst>
            </p:cNvPr>
            <p:cNvSpPr txBox="1"/>
            <p:nvPr/>
          </p:nvSpPr>
          <p:spPr>
            <a:xfrm>
              <a:off x="6172195" y="4912354"/>
              <a:ext cx="239168" cy="30777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era Pro" panose="00000400000000000000" pitchFamily="50" charset="0"/>
                </a:rPr>
                <a:t>f</a:t>
              </a:r>
              <a:endParaRPr kumimoji="0" lang="en-ID" sz="1400" b="0" i="0" u="none" strike="noStrike" kern="1200" cap="none" spc="0" normalizeH="0" baseline="0" noProof="0" dirty="0">
                <a:ln>
                  <a:noFill/>
                </a:ln>
                <a:solidFill>
                  <a:prstClr val="black"/>
                </a:solidFill>
                <a:effectLst/>
                <a:uLnTx/>
                <a:uFillTx/>
                <a:latin typeface="Cera Pro" panose="00000400000000000000" pitchFamily="50" charset="0"/>
              </a:endParaRPr>
            </a:p>
          </p:txBody>
        </p:sp>
        <p:sp>
          <p:nvSpPr>
            <p:cNvPr id="31" name="Flowchart: Delay 30">
              <a:extLst>
                <a:ext uri="{FF2B5EF4-FFF2-40B4-BE49-F238E27FC236}">
                  <a16:creationId xmlns:a16="http://schemas.microsoft.com/office/drawing/2014/main" id="{3C9EC001-28CA-5374-CC40-482AF95340B8}"/>
                </a:ext>
              </a:extLst>
            </p:cNvPr>
            <p:cNvSpPr/>
            <p:nvPr/>
          </p:nvSpPr>
          <p:spPr>
            <a:xfrm flipH="1">
              <a:off x="6187240" y="2331979"/>
              <a:ext cx="206931" cy="236092"/>
            </a:xfrm>
            <a:prstGeom prst="flowChartDelay">
              <a:avLst/>
            </a:prstGeom>
            <a:ln>
              <a:noFill/>
            </a:ln>
            <a:effectLst/>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era Pro" panose="00000400000000000000" pitchFamily="50" charset="0"/>
              </a:endParaRPr>
            </a:p>
          </p:txBody>
        </p:sp>
        <p:sp>
          <p:nvSpPr>
            <p:cNvPr id="32" name="Flowchart: Delay 31">
              <a:extLst>
                <a:ext uri="{FF2B5EF4-FFF2-40B4-BE49-F238E27FC236}">
                  <a16:creationId xmlns:a16="http://schemas.microsoft.com/office/drawing/2014/main" id="{939A9C91-B891-C787-512B-F5B14382404F}"/>
                </a:ext>
              </a:extLst>
            </p:cNvPr>
            <p:cNvSpPr/>
            <p:nvPr/>
          </p:nvSpPr>
          <p:spPr>
            <a:xfrm flipH="1">
              <a:off x="6187240" y="2644136"/>
              <a:ext cx="206931" cy="236092"/>
            </a:xfrm>
            <a:prstGeom prst="flowChartDelay">
              <a:avLst/>
            </a:prstGeom>
            <a:ln>
              <a:noFill/>
            </a:ln>
            <a:effectLst/>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era Pro" panose="00000400000000000000" pitchFamily="50" charset="0"/>
              </a:endParaRPr>
            </a:p>
          </p:txBody>
        </p:sp>
        <p:sp>
          <p:nvSpPr>
            <p:cNvPr id="33" name="Flowchart: Delay 32">
              <a:extLst>
                <a:ext uri="{FF2B5EF4-FFF2-40B4-BE49-F238E27FC236}">
                  <a16:creationId xmlns:a16="http://schemas.microsoft.com/office/drawing/2014/main" id="{C8F3694B-B1FD-AC6B-7CB3-B61AA9786A00}"/>
                </a:ext>
              </a:extLst>
            </p:cNvPr>
            <p:cNvSpPr/>
            <p:nvPr/>
          </p:nvSpPr>
          <p:spPr>
            <a:xfrm flipH="1">
              <a:off x="6187240" y="3137506"/>
              <a:ext cx="206931" cy="236092"/>
            </a:xfrm>
            <a:prstGeom prst="flowChartDelay">
              <a:avLst/>
            </a:prstGeom>
            <a:ln>
              <a:noFill/>
            </a:ln>
            <a:effectLst/>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era Pro" panose="00000400000000000000" pitchFamily="50" charset="0"/>
              </a:endParaRPr>
            </a:p>
          </p:txBody>
        </p:sp>
        <p:sp>
          <p:nvSpPr>
            <p:cNvPr id="34" name="Flowchart: Delay 33">
              <a:extLst>
                <a:ext uri="{FF2B5EF4-FFF2-40B4-BE49-F238E27FC236}">
                  <a16:creationId xmlns:a16="http://schemas.microsoft.com/office/drawing/2014/main" id="{273D17D9-CBDA-4A02-BB28-0990FC0855BA}"/>
                </a:ext>
              </a:extLst>
            </p:cNvPr>
            <p:cNvSpPr/>
            <p:nvPr/>
          </p:nvSpPr>
          <p:spPr>
            <a:xfrm flipH="1">
              <a:off x="6187240" y="3801276"/>
              <a:ext cx="206931" cy="236092"/>
            </a:xfrm>
            <a:prstGeom prst="flowChartDelay">
              <a:avLst/>
            </a:prstGeom>
            <a:ln>
              <a:noFill/>
            </a:ln>
            <a:effectLst/>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era Pro" panose="00000400000000000000" pitchFamily="50" charset="0"/>
              </a:endParaRPr>
            </a:p>
          </p:txBody>
        </p:sp>
        <p:sp>
          <p:nvSpPr>
            <p:cNvPr id="35" name="Flowchart: Delay 34">
              <a:extLst>
                <a:ext uri="{FF2B5EF4-FFF2-40B4-BE49-F238E27FC236}">
                  <a16:creationId xmlns:a16="http://schemas.microsoft.com/office/drawing/2014/main" id="{3D328BDC-07E4-C40D-D87B-299979ABC385}"/>
                </a:ext>
              </a:extLst>
            </p:cNvPr>
            <p:cNvSpPr/>
            <p:nvPr/>
          </p:nvSpPr>
          <p:spPr>
            <a:xfrm flipH="1">
              <a:off x="6187240" y="4282360"/>
              <a:ext cx="206931" cy="236092"/>
            </a:xfrm>
            <a:prstGeom prst="flowChartDelay">
              <a:avLst/>
            </a:prstGeom>
            <a:ln>
              <a:noFill/>
            </a:ln>
            <a:effectLst/>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era Pro" panose="00000400000000000000" pitchFamily="50" charset="0"/>
              </a:endParaRPr>
            </a:p>
          </p:txBody>
        </p:sp>
        <p:sp>
          <p:nvSpPr>
            <p:cNvPr id="36" name="TextBox 35">
              <a:extLst>
                <a:ext uri="{FF2B5EF4-FFF2-40B4-BE49-F238E27FC236}">
                  <a16:creationId xmlns:a16="http://schemas.microsoft.com/office/drawing/2014/main" id="{985830AA-2C37-FDC6-6E25-F4F7EA7D6B24}"/>
                </a:ext>
              </a:extLst>
            </p:cNvPr>
            <p:cNvSpPr txBox="1"/>
            <p:nvPr/>
          </p:nvSpPr>
          <p:spPr>
            <a:xfrm>
              <a:off x="6172195" y="2281036"/>
              <a:ext cx="271228" cy="30777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era Pro" panose="00000400000000000000" pitchFamily="50" charset="0"/>
                </a:rPr>
                <a:t>a</a:t>
              </a:r>
              <a:endParaRPr kumimoji="0" lang="en-ID" sz="1400" b="0" i="0" u="none" strike="noStrike" kern="1200" cap="none" spc="0" normalizeH="0" baseline="0" noProof="0" dirty="0">
                <a:ln>
                  <a:noFill/>
                </a:ln>
                <a:solidFill>
                  <a:prstClr val="black"/>
                </a:solidFill>
                <a:effectLst/>
                <a:uLnTx/>
                <a:uFillTx/>
                <a:latin typeface="Cera Pro" panose="00000400000000000000" pitchFamily="50" charset="0"/>
              </a:endParaRPr>
            </a:p>
          </p:txBody>
        </p:sp>
        <p:sp>
          <p:nvSpPr>
            <p:cNvPr id="37" name="TextBox 36">
              <a:extLst>
                <a:ext uri="{FF2B5EF4-FFF2-40B4-BE49-F238E27FC236}">
                  <a16:creationId xmlns:a16="http://schemas.microsoft.com/office/drawing/2014/main" id="{DD2463B7-A2B0-6E74-20AD-68FA20964F87}"/>
                </a:ext>
              </a:extLst>
            </p:cNvPr>
            <p:cNvSpPr txBox="1"/>
            <p:nvPr/>
          </p:nvSpPr>
          <p:spPr>
            <a:xfrm>
              <a:off x="6172195" y="2605235"/>
              <a:ext cx="293969" cy="30777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era Pro" panose="00000400000000000000" pitchFamily="50" charset="0"/>
                </a:rPr>
                <a:t>b</a:t>
              </a:r>
              <a:endParaRPr kumimoji="0" lang="en-ID" sz="1400" b="0" i="0" u="none" strike="noStrike" kern="1200" cap="none" spc="0" normalizeH="0" baseline="0" noProof="0" dirty="0">
                <a:ln>
                  <a:noFill/>
                </a:ln>
                <a:solidFill>
                  <a:prstClr val="black"/>
                </a:solidFill>
                <a:effectLst/>
                <a:uLnTx/>
                <a:uFillTx/>
                <a:latin typeface="Cera Pro" panose="00000400000000000000" pitchFamily="50" charset="0"/>
              </a:endParaRPr>
            </a:p>
          </p:txBody>
        </p:sp>
        <p:sp>
          <p:nvSpPr>
            <p:cNvPr id="38" name="TextBox 37">
              <a:extLst>
                <a:ext uri="{FF2B5EF4-FFF2-40B4-BE49-F238E27FC236}">
                  <a16:creationId xmlns:a16="http://schemas.microsoft.com/office/drawing/2014/main" id="{86A9ABD8-3BB8-8FB7-F822-5380099CF67F}"/>
                </a:ext>
              </a:extLst>
            </p:cNvPr>
            <p:cNvSpPr txBox="1"/>
            <p:nvPr/>
          </p:nvSpPr>
          <p:spPr>
            <a:xfrm>
              <a:off x="6172195" y="3086487"/>
              <a:ext cx="279759" cy="30777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era Pro" panose="00000400000000000000" pitchFamily="50" charset="0"/>
                </a:rPr>
                <a:t>c</a:t>
              </a:r>
              <a:endParaRPr kumimoji="0" lang="en-ID" sz="1400" b="0" i="0" u="none" strike="noStrike" kern="1200" cap="none" spc="0" normalizeH="0" baseline="0" noProof="0" dirty="0">
                <a:ln>
                  <a:noFill/>
                </a:ln>
                <a:solidFill>
                  <a:prstClr val="black"/>
                </a:solidFill>
                <a:effectLst/>
                <a:uLnTx/>
                <a:uFillTx/>
                <a:latin typeface="Cera Pro" panose="00000400000000000000" pitchFamily="50" charset="0"/>
              </a:endParaRPr>
            </a:p>
          </p:txBody>
        </p:sp>
        <p:sp>
          <p:nvSpPr>
            <p:cNvPr id="39" name="TextBox 38">
              <a:extLst>
                <a:ext uri="{FF2B5EF4-FFF2-40B4-BE49-F238E27FC236}">
                  <a16:creationId xmlns:a16="http://schemas.microsoft.com/office/drawing/2014/main" id="{C359AF47-6AFD-13BB-768E-894D80878FE5}"/>
                </a:ext>
              </a:extLst>
            </p:cNvPr>
            <p:cNvSpPr txBox="1"/>
            <p:nvPr/>
          </p:nvSpPr>
          <p:spPr>
            <a:xfrm>
              <a:off x="6172195" y="3755867"/>
              <a:ext cx="293969" cy="30777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era Pro" panose="00000400000000000000" pitchFamily="50" charset="0"/>
                </a:rPr>
                <a:t>d</a:t>
              </a:r>
              <a:endParaRPr kumimoji="0" lang="en-ID" sz="1400" b="0" i="0" u="none" strike="noStrike" kern="1200" cap="none" spc="0" normalizeH="0" baseline="0" noProof="0" dirty="0">
                <a:ln>
                  <a:noFill/>
                </a:ln>
                <a:solidFill>
                  <a:prstClr val="black"/>
                </a:solidFill>
                <a:effectLst/>
                <a:uLnTx/>
                <a:uFillTx/>
                <a:latin typeface="Cera Pro" panose="00000400000000000000" pitchFamily="50" charset="0"/>
              </a:endParaRPr>
            </a:p>
          </p:txBody>
        </p:sp>
        <p:sp>
          <p:nvSpPr>
            <p:cNvPr id="40" name="TextBox 39">
              <a:extLst>
                <a:ext uri="{FF2B5EF4-FFF2-40B4-BE49-F238E27FC236}">
                  <a16:creationId xmlns:a16="http://schemas.microsoft.com/office/drawing/2014/main" id="{72697200-579A-FDA8-DAA5-0AE968E1746C}"/>
                </a:ext>
              </a:extLst>
            </p:cNvPr>
            <p:cNvSpPr txBox="1"/>
            <p:nvPr/>
          </p:nvSpPr>
          <p:spPr>
            <a:xfrm>
              <a:off x="6172195" y="4229844"/>
              <a:ext cx="282917" cy="30777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era Pro" panose="00000400000000000000" pitchFamily="50" charset="0"/>
                </a:rPr>
                <a:t>e</a:t>
              </a:r>
              <a:endParaRPr kumimoji="0" lang="en-ID" sz="1400" b="0" i="0" u="none" strike="noStrike" kern="1200" cap="none" spc="0" normalizeH="0" baseline="0" noProof="0" dirty="0">
                <a:ln>
                  <a:noFill/>
                </a:ln>
                <a:solidFill>
                  <a:prstClr val="black"/>
                </a:solidFill>
                <a:effectLst/>
                <a:uLnTx/>
                <a:uFillTx/>
                <a:latin typeface="Cera Pro" panose="00000400000000000000" pitchFamily="50" charset="0"/>
              </a:endParaRPr>
            </a:p>
          </p:txBody>
        </p:sp>
      </p:grpSp>
      <p:cxnSp>
        <p:nvCxnSpPr>
          <p:cNvPr id="43" name="Straight Connector 42">
            <a:extLst>
              <a:ext uri="{FF2B5EF4-FFF2-40B4-BE49-F238E27FC236}">
                <a16:creationId xmlns:a16="http://schemas.microsoft.com/office/drawing/2014/main" id="{0F99CB95-E88E-C82E-F687-CCD387196CF9}"/>
              </a:ext>
            </a:extLst>
          </p:cNvPr>
          <p:cNvCxnSpPr>
            <a:cxnSpLocks/>
          </p:cNvCxnSpPr>
          <p:nvPr/>
        </p:nvCxnSpPr>
        <p:spPr>
          <a:xfrm flipH="1">
            <a:off x="6076750" y="5504835"/>
            <a:ext cx="5919800" cy="0"/>
          </a:xfrm>
          <a:prstGeom prst="line">
            <a:avLst/>
          </a:prstGeom>
          <a:ln>
            <a:solidFill>
              <a:schemeClr val="bg1">
                <a:lumMod val="65000"/>
              </a:schemeClr>
            </a:solidFill>
            <a:prstDash val="lgDash"/>
          </a:ln>
        </p:spPr>
        <p:style>
          <a:lnRef idx="1">
            <a:schemeClr val="accent1"/>
          </a:lnRef>
          <a:fillRef idx="0">
            <a:schemeClr val="accent1"/>
          </a:fillRef>
          <a:effectRef idx="0">
            <a:schemeClr val="accent1"/>
          </a:effectRef>
          <a:fontRef idx="minor">
            <a:schemeClr val="tx1"/>
          </a:fontRef>
        </p:style>
      </p:cxnSp>
      <p:grpSp>
        <p:nvGrpSpPr>
          <p:cNvPr id="1208" name="Group 1207">
            <a:extLst>
              <a:ext uri="{FF2B5EF4-FFF2-40B4-BE49-F238E27FC236}">
                <a16:creationId xmlns:a16="http://schemas.microsoft.com/office/drawing/2014/main" id="{25184F0C-A01F-3C81-0A80-AF79AB4BF82C}"/>
              </a:ext>
            </a:extLst>
          </p:cNvPr>
          <p:cNvGrpSpPr/>
          <p:nvPr/>
        </p:nvGrpSpPr>
        <p:grpSpPr>
          <a:xfrm>
            <a:off x="4229100" y="5569607"/>
            <a:ext cx="7810695" cy="1195115"/>
            <a:chOff x="5375627" y="5569607"/>
            <a:chExt cx="6876511" cy="1195115"/>
          </a:xfrm>
        </p:grpSpPr>
        <p:sp>
          <p:nvSpPr>
            <p:cNvPr id="50" name="Rectangle 49">
              <a:extLst>
                <a:ext uri="{FF2B5EF4-FFF2-40B4-BE49-F238E27FC236}">
                  <a16:creationId xmlns:a16="http://schemas.microsoft.com/office/drawing/2014/main" id="{1D58E07F-7B60-D733-9EC0-E7274A5DFCD2}"/>
                </a:ext>
              </a:extLst>
            </p:cNvPr>
            <p:cNvSpPr/>
            <p:nvPr/>
          </p:nvSpPr>
          <p:spPr>
            <a:xfrm>
              <a:off x="5391487" y="6185584"/>
              <a:ext cx="6800513" cy="53623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600" b="0" i="0" u="none" strike="noStrike" kern="1200" cap="none" spc="0" normalizeH="0" baseline="0" noProof="0">
                <a:ln>
                  <a:noFill/>
                </a:ln>
                <a:solidFill>
                  <a:prstClr val="white"/>
                </a:solidFill>
                <a:effectLst/>
                <a:uLnTx/>
                <a:uFillTx/>
                <a:latin typeface="Cera Pro" panose="00000400000000000000" pitchFamily="50" charset="0"/>
                <a:cs typeface="Arial" panose="020B0604020202020204" pitchFamily="34" charset="0"/>
              </a:endParaRPr>
            </a:p>
          </p:txBody>
        </p:sp>
        <p:sp>
          <p:nvSpPr>
            <p:cNvPr id="51" name="Rectangle 50">
              <a:extLst>
                <a:ext uri="{FF2B5EF4-FFF2-40B4-BE49-F238E27FC236}">
                  <a16:creationId xmlns:a16="http://schemas.microsoft.com/office/drawing/2014/main" id="{311258BB-C688-6F41-2D84-B811DE363D4A}"/>
                </a:ext>
              </a:extLst>
            </p:cNvPr>
            <p:cNvSpPr/>
            <p:nvPr/>
          </p:nvSpPr>
          <p:spPr>
            <a:xfrm>
              <a:off x="6319699" y="6189082"/>
              <a:ext cx="1076264" cy="5309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600" b="0" i="0" u="none" strike="noStrike" kern="1200" cap="none" spc="0" normalizeH="0" baseline="0" noProof="0">
                <a:ln>
                  <a:noFill/>
                </a:ln>
                <a:solidFill>
                  <a:prstClr val="white"/>
                </a:solidFill>
                <a:effectLst/>
                <a:uLnTx/>
                <a:uFillTx/>
                <a:latin typeface="Cera Pro" panose="00000400000000000000" pitchFamily="50" charset="0"/>
                <a:cs typeface="Arial" panose="020B0604020202020204" pitchFamily="34" charset="0"/>
              </a:endParaRPr>
            </a:p>
          </p:txBody>
        </p:sp>
        <p:sp>
          <p:nvSpPr>
            <p:cNvPr id="52" name="Rectangle 51">
              <a:extLst>
                <a:ext uri="{FF2B5EF4-FFF2-40B4-BE49-F238E27FC236}">
                  <a16:creationId xmlns:a16="http://schemas.microsoft.com/office/drawing/2014/main" id="{3E2C815F-CFF2-5D1D-ED6E-13AA7EBC7ED1}"/>
                </a:ext>
              </a:extLst>
            </p:cNvPr>
            <p:cNvSpPr/>
            <p:nvPr/>
          </p:nvSpPr>
          <p:spPr>
            <a:xfrm>
              <a:off x="8477697" y="6185583"/>
              <a:ext cx="995658" cy="5309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600" b="0" i="0" u="none" strike="noStrike" kern="1200" cap="none" spc="0" normalizeH="0" baseline="0" noProof="0">
                <a:ln>
                  <a:noFill/>
                </a:ln>
                <a:solidFill>
                  <a:prstClr val="white"/>
                </a:solidFill>
                <a:effectLst/>
                <a:uLnTx/>
                <a:uFillTx/>
                <a:latin typeface="Cera Pro" panose="00000400000000000000" pitchFamily="50" charset="0"/>
                <a:cs typeface="Arial" panose="020B0604020202020204" pitchFamily="34" charset="0"/>
              </a:endParaRPr>
            </a:p>
          </p:txBody>
        </p:sp>
        <p:pic>
          <p:nvPicPr>
            <p:cNvPr id="1170" name="Picture 1169">
              <a:extLst>
                <a:ext uri="{FF2B5EF4-FFF2-40B4-BE49-F238E27FC236}">
                  <a16:creationId xmlns:a16="http://schemas.microsoft.com/office/drawing/2014/main" id="{0C33D9EE-4321-261B-E656-8A8647D1ED67}"/>
                </a:ext>
              </a:extLst>
            </p:cNvPr>
            <p:cNvPicPr>
              <a:picLocks noChangeAspect="1"/>
            </p:cNvPicPr>
            <p:nvPr/>
          </p:nvPicPr>
          <p:blipFill>
            <a:blip r:embed="rId2"/>
            <a:stretch>
              <a:fillRect/>
            </a:stretch>
          </p:blipFill>
          <p:spPr>
            <a:xfrm>
              <a:off x="5495703" y="6198253"/>
              <a:ext cx="665300" cy="283308"/>
            </a:xfrm>
            <a:prstGeom prst="rect">
              <a:avLst/>
            </a:prstGeom>
          </p:spPr>
        </p:pic>
        <p:grpSp>
          <p:nvGrpSpPr>
            <p:cNvPr id="1171" name="Group 1170">
              <a:extLst>
                <a:ext uri="{FF2B5EF4-FFF2-40B4-BE49-F238E27FC236}">
                  <a16:creationId xmlns:a16="http://schemas.microsoft.com/office/drawing/2014/main" id="{7F0EDF5E-4041-2768-96A0-2F901CE068AF}"/>
                </a:ext>
              </a:extLst>
            </p:cNvPr>
            <p:cNvGrpSpPr>
              <a:grpSpLocks noChangeAspect="1"/>
            </p:cNvGrpSpPr>
            <p:nvPr/>
          </p:nvGrpSpPr>
          <p:grpSpPr>
            <a:xfrm>
              <a:off x="6639974" y="6205640"/>
              <a:ext cx="454789" cy="243109"/>
              <a:chOff x="-5341938" y="3443287"/>
              <a:chExt cx="3433763" cy="3406780"/>
            </a:xfrm>
          </p:grpSpPr>
          <p:sp>
            <p:nvSpPr>
              <p:cNvPr id="1172" name="Freeform 418">
                <a:extLst>
                  <a:ext uri="{FF2B5EF4-FFF2-40B4-BE49-F238E27FC236}">
                    <a16:creationId xmlns:a16="http://schemas.microsoft.com/office/drawing/2014/main" id="{83AC2D29-CEA9-1CBA-2E8B-27B28CCAAC96}"/>
                  </a:ext>
                </a:extLst>
              </p:cNvPr>
              <p:cNvSpPr>
                <a:spLocks/>
              </p:cNvSpPr>
              <p:nvPr/>
            </p:nvSpPr>
            <p:spPr bwMode="auto">
              <a:xfrm>
                <a:off x="-5008563" y="3508375"/>
                <a:ext cx="2479675" cy="3275013"/>
              </a:xfrm>
              <a:custGeom>
                <a:avLst/>
                <a:gdLst>
                  <a:gd name="T0" fmla="*/ 0 w 830"/>
                  <a:gd name="T1" fmla="*/ 0 h 1098"/>
                  <a:gd name="T2" fmla="*/ 0 w 830"/>
                  <a:gd name="T3" fmla="*/ 991 h 1098"/>
                  <a:gd name="T4" fmla="*/ 651 w 830"/>
                  <a:gd name="T5" fmla="*/ 991 h 1098"/>
                  <a:gd name="T6" fmla="*/ 651 w 830"/>
                  <a:gd name="T7" fmla="*/ 991 h 1098"/>
                  <a:gd name="T8" fmla="*/ 651 w 830"/>
                  <a:gd name="T9" fmla="*/ 1009 h 1098"/>
                  <a:gd name="T10" fmla="*/ 740 w 830"/>
                  <a:gd name="T11" fmla="*/ 1098 h 1098"/>
                  <a:gd name="T12" fmla="*/ 830 w 830"/>
                  <a:gd name="T13" fmla="*/ 1009 h 1098"/>
                  <a:gd name="T14" fmla="*/ 830 w 830"/>
                  <a:gd name="T15" fmla="*/ 0 h 1098"/>
                  <a:gd name="T16" fmla="*/ 0 w 830"/>
                  <a:gd name="T17" fmla="*/ 0 h 10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0" h="1098">
                    <a:moveTo>
                      <a:pt x="0" y="0"/>
                    </a:moveTo>
                    <a:cubicBezTo>
                      <a:pt x="0" y="991"/>
                      <a:pt x="0" y="991"/>
                      <a:pt x="0" y="991"/>
                    </a:cubicBezTo>
                    <a:cubicBezTo>
                      <a:pt x="651" y="991"/>
                      <a:pt x="651" y="991"/>
                      <a:pt x="651" y="991"/>
                    </a:cubicBezTo>
                    <a:cubicBezTo>
                      <a:pt x="651" y="991"/>
                      <a:pt x="651" y="991"/>
                      <a:pt x="651" y="991"/>
                    </a:cubicBezTo>
                    <a:cubicBezTo>
                      <a:pt x="651" y="1009"/>
                      <a:pt x="651" y="1009"/>
                      <a:pt x="651" y="1009"/>
                    </a:cubicBezTo>
                    <a:cubicBezTo>
                      <a:pt x="651" y="1058"/>
                      <a:pt x="691" y="1098"/>
                      <a:pt x="740" y="1098"/>
                    </a:cubicBezTo>
                    <a:cubicBezTo>
                      <a:pt x="790" y="1098"/>
                      <a:pt x="830" y="1058"/>
                      <a:pt x="830" y="1009"/>
                    </a:cubicBezTo>
                    <a:cubicBezTo>
                      <a:pt x="830" y="0"/>
                      <a:pt x="830" y="0"/>
                      <a:pt x="830" y="0"/>
                    </a:cubicBezTo>
                    <a:lnTo>
                      <a:pt x="0" y="0"/>
                    </a:lnTo>
                    <a:close/>
                  </a:path>
                </a:pathLst>
              </a:custGeom>
              <a:gradFill>
                <a:gsLst>
                  <a:gs pos="17000">
                    <a:srgbClr val="A390B0"/>
                  </a:gs>
                  <a:gs pos="100000">
                    <a:srgbClr val="777EDB"/>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Cera Pro" panose="00000400000000000000" pitchFamily="50" charset="0"/>
                  <a:cs typeface="Arial" panose="020B0604020202020204" pitchFamily="34" charset="0"/>
                </a:endParaRPr>
              </a:p>
            </p:txBody>
          </p:sp>
          <p:sp>
            <p:nvSpPr>
              <p:cNvPr id="1173" name="Freeform 419">
                <a:extLst>
                  <a:ext uri="{FF2B5EF4-FFF2-40B4-BE49-F238E27FC236}">
                    <a16:creationId xmlns:a16="http://schemas.microsoft.com/office/drawing/2014/main" id="{9A4D6C1C-66F3-2114-B0EB-C4B4BDC0714C}"/>
                  </a:ext>
                </a:extLst>
              </p:cNvPr>
              <p:cNvSpPr>
                <a:spLocks/>
              </p:cNvSpPr>
              <p:nvPr/>
            </p:nvSpPr>
            <p:spPr bwMode="auto">
              <a:xfrm>
                <a:off x="-5273675" y="6464300"/>
                <a:ext cx="2476500" cy="319088"/>
              </a:xfrm>
              <a:custGeom>
                <a:avLst/>
                <a:gdLst>
                  <a:gd name="T0" fmla="*/ 829 w 829"/>
                  <a:gd name="T1" fmla="*/ 107 h 107"/>
                  <a:gd name="T2" fmla="*/ 89 w 829"/>
                  <a:gd name="T3" fmla="*/ 107 h 107"/>
                  <a:gd name="T4" fmla="*/ 0 w 829"/>
                  <a:gd name="T5" fmla="*/ 18 h 107"/>
                  <a:gd name="T6" fmla="*/ 0 w 829"/>
                  <a:gd name="T7" fmla="*/ 0 h 107"/>
                  <a:gd name="T8" fmla="*/ 740 w 829"/>
                  <a:gd name="T9" fmla="*/ 0 h 107"/>
                  <a:gd name="T10" fmla="*/ 740 w 829"/>
                  <a:gd name="T11" fmla="*/ 18 h 107"/>
                  <a:gd name="T12" fmla="*/ 829 w 829"/>
                  <a:gd name="T13" fmla="*/ 107 h 107"/>
                </a:gdLst>
                <a:ahLst/>
                <a:cxnLst>
                  <a:cxn ang="0">
                    <a:pos x="T0" y="T1"/>
                  </a:cxn>
                  <a:cxn ang="0">
                    <a:pos x="T2" y="T3"/>
                  </a:cxn>
                  <a:cxn ang="0">
                    <a:pos x="T4" y="T5"/>
                  </a:cxn>
                  <a:cxn ang="0">
                    <a:pos x="T6" y="T7"/>
                  </a:cxn>
                  <a:cxn ang="0">
                    <a:pos x="T8" y="T9"/>
                  </a:cxn>
                  <a:cxn ang="0">
                    <a:pos x="T10" y="T11"/>
                  </a:cxn>
                  <a:cxn ang="0">
                    <a:pos x="T12" y="T13"/>
                  </a:cxn>
                </a:cxnLst>
                <a:rect l="0" t="0" r="r" b="b"/>
                <a:pathLst>
                  <a:path w="829" h="107">
                    <a:moveTo>
                      <a:pt x="829" y="107"/>
                    </a:moveTo>
                    <a:cubicBezTo>
                      <a:pt x="89" y="107"/>
                      <a:pt x="89" y="107"/>
                      <a:pt x="89" y="107"/>
                    </a:cubicBezTo>
                    <a:cubicBezTo>
                      <a:pt x="40" y="107"/>
                      <a:pt x="0" y="67"/>
                      <a:pt x="0" y="18"/>
                    </a:cubicBezTo>
                    <a:cubicBezTo>
                      <a:pt x="0" y="0"/>
                      <a:pt x="0" y="0"/>
                      <a:pt x="0" y="0"/>
                    </a:cubicBezTo>
                    <a:cubicBezTo>
                      <a:pt x="740" y="0"/>
                      <a:pt x="740" y="0"/>
                      <a:pt x="740" y="0"/>
                    </a:cubicBezTo>
                    <a:cubicBezTo>
                      <a:pt x="740" y="18"/>
                      <a:pt x="740" y="18"/>
                      <a:pt x="740" y="18"/>
                    </a:cubicBezTo>
                    <a:cubicBezTo>
                      <a:pt x="740" y="67"/>
                      <a:pt x="780" y="107"/>
                      <a:pt x="829" y="107"/>
                    </a:cubicBezTo>
                    <a:close/>
                  </a:path>
                </a:pathLst>
              </a:custGeom>
              <a:solidFill>
                <a:srgbClr val="CFB2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Cera Pro" panose="00000400000000000000" pitchFamily="50" charset="0"/>
                  <a:cs typeface="Arial" panose="020B0604020202020204" pitchFamily="34" charset="0"/>
                </a:endParaRPr>
              </a:p>
            </p:txBody>
          </p:sp>
          <p:sp>
            <p:nvSpPr>
              <p:cNvPr id="1174" name="Oval 1173">
                <a:extLst>
                  <a:ext uri="{FF2B5EF4-FFF2-40B4-BE49-F238E27FC236}">
                    <a16:creationId xmlns:a16="http://schemas.microsoft.com/office/drawing/2014/main" id="{9288551B-D054-E46C-4D1B-0E6EADC53490}"/>
                  </a:ext>
                </a:extLst>
              </p:cNvPr>
              <p:cNvSpPr>
                <a:spLocks noChangeArrowheads="1"/>
              </p:cNvSpPr>
              <p:nvPr/>
            </p:nvSpPr>
            <p:spPr bwMode="auto">
              <a:xfrm>
                <a:off x="-3708400" y="4341813"/>
                <a:ext cx="1281113" cy="1282700"/>
              </a:xfrm>
              <a:prstGeom prst="ellipse">
                <a:avLst/>
              </a:prstGeom>
              <a:gradFill>
                <a:gsLst>
                  <a:gs pos="17000">
                    <a:srgbClr val="E2765A"/>
                  </a:gs>
                  <a:gs pos="100000">
                    <a:srgbClr val="F8993A"/>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Cera Pro" panose="00000400000000000000" pitchFamily="50" charset="0"/>
                  <a:cs typeface="Arial" panose="020B0604020202020204" pitchFamily="34" charset="0"/>
                </a:endParaRPr>
              </a:p>
            </p:txBody>
          </p:sp>
          <p:sp>
            <p:nvSpPr>
              <p:cNvPr id="1175" name="Freeform 421">
                <a:extLst>
                  <a:ext uri="{FF2B5EF4-FFF2-40B4-BE49-F238E27FC236}">
                    <a16:creationId xmlns:a16="http://schemas.microsoft.com/office/drawing/2014/main" id="{6BFFFE66-C595-5605-D21C-4D9585E8EC1D}"/>
                  </a:ext>
                </a:extLst>
              </p:cNvPr>
              <p:cNvSpPr>
                <a:spLocks/>
              </p:cNvSpPr>
              <p:nvPr/>
            </p:nvSpPr>
            <p:spPr bwMode="auto">
              <a:xfrm>
                <a:off x="-2728913" y="5319713"/>
                <a:ext cx="746125" cy="746125"/>
              </a:xfrm>
              <a:custGeom>
                <a:avLst/>
                <a:gdLst>
                  <a:gd name="T0" fmla="*/ 0 w 250"/>
                  <a:gd name="T1" fmla="*/ 76 h 250"/>
                  <a:gd name="T2" fmla="*/ 154 w 250"/>
                  <a:gd name="T3" fmla="*/ 229 h 250"/>
                  <a:gd name="T4" fmla="*/ 229 w 250"/>
                  <a:gd name="T5" fmla="*/ 229 h 250"/>
                  <a:gd name="T6" fmla="*/ 229 w 250"/>
                  <a:gd name="T7" fmla="*/ 154 h 250"/>
                  <a:gd name="T8" fmla="*/ 75 w 250"/>
                  <a:gd name="T9" fmla="*/ 0 h 250"/>
                  <a:gd name="T10" fmla="*/ 0 w 250"/>
                  <a:gd name="T11" fmla="*/ 76 h 250"/>
                </a:gdLst>
                <a:ahLst/>
                <a:cxnLst>
                  <a:cxn ang="0">
                    <a:pos x="T0" y="T1"/>
                  </a:cxn>
                  <a:cxn ang="0">
                    <a:pos x="T2" y="T3"/>
                  </a:cxn>
                  <a:cxn ang="0">
                    <a:pos x="T4" y="T5"/>
                  </a:cxn>
                  <a:cxn ang="0">
                    <a:pos x="T6" y="T7"/>
                  </a:cxn>
                  <a:cxn ang="0">
                    <a:pos x="T8" y="T9"/>
                  </a:cxn>
                  <a:cxn ang="0">
                    <a:pos x="T10" y="T11"/>
                  </a:cxn>
                </a:cxnLst>
                <a:rect l="0" t="0" r="r" b="b"/>
                <a:pathLst>
                  <a:path w="250" h="250">
                    <a:moveTo>
                      <a:pt x="0" y="76"/>
                    </a:moveTo>
                    <a:cubicBezTo>
                      <a:pt x="154" y="229"/>
                      <a:pt x="154" y="229"/>
                      <a:pt x="154" y="229"/>
                    </a:cubicBezTo>
                    <a:cubicBezTo>
                      <a:pt x="175" y="250"/>
                      <a:pt x="209" y="250"/>
                      <a:pt x="229" y="229"/>
                    </a:cubicBezTo>
                    <a:cubicBezTo>
                      <a:pt x="250" y="209"/>
                      <a:pt x="250" y="175"/>
                      <a:pt x="229" y="154"/>
                    </a:cubicBezTo>
                    <a:cubicBezTo>
                      <a:pt x="75" y="0"/>
                      <a:pt x="75" y="0"/>
                      <a:pt x="75" y="0"/>
                    </a:cubicBezTo>
                    <a:lnTo>
                      <a:pt x="0" y="76"/>
                    </a:lnTo>
                    <a:close/>
                  </a:path>
                </a:pathLst>
              </a:custGeom>
              <a:gradFill>
                <a:gsLst>
                  <a:gs pos="17000">
                    <a:srgbClr val="E2765A"/>
                  </a:gs>
                  <a:gs pos="100000">
                    <a:srgbClr val="F8993A"/>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Cera Pro" panose="00000400000000000000" pitchFamily="50" charset="0"/>
                  <a:cs typeface="Arial" panose="020B0604020202020204" pitchFamily="34" charset="0"/>
                </a:endParaRPr>
              </a:p>
            </p:txBody>
          </p:sp>
          <p:sp>
            <p:nvSpPr>
              <p:cNvPr id="1176" name="Freeform 422">
                <a:extLst>
                  <a:ext uri="{FF2B5EF4-FFF2-40B4-BE49-F238E27FC236}">
                    <a16:creationId xmlns:a16="http://schemas.microsoft.com/office/drawing/2014/main" id="{FB9831E1-D39E-4952-C718-624B932F6F15}"/>
                  </a:ext>
                </a:extLst>
              </p:cNvPr>
              <p:cNvSpPr>
                <a:spLocks/>
              </p:cNvSpPr>
              <p:nvPr/>
            </p:nvSpPr>
            <p:spPr bwMode="auto">
              <a:xfrm>
                <a:off x="-2728913" y="5319713"/>
                <a:ext cx="477838" cy="476250"/>
              </a:xfrm>
              <a:custGeom>
                <a:avLst/>
                <a:gdLst>
                  <a:gd name="T0" fmla="*/ 0 w 301"/>
                  <a:gd name="T1" fmla="*/ 143 h 300"/>
                  <a:gd name="T2" fmla="*/ 141 w 301"/>
                  <a:gd name="T3" fmla="*/ 0 h 300"/>
                  <a:gd name="T4" fmla="*/ 301 w 301"/>
                  <a:gd name="T5" fmla="*/ 158 h 300"/>
                  <a:gd name="T6" fmla="*/ 158 w 301"/>
                  <a:gd name="T7" fmla="*/ 300 h 300"/>
                  <a:gd name="T8" fmla="*/ 0 w 301"/>
                  <a:gd name="T9" fmla="*/ 143 h 300"/>
                </a:gdLst>
                <a:ahLst/>
                <a:cxnLst>
                  <a:cxn ang="0">
                    <a:pos x="T0" y="T1"/>
                  </a:cxn>
                  <a:cxn ang="0">
                    <a:pos x="T2" y="T3"/>
                  </a:cxn>
                  <a:cxn ang="0">
                    <a:pos x="T4" y="T5"/>
                  </a:cxn>
                  <a:cxn ang="0">
                    <a:pos x="T6" y="T7"/>
                  </a:cxn>
                  <a:cxn ang="0">
                    <a:pos x="T8" y="T9"/>
                  </a:cxn>
                </a:cxnLst>
                <a:rect l="0" t="0" r="r" b="b"/>
                <a:pathLst>
                  <a:path w="301" h="300">
                    <a:moveTo>
                      <a:pt x="0" y="143"/>
                    </a:moveTo>
                    <a:lnTo>
                      <a:pt x="141" y="0"/>
                    </a:lnTo>
                    <a:lnTo>
                      <a:pt x="301" y="158"/>
                    </a:lnTo>
                    <a:lnTo>
                      <a:pt x="158" y="300"/>
                    </a:lnTo>
                    <a:lnTo>
                      <a:pt x="0" y="14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Cera Pro" panose="00000400000000000000" pitchFamily="50" charset="0"/>
                  <a:cs typeface="Arial" panose="020B0604020202020204" pitchFamily="34" charset="0"/>
                </a:endParaRPr>
              </a:p>
            </p:txBody>
          </p:sp>
          <p:sp>
            <p:nvSpPr>
              <p:cNvPr id="1177" name="Rectangle 1176">
                <a:extLst>
                  <a:ext uri="{FF2B5EF4-FFF2-40B4-BE49-F238E27FC236}">
                    <a16:creationId xmlns:a16="http://schemas.microsoft.com/office/drawing/2014/main" id="{D67A0C3E-0535-F848-77B5-BC83F64F8224}"/>
                  </a:ext>
                </a:extLst>
              </p:cNvPr>
              <p:cNvSpPr>
                <a:spLocks noChangeArrowheads="1"/>
              </p:cNvSpPr>
              <p:nvPr/>
            </p:nvSpPr>
            <p:spPr bwMode="auto">
              <a:xfrm>
                <a:off x="-4633913" y="5686425"/>
                <a:ext cx="319088" cy="431800"/>
              </a:xfrm>
              <a:prstGeom prst="rect">
                <a:avLst/>
              </a:prstGeom>
              <a:gradFill>
                <a:gsLst>
                  <a:gs pos="100000">
                    <a:schemeClr val="bg1">
                      <a:lumMod val="85000"/>
                    </a:schemeClr>
                  </a:gs>
                  <a:gs pos="0">
                    <a:schemeClr val="bg1"/>
                  </a:gs>
                </a:gsLst>
                <a:lin ang="2700000" scaled="0"/>
              </a:gra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Cera Pro" panose="00000400000000000000" pitchFamily="50" charset="0"/>
                  <a:cs typeface="Arial" panose="020B0604020202020204" pitchFamily="34" charset="0"/>
                </a:endParaRPr>
              </a:p>
            </p:txBody>
          </p:sp>
          <p:sp>
            <p:nvSpPr>
              <p:cNvPr id="1178" name="Rectangle 1177">
                <a:extLst>
                  <a:ext uri="{FF2B5EF4-FFF2-40B4-BE49-F238E27FC236}">
                    <a16:creationId xmlns:a16="http://schemas.microsoft.com/office/drawing/2014/main" id="{6B07ED10-4F6F-7441-7ED9-8B7559F2BE86}"/>
                  </a:ext>
                </a:extLst>
              </p:cNvPr>
              <p:cNvSpPr>
                <a:spLocks noChangeArrowheads="1"/>
              </p:cNvSpPr>
              <p:nvPr/>
            </p:nvSpPr>
            <p:spPr bwMode="auto">
              <a:xfrm>
                <a:off x="-4314825" y="5489575"/>
                <a:ext cx="319088" cy="628650"/>
              </a:xfrm>
              <a:prstGeom prst="rect">
                <a:avLst/>
              </a:prstGeom>
              <a:gradFill>
                <a:gsLst>
                  <a:gs pos="100000">
                    <a:schemeClr val="bg1">
                      <a:lumMod val="85000"/>
                    </a:schemeClr>
                  </a:gs>
                  <a:gs pos="0">
                    <a:schemeClr val="bg1"/>
                  </a:gs>
                </a:gsLst>
                <a:lin ang="2700000" scaled="0"/>
              </a:gra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Cera Pro" panose="00000400000000000000" pitchFamily="50" charset="0"/>
                  <a:cs typeface="Arial" panose="020B0604020202020204" pitchFamily="34" charset="0"/>
                </a:endParaRPr>
              </a:p>
            </p:txBody>
          </p:sp>
          <p:sp>
            <p:nvSpPr>
              <p:cNvPr id="1179" name="Rectangle 1178">
                <a:extLst>
                  <a:ext uri="{FF2B5EF4-FFF2-40B4-BE49-F238E27FC236}">
                    <a16:creationId xmlns:a16="http://schemas.microsoft.com/office/drawing/2014/main" id="{FE8AB6E8-F254-840C-F5D6-9DCFF3D5EDFF}"/>
                  </a:ext>
                </a:extLst>
              </p:cNvPr>
              <p:cNvSpPr>
                <a:spLocks noChangeArrowheads="1"/>
              </p:cNvSpPr>
              <p:nvPr/>
            </p:nvSpPr>
            <p:spPr bwMode="auto">
              <a:xfrm>
                <a:off x="-3995738" y="5224463"/>
                <a:ext cx="319088" cy="893763"/>
              </a:xfrm>
              <a:prstGeom prst="rect">
                <a:avLst/>
              </a:prstGeom>
              <a:gradFill>
                <a:gsLst>
                  <a:gs pos="100000">
                    <a:schemeClr val="bg1">
                      <a:lumMod val="85000"/>
                    </a:schemeClr>
                  </a:gs>
                  <a:gs pos="0">
                    <a:schemeClr val="bg1"/>
                  </a:gs>
                </a:gsLst>
                <a:lin ang="2700000" scaled="0"/>
              </a:gra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Cera Pro" panose="00000400000000000000" pitchFamily="50" charset="0"/>
                  <a:cs typeface="Arial" panose="020B0604020202020204" pitchFamily="34" charset="0"/>
                </a:endParaRPr>
              </a:p>
            </p:txBody>
          </p:sp>
          <p:sp>
            <p:nvSpPr>
              <p:cNvPr id="1180" name="Freeform 426">
                <a:extLst>
                  <a:ext uri="{FF2B5EF4-FFF2-40B4-BE49-F238E27FC236}">
                    <a16:creationId xmlns:a16="http://schemas.microsoft.com/office/drawing/2014/main" id="{E6156EF6-F454-52B4-5F77-3B8F150E7686}"/>
                  </a:ext>
                </a:extLst>
              </p:cNvPr>
              <p:cNvSpPr>
                <a:spLocks noEditPoints="1"/>
              </p:cNvSpPr>
              <p:nvPr/>
            </p:nvSpPr>
            <p:spPr bwMode="auto">
              <a:xfrm>
                <a:off x="-5341938" y="3443287"/>
                <a:ext cx="3433763" cy="3406780"/>
              </a:xfrm>
              <a:custGeom>
                <a:avLst/>
                <a:gdLst>
                  <a:gd name="T0" fmla="*/ 974 w 1150"/>
                  <a:gd name="T1" fmla="*/ 621 h 1142"/>
                  <a:gd name="T2" fmla="*/ 964 w 1150"/>
                  <a:gd name="T3" fmla="*/ 392 h 1142"/>
                  <a:gd name="T4" fmla="*/ 942 w 1150"/>
                  <a:gd name="T5" fmla="*/ 0 h 1142"/>
                  <a:gd name="T6" fmla="*/ 605 w 1150"/>
                  <a:gd name="T7" fmla="*/ 22 h 1142"/>
                  <a:gd name="T8" fmla="*/ 919 w 1150"/>
                  <a:gd name="T9" fmla="*/ 45 h 1142"/>
                  <a:gd name="T10" fmla="*/ 762 w 1150"/>
                  <a:gd name="T11" fmla="*/ 279 h 1142"/>
                  <a:gd name="T12" fmla="*/ 532 w 1150"/>
                  <a:gd name="T13" fmla="*/ 575 h 1142"/>
                  <a:gd name="T14" fmla="*/ 429 w 1150"/>
                  <a:gd name="T15" fmla="*/ 597 h 1142"/>
                  <a:gd name="T16" fmla="*/ 344 w 1150"/>
                  <a:gd name="T17" fmla="*/ 664 h 1142"/>
                  <a:gd name="T18" fmla="*/ 322 w 1150"/>
                  <a:gd name="T19" fmla="*/ 729 h 1142"/>
                  <a:gd name="T20" fmla="*/ 214 w 1150"/>
                  <a:gd name="T21" fmla="*/ 752 h 1142"/>
                  <a:gd name="T22" fmla="*/ 237 w 1150"/>
                  <a:gd name="T23" fmla="*/ 919 h 1142"/>
                  <a:gd name="T24" fmla="*/ 580 w 1150"/>
                  <a:gd name="T25" fmla="*/ 897 h 1142"/>
                  <a:gd name="T26" fmla="*/ 762 w 1150"/>
                  <a:gd name="T27" fmla="*/ 753 h 1142"/>
                  <a:gd name="T28" fmla="*/ 919 w 1150"/>
                  <a:gd name="T29" fmla="*/ 781 h 1142"/>
                  <a:gd name="T30" fmla="*/ 852 w 1150"/>
                  <a:gd name="T31" fmla="*/ 1097 h 1142"/>
                  <a:gd name="T32" fmla="*/ 785 w 1150"/>
                  <a:gd name="T33" fmla="*/ 1013 h 1142"/>
                  <a:gd name="T34" fmla="*/ 134 w 1150"/>
                  <a:gd name="T35" fmla="*/ 990 h 1142"/>
                  <a:gd name="T36" fmla="*/ 426 w 1150"/>
                  <a:gd name="T37" fmla="*/ 45 h 1142"/>
                  <a:gd name="T38" fmla="*/ 426 w 1150"/>
                  <a:gd name="T39" fmla="*/ 0 h 1142"/>
                  <a:gd name="T40" fmla="*/ 90 w 1150"/>
                  <a:gd name="T41" fmla="*/ 22 h 1142"/>
                  <a:gd name="T42" fmla="*/ 23 w 1150"/>
                  <a:gd name="T43" fmla="*/ 990 h 1142"/>
                  <a:gd name="T44" fmla="*/ 0 w 1150"/>
                  <a:gd name="T45" fmla="*/ 1031 h 1142"/>
                  <a:gd name="T46" fmla="*/ 852 w 1150"/>
                  <a:gd name="T47" fmla="*/ 1142 h 1142"/>
                  <a:gd name="T48" fmla="*/ 964 w 1150"/>
                  <a:gd name="T49" fmla="*/ 825 h 1142"/>
                  <a:gd name="T50" fmla="*/ 1067 w 1150"/>
                  <a:gd name="T51" fmla="*/ 896 h 1142"/>
                  <a:gd name="T52" fmla="*/ 1120 w 1150"/>
                  <a:gd name="T53" fmla="*/ 767 h 1142"/>
                  <a:gd name="T54" fmla="*/ 322 w 1150"/>
                  <a:gd name="T55" fmla="*/ 774 h 1142"/>
                  <a:gd name="T56" fmla="*/ 259 w 1150"/>
                  <a:gd name="T57" fmla="*/ 875 h 1142"/>
                  <a:gd name="T58" fmla="*/ 366 w 1150"/>
                  <a:gd name="T59" fmla="*/ 752 h 1142"/>
                  <a:gd name="T60" fmla="*/ 429 w 1150"/>
                  <a:gd name="T61" fmla="*/ 708 h 1142"/>
                  <a:gd name="T62" fmla="*/ 366 w 1150"/>
                  <a:gd name="T63" fmla="*/ 875 h 1142"/>
                  <a:gd name="T64" fmla="*/ 536 w 1150"/>
                  <a:gd name="T65" fmla="*/ 875 h 1142"/>
                  <a:gd name="T66" fmla="*/ 473 w 1150"/>
                  <a:gd name="T67" fmla="*/ 619 h 1142"/>
                  <a:gd name="T68" fmla="*/ 536 w 1150"/>
                  <a:gd name="T69" fmla="*/ 875 h 1142"/>
                  <a:gd name="T70" fmla="*/ 741 w 1150"/>
                  <a:gd name="T71" fmla="*/ 1035 h 1142"/>
                  <a:gd name="T72" fmla="*/ 112 w 1150"/>
                  <a:gd name="T73" fmla="*/ 1097 h 1142"/>
                  <a:gd name="T74" fmla="*/ 570 w 1150"/>
                  <a:gd name="T75" fmla="*/ 516 h 1142"/>
                  <a:gd name="T76" fmla="*/ 954 w 1150"/>
                  <a:gd name="T77" fmla="*/ 516 h 1142"/>
                  <a:gd name="T78" fmla="*/ 570 w 1150"/>
                  <a:gd name="T79" fmla="*/ 516 h 1142"/>
                  <a:gd name="T80" fmla="*/ 1003 w 1150"/>
                  <a:gd name="T81" fmla="*/ 713 h 1142"/>
                  <a:gd name="T82" fmla="*/ 906 w 1150"/>
                  <a:gd name="T83" fmla="*/ 704 h 1142"/>
                  <a:gd name="T84" fmla="*/ 1089 w 1150"/>
                  <a:gd name="T85" fmla="*/ 843 h 1142"/>
                  <a:gd name="T86" fmla="*/ 991 w 1150"/>
                  <a:gd name="T87" fmla="*/ 789 h 1142"/>
                  <a:gd name="T88" fmla="*/ 1089 w 1150"/>
                  <a:gd name="T89" fmla="*/ 799 h 1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150" h="1142">
                    <a:moveTo>
                      <a:pt x="1120" y="767"/>
                    </a:moveTo>
                    <a:cubicBezTo>
                      <a:pt x="974" y="621"/>
                      <a:pt x="974" y="621"/>
                      <a:pt x="974" y="621"/>
                    </a:cubicBezTo>
                    <a:cubicBezTo>
                      <a:pt x="990" y="589"/>
                      <a:pt x="999" y="554"/>
                      <a:pt x="999" y="516"/>
                    </a:cubicBezTo>
                    <a:cubicBezTo>
                      <a:pt x="999" y="471"/>
                      <a:pt x="986" y="428"/>
                      <a:pt x="964" y="392"/>
                    </a:cubicBezTo>
                    <a:cubicBezTo>
                      <a:pt x="964" y="22"/>
                      <a:pt x="964" y="22"/>
                      <a:pt x="964" y="22"/>
                    </a:cubicBezTo>
                    <a:cubicBezTo>
                      <a:pt x="964" y="10"/>
                      <a:pt x="954" y="0"/>
                      <a:pt x="942" y="0"/>
                    </a:cubicBezTo>
                    <a:cubicBezTo>
                      <a:pt x="627" y="0"/>
                      <a:pt x="627" y="0"/>
                      <a:pt x="627" y="0"/>
                    </a:cubicBezTo>
                    <a:cubicBezTo>
                      <a:pt x="615" y="0"/>
                      <a:pt x="605" y="10"/>
                      <a:pt x="605" y="22"/>
                    </a:cubicBezTo>
                    <a:cubicBezTo>
                      <a:pt x="605" y="35"/>
                      <a:pt x="615" y="45"/>
                      <a:pt x="627" y="45"/>
                    </a:cubicBezTo>
                    <a:cubicBezTo>
                      <a:pt x="919" y="45"/>
                      <a:pt x="919" y="45"/>
                      <a:pt x="919" y="45"/>
                    </a:cubicBezTo>
                    <a:cubicBezTo>
                      <a:pt x="919" y="339"/>
                      <a:pt x="919" y="339"/>
                      <a:pt x="919" y="339"/>
                    </a:cubicBezTo>
                    <a:cubicBezTo>
                      <a:pt x="877" y="302"/>
                      <a:pt x="822" y="279"/>
                      <a:pt x="762" y="279"/>
                    </a:cubicBezTo>
                    <a:cubicBezTo>
                      <a:pt x="631" y="279"/>
                      <a:pt x="525" y="385"/>
                      <a:pt x="525" y="516"/>
                    </a:cubicBezTo>
                    <a:cubicBezTo>
                      <a:pt x="525" y="536"/>
                      <a:pt x="528" y="556"/>
                      <a:pt x="532" y="575"/>
                    </a:cubicBezTo>
                    <a:cubicBezTo>
                      <a:pt x="451" y="575"/>
                      <a:pt x="451" y="575"/>
                      <a:pt x="451" y="575"/>
                    </a:cubicBezTo>
                    <a:cubicBezTo>
                      <a:pt x="439" y="575"/>
                      <a:pt x="429" y="585"/>
                      <a:pt x="429" y="597"/>
                    </a:cubicBezTo>
                    <a:cubicBezTo>
                      <a:pt x="429" y="664"/>
                      <a:pt x="429" y="664"/>
                      <a:pt x="429" y="664"/>
                    </a:cubicBezTo>
                    <a:cubicBezTo>
                      <a:pt x="344" y="664"/>
                      <a:pt x="344" y="664"/>
                      <a:pt x="344" y="664"/>
                    </a:cubicBezTo>
                    <a:cubicBezTo>
                      <a:pt x="332" y="664"/>
                      <a:pt x="322" y="673"/>
                      <a:pt x="322" y="686"/>
                    </a:cubicBezTo>
                    <a:cubicBezTo>
                      <a:pt x="322" y="729"/>
                      <a:pt x="322" y="729"/>
                      <a:pt x="322" y="729"/>
                    </a:cubicBezTo>
                    <a:cubicBezTo>
                      <a:pt x="237" y="729"/>
                      <a:pt x="237" y="729"/>
                      <a:pt x="237" y="729"/>
                    </a:cubicBezTo>
                    <a:cubicBezTo>
                      <a:pt x="224" y="729"/>
                      <a:pt x="214" y="739"/>
                      <a:pt x="214" y="752"/>
                    </a:cubicBezTo>
                    <a:cubicBezTo>
                      <a:pt x="214" y="897"/>
                      <a:pt x="214" y="897"/>
                      <a:pt x="214" y="897"/>
                    </a:cubicBezTo>
                    <a:cubicBezTo>
                      <a:pt x="214" y="909"/>
                      <a:pt x="224" y="919"/>
                      <a:pt x="237" y="919"/>
                    </a:cubicBezTo>
                    <a:cubicBezTo>
                      <a:pt x="558" y="919"/>
                      <a:pt x="558" y="919"/>
                      <a:pt x="558" y="919"/>
                    </a:cubicBezTo>
                    <a:cubicBezTo>
                      <a:pt x="570" y="919"/>
                      <a:pt x="580" y="909"/>
                      <a:pt x="580" y="897"/>
                    </a:cubicBezTo>
                    <a:cubicBezTo>
                      <a:pt x="580" y="668"/>
                      <a:pt x="580" y="668"/>
                      <a:pt x="580" y="668"/>
                    </a:cubicBezTo>
                    <a:cubicBezTo>
                      <a:pt x="624" y="720"/>
                      <a:pt x="689" y="753"/>
                      <a:pt x="762" y="753"/>
                    </a:cubicBezTo>
                    <a:cubicBezTo>
                      <a:pt x="800" y="753"/>
                      <a:pt x="835" y="744"/>
                      <a:pt x="867" y="728"/>
                    </a:cubicBezTo>
                    <a:cubicBezTo>
                      <a:pt x="919" y="781"/>
                      <a:pt x="919" y="781"/>
                      <a:pt x="919" y="781"/>
                    </a:cubicBezTo>
                    <a:cubicBezTo>
                      <a:pt x="919" y="1031"/>
                      <a:pt x="919" y="1031"/>
                      <a:pt x="919" y="1031"/>
                    </a:cubicBezTo>
                    <a:cubicBezTo>
                      <a:pt x="919" y="1067"/>
                      <a:pt x="889" y="1097"/>
                      <a:pt x="852" y="1097"/>
                    </a:cubicBezTo>
                    <a:cubicBezTo>
                      <a:pt x="816" y="1097"/>
                      <a:pt x="785" y="1067"/>
                      <a:pt x="785" y="1031"/>
                    </a:cubicBezTo>
                    <a:cubicBezTo>
                      <a:pt x="785" y="1013"/>
                      <a:pt x="785" y="1013"/>
                      <a:pt x="785" y="1013"/>
                    </a:cubicBezTo>
                    <a:cubicBezTo>
                      <a:pt x="785" y="1000"/>
                      <a:pt x="776" y="990"/>
                      <a:pt x="763" y="990"/>
                    </a:cubicBezTo>
                    <a:cubicBezTo>
                      <a:pt x="134" y="990"/>
                      <a:pt x="134" y="990"/>
                      <a:pt x="134" y="990"/>
                    </a:cubicBezTo>
                    <a:cubicBezTo>
                      <a:pt x="134" y="45"/>
                      <a:pt x="134" y="45"/>
                      <a:pt x="134" y="45"/>
                    </a:cubicBezTo>
                    <a:cubicBezTo>
                      <a:pt x="426" y="45"/>
                      <a:pt x="426" y="45"/>
                      <a:pt x="426" y="45"/>
                    </a:cubicBezTo>
                    <a:cubicBezTo>
                      <a:pt x="439" y="45"/>
                      <a:pt x="449" y="35"/>
                      <a:pt x="449" y="22"/>
                    </a:cubicBezTo>
                    <a:cubicBezTo>
                      <a:pt x="449" y="10"/>
                      <a:pt x="439" y="0"/>
                      <a:pt x="426" y="0"/>
                    </a:cubicBezTo>
                    <a:cubicBezTo>
                      <a:pt x="112" y="0"/>
                      <a:pt x="112" y="0"/>
                      <a:pt x="112" y="0"/>
                    </a:cubicBezTo>
                    <a:cubicBezTo>
                      <a:pt x="100" y="0"/>
                      <a:pt x="90" y="10"/>
                      <a:pt x="90" y="22"/>
                    </a:cubicBezTo>
                    <a:cubicBezTo>
                      <a:pt x="90" y="990"/>
                      <a:pt x="90" y="990"/>
                      <a:pt x="90" y="990"/>
                    </a:cubicBezTo>
                    <a:cubicBezTo>
                      <a:pt x="23" y="990"/>
                      <a:pt x="23" y="990"/>
                      <a:pt x="23" y="990"/>
                    </a:cubicBezTo>
                    <a:cubicBezTo>
                      <a:pt x="10" y="990"/>
                      <a:pt x="0" y="1000"/>
                      <a:pt x="0" y="1013"/>
                    </a:cubicBezTo>
                    <a:cubicBezTo>
                      <a:pt x="0" y="1031"/>
                      <a:pt x="0" y="1031"/>
                      <a:pt x="0" y="1031"/>
                    </a:cubicBezTo>
                    <a:cubicBezTo>
                      <a:pt x="0" y="1092"/>
                      <a:pt x="50" y="1142"/>
                      <a:pt x="112" y="1142"/>
                    </a:cubicBezTo>
                    <a:cubicBezTo>
                      <a:pt x="852" y="1142"/>
                      <a:pt x="852" y="1142"/>
                      <a:pt x="852" y="1142"/>
                    </a:cubicBezTo>
                    <a:cubicBezTo>
                      <a:pt x="914" y="1142"/>
                      <a:pt x="964" y="1092"/>
                      <a:pt x="964" y="1031"/>
                    </a:cubicBezTo>
                    <a:cubicBezTo>
                      <a:pt x="964" y="825"/>
                      <a:pt x="964" y="825"/>
                      <a:pt x="964" y="825"/>
                    </a:cubicBezTo>
                    <a:cubicBezTo>
                      <a:pt x="1013" y="874"/>
                      <a:pt x="1013" y="874"/>
                      <a:pt x="1013" y="874"/>
                    </a:cubicBezTo>
                    <a:cubicBezTo>
                      <a:pt x="1028" y="889"/>
                      <a:pt x="1047" y="896"/>
                      <a:pt x="1067" y="896"/>
                    </a:cubicBezTo>
                    <a:cubicBezTo>
                      <a:pt x="1086" y="896"/>
                      <a:pt x="1105" y="889"/>
                      <a:pt x="1120" y="874"/>
                    </a:cubicBezTo>
                    <a:cubicBezTo>
                      <a:pt x="1150" y="845"/>
                      <a:pt x="1150" y="797"/>
                      <a:pt x="1120" y="767"/>
                    </a:cubicBezTo>
                    <a:close/>
                    <a:moveTo>
                      <a:pt x="259" y="774"/>
                    </a:moveTo>
                    <a:cubicBezTo>
                      <a:pt x="322" y="774"/>
                      <a:pt x="322" y="774"/>
                      <a:pt x="322" y="774"/>
                    </a:cubicBezTo>
                    <a:cubicBezTo>
                      <a:pt x="322" y="875"/>
                      <a:pt x="322" y="875"/>
                      <a:pt x="322" y="875"/>
                    </a:cubicBezTo>
                    <a:cubicBezTo>
                      <a:pt x="259" y="875"/>
                      <a:pt x="259" y="875"/>
                      <a:pt x="259" y="875"/>
                    </a:cubicBezTo>
                    <a:lnTo>
                      <a:pt x="259" y="774"/>
                    </a:lnTo>
                    <a:close/>
                    <a:moveTo>
                      <a:pt x="366" y="752"/>
                    </a:moveTo>
                    <a:cubicBezTo>
                      <a:pt x="366" y="708"/>
                      <a:pt x="366" y="708"/>
                      <a:pt x="366" y="708"/>
                    </a:cubicBezTo>
                    <a:cubicBezTo>
                      <a:pt x="429" y="708"/>
                      <a:pt x="429" y="708"/>
                      <a:pt x="429" y="708"/>
                    </a:cubicBezTo>
                    <a:cubicBezTo>
                      <a:pt x="429" y="875"/>
                      <a:pt x="429" y="875"/>
                      <a:pt x="429" y="875"/>
                    </a:cubicBezTo>
                    <a:cubicBezTo>
                      <a:pt x="366" y="875"/>
                      <a:pt x="366" y="875"/>
                      <a:pt x="366" y="875"/>
                    </a:cubicBezTo>
                    <a:lnTo>
                      <a:pt x="366" y="752"/>
                    </a:lnTo>
                    <a:close/>
                    <a:moveTo>
                      <a:pt x="536" y="875"/>
                    </a:moveTo>
                    <a:cubicBezTo>
                      <a:pt x="473" y="875"/>
                      <a:pt x="473" y="875"/>
                      <a:pt x="473" y="875"/>
                    </a:cubicBezTo>
                    <a:cubicBezTo>
                      <a:pt x="473" y="619"/>
                      <a:pt x="473" y="619"/>
                      <a:pt x="473" y="619"/>
                    </a:cubicBezTo>
                    <a:cubicBezTo>
                      <a:pt x="536" y="619"/>
                      <a:pt x="536" y="619"/>
                      <a:pt x="536" y="619"/>
                    </a:cubicBezTo>
                    <a:lnTo>
                      <a:pt x="536" y="875"/>
                    </a:lnTo>
                    <a:close/>
                    <a:moveTo>
                      <a:pt x="45" y="1035"/>
                    </a:moveTo>
                    <a:cubicBezTo>
                      <a:pt x="741" y="1035"/>
                      <a:pt x="741" y="1035"/>
                      <a:pt x="741" y="1035"/>
                    </a:cubicBezTo>
                    <a:cubicBezTo>
                      <a:pt x="742" y="1058"/>
                      <a:pt x="750" y="1080"/>
                      <a:pt x="763" y="1097"/>
                    </a:cubicBezTo>
                    <a:cubicBezTo>
                      <a:pt x="112" y="1097"/>
                      <a:pt x="112" y="1097"/>
                      <a:pt x="112" y="1097"/>
                    </a:cubicBezTo>
                    <a:cubicBezTo>
                      <a:pt x="77" y="1097"/>
                      <a:pt x="47" y="1070"/>
                      <a:pt x="45" y="1035"/>
                    </a:cubicBezTo>
                    <a:close/>
                    <a:moveTo>
                      <a:pt x="570" y="516"/>
                    </a:moveTo>
                    <a:cubicBezTo>
                      <a:pt x="570" y="410"/>
                      <a:pt x="656" y="324"/>
                      <a:pt x="762" y="324"/>
                    </a:cubicBezTo>
                    <a:cubicBezTo>
                      <a:pt x="868" y="324"/>
                      <a:pt x="954" y="410"/>
                      <a:pt x="954" y="516"/>
                    </a:cubicBezTo>
                    <a:cubicBezTo>
                      <a:pt x="954" y="622"/>
                      <a:pt x="868" y="708"/>
                      <a:pt x="762" y="708"/>
                    </a:cubicBezTo>
                    <a:cubicBezTo>
                      <a:pt x="656" y="708"/>
                      <a:pt x="570" y="622"/>
                      <a:pt x="570" y="516"/>
                    </a:cubicBezTo>
                    <a:close/>
                    <a:moveTo>
                      <a:pt x="950" y="660"/>
                    </a:moveTo>
                    <a:cubicBezTo>
                      <a:pt x="1003" y="713"/>
                      <a:pt x="1003" y="713"/>
                      <a:pt x="1003" y="713"/>
                    </a:cubicBezTo>
                    <a:cubicBezTo>
                      <a:pt x="959" y="757"/>
                      <a:pt x="959" y="757"/>
                      <a:pt x="959" y="757"/>
                    </a:cubicBezTo>
                    <a:cubicBezTo>
                      <a:pt x="906" y="704"/>
                      <a:pt x="906" y="704"/>
                      <a:pt x="906" y="704"/>
                    </a:cubicBezTo>
                    <a:cubicBezTo>
                      <a:pt x="922" y="691"/>
                      <a:pt x="937" y="676"/>
                      <a:pt x="950" y="660"/>
                    </a:cubicBezTo>
                    <a:close/>
                    <a:moveTo>
                      <a:pt x="1089" y="843"/>
                    </a:moveTo>
                    <a:cubicBezTo>
                      <a:pt x="1077" y="855"/>
                      <a:pt x="1057" y="855"/>
                      <a:pt x="1045" y="843"/>
                    </a:cubicBezTo>
                    <a:cubicBezTo>
                      <a:pt x="991" y="789"/>
                      <a:pt x="991" y="789"/>
                      <a:pt x="991" y="789"/>
                    </a:cubicBezTo>
                    <a:cubicBezTo>
                      <a:pt x="1035" y="745"/>
                      <a:pt x="1035" y="745"/>
                      <a:pt x="1035" y="745"/>
                    </a:cubicBezTo>
                    <a:cubicBezTo>
                      <a:pt x="1089" y="799"/>
                      <a:pt x="1089" y="799"/>
                      <a:pt x="1089" y="799"/>
                    </a:cubicBezTo>
                    <a:cubicBezTo>
                      <a:pt x="1101" y="811"/>
                      <a:pt x="1101" y="831"/>
                      <a:pt x="1089" y="843"/>
                    </a:cubicBezTo>
                    <a:close/>
                  </a:path>
                </a:pathLst>
              </a:custGeom>
              <a:gradFill>
                <a:gsLst>
                  <a:gs pos="17000">
                    <a:srgbClr val="502E5A"/>
                  </a:gs>
                  <a:gs pos="100000">
                    <a:srgbClr val="4C4994"/>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Cera Pro" panose="00000400000000000000" pitchFamily="50" charset="0"/>
                  <a:cs typeface="Arial" panose="020B0604020202020204" pitchFamily="34" charset="0"/>
                </a:endParaRPr>
              </a:p>
            </p:txBody>
          </p:sp>
          <p:sp>
            <p:nvSpPr>
              <p:cNvPr id="1181" name="Freeform 427">
                <a:extLst>
                  <a:ext uri="{FF2B5EF4-FFF2-40B4-BE49-F238E27FC236}">
                    <a16:creationId xmlns:a16="http://schemas.microsoft.com/office/drawing/2014/main" id="{9703A018-7DCC-1FF3-B305-69CBD05FE5EA}"/>
                  </a:ext>
                </a:extLst>
              </p:cNvPr>
              <p:cNvSpPr>
                <a:spLocks/>
              </p:cNvSpPr>
              <p:nvPr/>
            </p:nvSpPr>
            <p:spPr bwMode="auto">
              <a:xfrm>
                <a:off x="-3132138" y="4562475"/>
                <a:ext cx="485775" cy="485775"/>
              </a:xfrm>
              <a:custGeom>
                <a:avLst/>
                <a:gdLst>
                  <a:gd name="T0" fmla="*/ 22 w 163"/>
                  <a:gd name="T1" fmla="*/ 0 h 163"/>
                  <a:gd name="T2" fmla="*/ 0 w 163"/>
                  <a:gd name="T3" fmla="*/ 23 h 163"/>
                  <a:gd name="T4" fmla="*/ 22 w 163"/>
                  <a:gd name="T5" fmla="*/ 45 h 163"/>
                  <a:gd name="T6" fmla="*/ 118 w 163"/>
                  <a:gd name="T7" fmla="*/ 141 h 163"/>
                  <a:gd name="T8" fmla="*/ 140 w 163"/>
                  <a:gd name="T9" fmla="*/ 163 h 163"/>
                  <a:gd name="T10" fmla="*/ 163 w 163"/>
                  <a:gd name="T11" fmla="*/ 141 h 163"/>
                  <a:gd name="T12" fmla="*/ 22 w 163"/>
                  <a:gd name="T13" fmla="*/ 0 h 163"/>
                </a:gdLst>
                <a:ahLst/>
                <a:cxnLst>
                  <a:cxn ang="0">
                    <a:pos x="T0" y="T1"/>
                  </a:cxn>
                  <a:cxn ang="0">
                    <a:pos x="T2" y="T3"/>
                  </a:cxn>
                  <a:cxn ang="0">
                    <a:pos x="T4" y="T5"/>
                  </a:cxn>
                  <a:cxn ang="0">
                    <a:pos x="T6" y="T7"/>
                  </a:cxn>
                  <a:cxn ang="0">
                    <a:pos x="T8" y="T9"/>
                  </a:cxn>
                  <a:cxn ang="0">
                    <a:pos x="T10" y="T11"/>
                  </a:cxn>
                  <a:cxn ang="0">
                    <a:pos x="T12" y="T13"/>
                  </a:cxn>
                </a:cxnLst>
                <a:rect l="0" t="0" r="r" b="b"/>
                <a:pathLst>
                  <a:path w="163" h="163">
                    <a:moveTo>
                      <a:pt x="22" y="0"/>
                    </a:moveTo>
                    <a:cubicBezTo>
                      <a:pt x="10" y="0"/>
                      <a:pt x="0" y="10"/>
                      <a:pt x="0" y="23"/>
                    </a:cubicBezTo>
                    <a:cubicBezTo>
                      <a:pt x="0" y="35"/>
                      <a:pt x="10" y="45"/>
                      <a:pt x="22" y="45"/>
                    </a:cubicBezTo>
                    <a:cubicBezTo>
                      <a:pt x="75" y="45"/>
                      <a:pt x="118" y="88"/>
                      <a:pt x="118" y="141"/>
                    </a:cubicBezTo>
                    <a:cubicBezTo>
                      <a:pt x="118" y="153"/>
                      <a:pt x="128" y="163"/>
                      <a:pt x="140" y="163"/>
                    </a:cubicBezTo>
                    <a:cubicBezTo>
                      <a:pt x="153" y="163"/>
                      <a:pt x="163" y="153"/>
                      <a:pt x="163" y="141"/>
                    </a:cubicBezTo>
                    <a:cubicBezTo>
                      <a:pt x="163" y="63"/>
                      <a:pt x="100" y="0"/>
                      <a:pt x="22" y="0"/>
                    </a:cubicBezTo>
                    <a:close/>
                  </a:path>
                </a:pathLst>
              </a:custGeom>
              <a:gradFill>
                <a:gsLst>
                  <a:gs pos="17000">
                    <a:srgbClr val="502E5A"/>
                  </a:gs>
                  <a:gs pos="100000">
                    <a:srgbClr val="4C4994"/>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Cera Pro" panose="00000400000000000000" pitchFamily="50" charset="0"/>
                  <a:cs typeface="Arial" panose="020B0604020202020204" pitchFamily="34" charset="0"/>
                </a:endParaRPr>
              </a:p>
            </p:txBody>
          </p:sp>
          <p:sp>
            <p:nvSpPr>
              <p:cNvPr id="1182" name="Freeform 428">
                <a:extLst>
                  <a:ext uri="{FF2B5EF4-FFF2-40B4-BE49-F238E27FC236}">
                    <a16:creationId xmlns:a16="http://schemas.microsoft.com/office/drawing/2014/main" id="{01AB61AA-6470-C06A-7AB5-1DA32FA15C08}"/>
                  </a:ext>
                </a:extLst>
              </p:cNvPr>
              <p:cNvSpPr>
                <a:spLocks/>
              </p:cNvSpPr>
              <p:nvPr/>
            </p:nvSpPr>
            <p:spPr bwMode="auto">
              <a:xfrm>
                <a:off x="-3836988" y="3443288"/>
                <a:ext cx="134938" cy="134938"/>
              </a:xfrm>
              <a:custGeom>
                <a:avLst/>
                <a:gdLst>
                  <a:gd name="T0" fmla="*/ 23 w 45"/>
                  <a:gd name="T1" fmla="*/ 45 h 45"/>
                  <a:gd name="T2" fmla="*/ 39 w 45"/>
                  <a:gd name="T3" fmla="*/ 38 h 45"/>
                  <a:gd name="T4" fmla="*/ 45 w 45"/>
                  <a:gd name="T5" fmla="*/ 22 h 45"/>
                  <a:gd name="T6" fmla="*/ 39 w 45"/>
                  <a:gd name="T7" fmla="*/ 7 h 45"/>
                  <a:gd name="T8" fmla="*/ 23 w 45"/>
                  <a:gd name="T9" fmla="*/ 0 h 45"/>
                  <a:gd name="T10" fmla="*/ 7 w 45"/>
                  <a:gd name="T11" fmla="*/ 7 h 45"/>
                  <a:gd name="T12" fmla="*/ 0 w 45"/>
                  <a:gd name="T13" fmla="*/ 22 h 45"/>
                  <a:gd name="T14" fmla="*/ 7 w 45"/>
                  <a:gd name="T15" fmla="*/ 38 h 45"/>
                  <a:gd name="T16" fmla="*/ 23 w 45"/>
                  <a:gd name="T17"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 h="45">
                    <a:moveTo>
                      <a:pt x="23" y="45"/>
                    </a:moveTo>
                    <a:cubicBezTo>
                      <a:pt x="29" y="45"/>
                      <a:pt x="34" y="42"/>
                      <a:pt x="39" y="38"/>
                    </a:cubicBezTo>
                    <a:cubicBezTo>
                      <a:pt x="43" y="34"/>
                      <a:pt x="45" y="28"/>
                      <a:pt x="45" y="22"/>
                    </a:cubicBezTo>
                    <a:cubicBezTo>
                      <a:pt x="45" y="17"/>
                      <a:pt x="43" y="11"/>
                      <a:pt x="39" y="7"/>
                    </a:cubicBezTo>
                    <a:cubicBezTo>
                      <a:pt x="34" y="3"/>
                      <a:pt x="29" y="0"/>
                      <a:pt x="23" y="0"/>
                    </a:cubicBezTo>
                    <a:cubicBezTo>
                      <a:pt x="17" y="0"/>
                      <a:pt x="11" y="3"/>
                      <a:pt x="7" y="7"/>
                    </a:cubicBezTo>
                    <a:cubicBezTo>
                      <a:pt x="3" y="11"/>
                      <a:pt x="0" y="17"/>
                      <a:pt x="0" y="22"/>
                    </a:cubicBezTo>
                    <a:cubicBezTo>
                      <a:pt x="0" y="28"/>
                      <a:pt x="3" y="34"/>
                      <a:pt x="7" y="38"/>
                    </a:cubicBezTo>
                    <a:cubicBezTo>
                      <a:pt x="11" y="42"/>
                      <a:pt x="17" y="45"/>
                      <a:pt x="23" y="45"/>
                    </a:cubicBezTo>
                    <a:close/>
                  </a:path>
                </a:pathLst>
              </a:custGeom>
              <a:gradFill>
                <a:gsLst>
                  <a:gs pos="17000">
                    <a:srgbClr val="502E5A"/>
                  </a:gs>
                  <a:gs pos="100000">
                    <a:srgbClr val="4C4994"/>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Cera Pro" panose="00000400000000000000" pitchFamily="50" charset="0"/>
                  <a:cs typeface="Arial" panose="020B0604020202020204" pitchFamily="34" charset="0"/>
                </a:endParaRPr>
              </a:p>
            </p:txBody>
          </p:sp>
          <p:sp>
            <p:nvSpPr>
              <p:cNvPr id="1183" name="Freeform 429">
                <a:extLst>
                  <a:ext uri="{FF2B5EF4-FFF2-40B4-BE49-F238E27FC236}">
                    <a16:creationId xmlns:a16="http://schemas.microsoft.com/office/drawing/2014/main" id="{29EE592F-9B59-D117-9148-B62A2692CC22}"/>
                  </a:ext>
                </a:extLst>
              </p:cNvPr>
              <p:cNvSpPr>
                <a:spLocks/>
              </p:cNvSpPr>
              <p:nvPr/>
            </p:nvSpPr>
            <p:spPr bwMode="auto">
              <a:xfrm>
                <a:off x="-4703763" y="4502150"/>
                <a:ext cx="774700" cy="134938"/>
              </a:xfrm>
              <a:custGeom>
                <a:avLst/>
                <a:gdLst>
                  <a:gd name="T0" fmla="*/ 237 w 259"/>
                  <a:gd name="T1" fmla="*/ 0 h 45"/>
                  <a:gd name="T2" fmla="*/ 23 w 259"/>
                  <a:gd name="T3" fmla="*/ 0 h 45"/>
                  <a:gd name="T4" fmla="*/ 0 w 259"/>
                  <a:gd name="T5" fmla="*/ 22 h 45"/>
                  <a:gd name="T6" fmla="*/ 23 w 259"/>
                  <a:gd name="T7" fmla="*/ 45 h 45"/>
                  <a:gd name="T8" fmla="*/ 237 w 259"/>
                  <a:gd name="T9" fmla="*/ 45 h 45"/>
                  <a:gd name="T10" fmla="*/ 259 w 259"/>
                  <a:gd name="T11" fmla="*/ 22 h 45"/>
                  <a:gd name="T12" fmla="*/ 237 w 259"/>
                  <a:gd name="T13" fmla="*/ 0 h 45"/>
                </a:gdLst>
                <a:ahLst/>
                <a:cxnLst>
                  <a:cxn ang="0">
                    <a:pos x="T0" y="T1"/>
                  </a:cxn>
                  <a:cxn ang="0">
                    <a:pos x="T2" y="T3"/>
                  </a:cxn>
                  <a:cxn ang="0">
                    <a:pos x="T4" y="T5"/>
                  </a:cxn>
                  <a:cxn ang="0">
                    <a:pos x="T6" y="T7"/>
                  </a:cxn>
                  <a:cxn ang="0">
                    <a:pos x="T8" y="T9"/>
                  </a:cxn>
                  <a:cxn ang="0">
                    <a:pos x="T10" y="T11"/>
                  </a:cxn>
                  <a:cxn ang="0">
                    <a:pos x="T12" y="T13"/>
                  </a:cxn>
                </a:cxnLst>
                <a:rect l="0" t="0" r="r" b="b"/>
                <a:pathLst>
                  <a:path w="259" h="45">
                    <a:moveTo>
                      <a:pt x="237" y="0"/>
                    </a:moveTo>
                    <a:cubicBezTo>
                      <a:pt x="23" y="0"/>
                      <a:pt x="23" y="0"/>
                      <a:pt x="23" y="0"/>
                    </a:cubicBezTo>
                    <a:cubicBezTo>
                      <a:pt x="10" y="0"/>
                      <a:pt x="0" y="10"/>
                      <a:pt x="0" y="22"/>
                    </a:cubicBezTo>
                    <a:cubicBezTo>
                      <a:pt x="0" y="35"/>
                      <a:pt x="10" y="45"/>
                      <a:pt x="23" y="45"/>
                    </a:cubicBezTo>
                    <a:cubicBezTo>
                      <a:pt x="237" y="45"/>
                      <a:pt x="237" y="45"/>
                      <a:pt x="237" y="45"/>
                    </a:cubicBezTo>
                    <a:cubicBezTo>
                      <a:pt x="249" y="45"/>
                      <a:pt x="259" y="35"/>
                      <a:pt x="259" y="22"/>
                    </a:cubicBezTo>
                    <a:cubicBezTo>
                      <a:pt x="259" y="10"/>
                      <a:pt x="249" y="0"/>
                      <a:pt x="237" y="0"/>
                    </a:cubicBezTo>
                    <a:close/>
                  </a:path>
                </a:pathLst>
              </a:custGeom>
              <a:gradFill>
                <a:gsLst>
                  <a:gs pos="17000">
                    <a:srgbClr val="502E5A"/>
                  </a:gs>
                  <a:gs pos="100000">
                    <a:srgbClr val="4C4994"/>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Cera Pro" panose="00000400000000000000" pitchFamily="50" charset="0"/>
                  <a:cs typeface="Arial" panose="020B0604020202020204" pitchFamily="34" charset="0"/>
                </a:endParaRPr>
              </a:p>
            </p:txBody>
          </p:sp>
          <p:sp>
            <p:nvSpPr>
              <p:cNvPr id="1184" name="Freeform 430">
                <a:extLst>
                  <a:ext uri="{FF2B5EF4-FFF2-40B4-BE49-F238E27FC236}">
                    <a16:creationId xmlns:a16="http://schemas.microsoft.com/office/drawing/2014/main" id="{12113802-4DEA-3575-E8D8-775EAA9BDF63}"/>
                  </a:ext>
                </a:extLst>
              </p:cNvPr>
              <p:cNvSpPr>
                <a:spLocks/>
              </p:cNvSpPr>
              <p:nvPr/>
            </p:nvSpPr>
            <p:spPr bwMode="auto">
              <a:xfrm>
                <a:off x="-4703763" y="4821238"/>
                <a:ext cx="774700" cy="134938"/>
              </a:xfrm>
              <a:custGeom>
                <a:avLst/>
                <a:gdLst>
                  <a:gd name="T0" fmla="*/ 237 w 259"/>
                  <a:gd name="T1" fmla="*/ 0 h 45"/>
                  <a:gd name="T2" fmla="*/ 23 w 259"/>
                  <a:gd name="T3" fmla="*/ 0 h 45"/>
                  <a:gd name="T4" fmla="*/ 0 w 259"/>
                  <a:gd name="T5" fmla="*/ 22 h 45"/>
                  <a:gd name="T6" fmla="*/ 23 w 259"/>
                  <a:gd name="T7" fmla="*/ 45 h 45"/>
                  <a:gd name="T8" fmla="*/ 237 w 259"/>
                  <a:gd name="T9" fmla="*/ 45 h 45"/>
                  <a:gd name="T10" fmla="*/ 259 w 259"/>
                  <a:gd name="T11" fmla="*/ 22 h 45"/>
                  <a:gd name="T12" fmla="*/ 237 w 259"/>
                  <a:gd name="T13" fmla="*/ 0 h 45"/>
                </a:gdLst>
                <a:ahLst/>
                <a:cxnLst>
                  <a:cxn ang="0">
                    <a:pos x="T0" y="T1"/>
                  </a:cxn>
                  <a:cxn ang="0">
                    <a:pos x="T2" y="T3"/>
                  </a:cxn>
                  <a:cxn ang="0">
                    <a:pos x="T4" y="T5"/>
                  </a:cxn>
                  <a:cxn ang="0">
                    <a:pos x="T6" y="T7"/>
                  </a:cxn>
                  <a:cxn ang="0">
                    <a:pos x="T8" y="T9"/>
                  </a:cxn>
                  <a:cxn ang="0">
                    <a:pos x="T10" y="T11"/>
                  </a:cxn>
                  <a:cxn ang="0">
                    <a:pos x="T12" y="T13"/>
                  </a:cxn>
                </a:cxnLst>
                <a:rect l="0" t="0" r="r" b="b"/>
                <a:pathLst>
                  <a:path w="259" h="45">
                    <a:moveTo>
                      <a:pt x="237" y="0"/>
                    </a:moveTo>
                    <a:cubicBezTo>
                      <a:pt x="23" y="0"/>
                      <a:pt x="23" y="0"/>
                      <a:pt x="23" y="0"/>
                    </a:cubicBezTo>
                    <a:cubicBezTo>
                      <a:pt x="10" y="0"/>
                      <a:pt x="0" y="10"/>
                      <a:pt x="0" y="22"/>
                    </a:cubicBezTo>
                    <a:cubicBezTo>
                      <a:pt x="0" y="35"/>
                      <a:pt x="10" y="45"/>
                      <a:pt x="23" y="45"/>
                    </a:cubicBezTo>
                    <a:cubicBezTo>
                      <a:pt x="237" y="45"/>
                      <a:pt x="237" y="45"/>
                      <a:pt x="237" y="45"/>
                    </a:cubicBezTo>
                    <a:cubicBezTo>
                      <a:pt x="249" y="45"/>
                      <a:pt x="259" y="35"/>
                      <a:pt x="259" y="22"/>
                    </a:cubicBezTo>
                    <a:cubicBezTo>
                      <a:pt x="259" y="10"/>
                      <a:pt x="249" y="0"/>
                      <a:pt x="237" y="0"/>
                    </a:cubicBezTo>
                    <a:close/>
                  </a:path>
                </a:pathLst>
              </a:custGeom>
              <a:gradFill>
                <a:gsLst>
                  <a:gs pos="17000">
                    <a:srgbClr val="502E5A"/>
                  </a:gs>
                  <a:gs pos="100000">
                    <a:srgbClr val="4C4994"/>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Cera Pro" panose="00000400000000000000" pitchFamily="50" charset="0"/>
                  <a:cs typeface="Arial" panose="020B0604020202020204" pitchFamily="34" charset="0"/>
                </a:endParaRPr>
              </a:p>
            </p:txBody>
          </p:sp>
          <p:sp>
            <p:nvSpPr>
              <p:cNvPr id="1185" name="Freeform 431">
                <a:extLst>
                  <a:ext uri="{FF2B5EF4-FFF2-40B4-BE49-F238E27FC236}">
                    <a16:creationId xmlns:a16="http://schemas.microsoft.com/office/drawing/2014/main" id="{4896AAF9-A994-6172-E4A7-8007298EAFE8}"/>
                  </a:ext>
                </a:extLst>
              </p:cNvPr>
              <p:cNvSpPr>
                <a:spLocks/>
              </p:cNvSpPr>
              <p:nvPr/>
            </p:nvSpPr>
            <p:spPr bwMode="auto">
              <a:xfrm>
                <a:off x="-4708525" y="3813175"/>
                <a:ext cx="939800" cy="501650"/>
              </a:xfrm>
              <a:custGeom>
                <a:avLst/>
                <a:gdLst>
                  <a:gd name="T0" fmla="*/ 217 w 315"/>
                  <a:gd name="T1" fmla="*/ 22 h 168"/>
                  <a:gd name="T2" fmla="*/ 239 w 315"/>
                  <a:gd name="T3" fmla="*/ 44 h 168"/>
                  <a:gd name="T4" fmla="*/ 206 w 315"/>
                  <a:gd name="T5" fmla="*/ 77 h 168"/>
                  <a:gd name="T6" fmla="*/ 150 w 315"/>
                  <a:gd name="T7" fmla="*/ 21 h 168"/>
                  <a:gd name="T8" fmla="*/ 118 w 315"/>
                  <a:gd name="T9" fmla="*/ 21 h 168"/>
                  <a:gd name="T10" fmla="*/ 9 w 315"/>
                  <a:gd name="T11" fmla="*/ 130 h 168"/>
                  <a:gd name="T12" fmla="*/ 9 w 315"/>
                  <a:gd name="T13" fmla="*/ 161 h 168"/>
                  <a:gd name="T14" fmla="*/ 25 w 315"/>
                  <a:gd name="T15" fmla="*/ 168 h 168"/>
                  <a:gd name="T16" fmla="*/ 41 w 315"/>
                  <a:gd name="T17" fmla="*/ 161 h 168"/>
                  <a:gd name="T18" fmla="*/ 134 w 315"/>
                  <a:gd name="T19" fmla="*/ 68 h 168"/>
                  <a:gd name="T20" fmla="*/ 190 w 315"/>
                  <a:gd name="T21" fmla="*/ 124 h 168"/>
                  <a:gd name="T22" fmla="*/ 206 w 315"/>
                  <a:gd name="T23" fmla="*/ 131 h 168"/>
                  <a:gd name="T24" fmla="*/ 222 w 315"/>
                  <a:gd name="T25" fmla="*/ 124 h 168"/>
                  <a:gd name="T26" fmla="*/ 270 w 315"/>
                  <a:gd name="T27" fmla="*/ 76 h 168"/>
                  <a:gd name="T28" fmla="*/ 292 w 315"/>
                  <a:gd name="T29" fmla="*/ 98 h 168"/>
                  <a:gd name="T30" fmla="*/ 315 w 315"/>
                  <a:gd name="T31" fmla="*/ 76 h 168"/>
                  <a:gd name="T32" fmla="*/ 315 w 315"/>
                  <a:gd name="T33" fmla="*/ 22 h 168"/>
                  <a:gd name="T34" fmla="*/ 292 w 315"/>
                  <a:gd name="T35" fmla="*/ 0 h 168"/>
                  <a:gd name="T36" fmla="*/ 239 w 315"/>
                  <a:gd name="T37" fmla="*/ 0 h 168"/>
                  <a:gd name="T38" fmla="*/ 217 w 315"/>
                  <a:gd name="T39" fmla="*/ 22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15" h="168">
                    <a:moveTo>
                      <a:pt x="217" y="22"/>
                    </a:moveTo>
                    <a:cubicBezTo>
                      <a:pt x="217" y="34"/>
                      <a:pt x="226" y="44"/>
                      <a:pt x="239" y="44"/>
                    </a:cubicBezTo>
                    <a:cubicBezTo>
                      <a:pt x="206" y="77"/>
                      <a:pt x="206" y="77"/>
                      <a:pt x="206" y="77"/>
                    </a:cubicBezTo>
                    <a:cubicBezTo>
                      <a:pt x="150" y="21"/>
                      <a:pt x="150" y="21"/>
                      <a:pt x="150" y="21"/>
                    </a:cubicBezTo>
                    <a:cubicBezTo>
                      <a:pt x="141" y="12"/>
                      <a:pt x="127" y="12"/>
                      <a:pt x="118" y="21"/>
                    </a:cubicBezTo>
                    <a:cubicBezTo>
                      <a:pt x="9" y="130"/>
                      <a:pt x="9" y="130"/>
                      <a:pt x="9" y="130"/>
                    </a:cubicBezTo>
                    <a:cubicBezTo>
                      <a:pt x="0" y="139"/>
                      <a:pt x="0" y="153"/>
                      <a:pt x="9" y="161"/>
                    </a:cubicBezTo>
                    <a:cubicBezTo>
                      <a:pt x="13" y="166"/>
                      <a:pt x="19" y="168"/>
                      <a:pt x="25" y="168"/>
                    </a:cubicBezTo>
                    <a:cubicBezTo>
                      <a:pt x="30" y="168"/>
                      <a:pt x="36" y="166"/>
                      <a:pt x="41" y="161"/>
                    </a:cubicBezTo>
                    <a:cubicBezTo>
                      <a:pt x="134" y="68"/>
                      <a:pt x="134" y="68"/>
                      <a:pt x="134" y="68"/>
                    </a:cubicBezTo>
                    <a:cubicBezTo>
                      <a:pt x="190" y="124"/>
                      <a:pt x="190" y="124"/>
                      <a:pt x="190" y="124"/>
                    </a:cubicBezTo>
                    <a:cubicBezTo>
                      <a:pt x="194" y="129"/>
                      <a:pt x="200" y="131"/>
                      <a:pt x="206" y="131"/>
                    </a:cubicBezTo>
                    <a:cubicBezTo>
                      <a:pt x="212" y="131"/>
                      <a:pt x="217" y="129"/>
                      <a:pt x="222" y="124"/>
                    </a:cubicBezTo>
                    <a:cubicBezTo>
                      <a:pt x="270" y="76"/>
                      <a:pt x="270" y="76"/>
                      <a:pt x="270" y="76"/>
                    </a:cubicBezTo>
                    <a:cubicBezTo>
                      <a:pt x="270" y="88"/>
                      <a:pt x="280" y="98"/>
                      <a:pt x="292" y="98"/>
                    </a:cubicBezTo>
                    <a:cubicBezTo>
                      <a:pt x="305" y="98"/>
                      <a:pt x="315" y="88"/>
                      <a:pt x="315" y="76"/>
                    </a:cubicBezTo>
                    <a:cubicBezTo>
                      <a:pt x="315" y="22"/>
                      <a:pt x="315" y="22"/>
                      <a:pt x="315" y="22"/>
                    </a:cubicBezTo>
                    <a:cubicBezTo>
                      <a:pt x="315" y="10"/>
                      <a:pt x="305" y="0"/>
                      <a:pt x="292" y="0"/>
                    </a:cubicBezTo>
                    <a:cubicBezTo>
                      <a:pt x="239" y="0"/>
                      <a:pt x="239" y="0"/>
                      <a:pt x="239" y="0"/>
                    </a:cubicBezTo>
                    <a:cubicBezTo>
                      <a:pt x="227" y="0"/>
                      <a:pt x="217" y="10"/>
                      <a:pt x="217" y="22"/>
                    </a:cubicBezTo>
                    <a:close/>
                  </a:path>
                </a:pathLst>
              </a:custGeom>
              <a:gradFill>
                <a:gsLst>
                  <a:gs pos="17000">
                    <a:srgbClr val="502E5A"/>
                  </a:gs>
                  <a:gs pos="100000">
                    <a:srgbClr val="4C4994"/>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Cera Pro" panose="00000400000000000000" pitchFamily="50" charset="0"/>
                  <a:cs typeface="Arial" panose="020B0604020202020204" pitchFamily="34" charset="0"/>
                </a:endParaRPr>
              </a:p>
            </p:txBody>
          </p:sp>
        </p:grpSp>
        <p:pic>
          <p:nvPicPr>
            <p:cNvPr id="1186" name="Picture 1185">
              <a:extLst>
                <a:ext uri="{FF2B5EF4-FFF2-40B4-BE49-F238E27FC236}">
                  <a16:creationId xmlns:a16="http://schemas.microsoft.com/office/drawing/2014/main" id="{1BAFDA33-A6C1-DFE6-81A4-7C83CF13B881}"/>
                </a:ext>
              </a:extLst>
            </p:cNvPr>
            <p:cNvPicPr>
              <a:picLocks noChangeAspect="1"/>
            </p:cNvPicPr>
            <p:nvPr/>
          </p:nvPicPr>
          <p:blipFill>
            <a:blip r:embed="rId3"/>
            <a:stretch>
              <a:fillRect/>
            </a:stretch>
          </p:blipFill>
          <p:spPr>
            <a:xfrm>
              <a:off x="7670431" y="6187508"/>
              <a:ext cx="500757" cy="273652"/>
            </a:xfrm>
            <a:prstGeom prst="rect">
              <a:avLst/>
            </a:prstGeom>
          </p:spPr>
        </p:pic>
        <p:pic>
          <p:nvPicPr>
            <p:cNvPr id="1187" name="Picture 1186">
              <a:extLst>
                <a:ext uri="{FF2B5EF4-FFF2-40B4-BE49-F238E27FC236}">
                  <a16:creationId xmlns:a16="http://schemas.microsoft.com/office/drawing/2014/main" id="{7AB6960A-F43B-9A22-FBE0-FFD94BB01C7D}"/>
                </a:ext>
              </a:extLst>
            </p:cNvPr>
            <p:cNvPicPr>
              <a:picLocks noChangeAspect="1"/>
            </p:cNvPicPr>
            <p:nvPr/>
          </p:nvPicPr>
          <p:blipFill>
            <a:blip r:embed="rId4"/>
            <a:stretch>
              <a:fillRect/>
            </a:stretch>
          </p:blipFill>
          <p:spPr>
            <a:xfrm>
              <a:off x="9733138" y="6204173"/>
              <a:ext cx="511259" cy="260288"/>
            </a:xfrm>
            <a:prstGeom prst="rect">
              <a:avLst/>
            </a:prstGeom>
          </p:spPr>
        </p:pic>
        <p:pic>
          <p:nvPicPr>
            <p:cNvPr id="1188" name="Picture 1187">
              <a:extLst>
                <a:ext uri="{FF2B5EF4-FFF2-40B4-BE49-F238E27FC236}">
                  <a16:creationId xmlns:a16="http://schemas.microsoft.com/office/drawing/2014/main" id="{1CEE0697-87BC-6456-2CA6-7903853F66BE}"/>
                </a:ext>
              </a:extLst>
            </p:cNvPr>
            <p:cNvPicPr>
              <a:picLocks noChangeAspect="1"/>
            </p:cNvPicPr>
            <p:nvPr/>
          </p:nvPicPr>
          <p:blipFill>
            <a:blip r:embed="rId5"/>
            <a:stretch>
              <a:fillRect/>
            </a:stretch>
          </p:blipFill>
          <p:spPr>
            <a:xfrm>
              <a:off x="8705612" y="6179022"/>
              <a:ext cx="476330" cy="282137"/>
            </a:xfrm>
            <a:prstGeom prst="rect">
              <a:avLst/>
            </a:prstGeom>
          </p:spPr>
        </p:pic>
        <p:sp>
          <p:nvSpPr>
            <p:cNvPr id="1196" name="TextBox 30">
              <a:extLst>
                <a:ext uri="{FF2B5EF4-FFF2-40B4-BE49-F238E27FC236}">
                  <a16:creationId xmlns:a16="http://schemas.microsoft.com/office/drawing/2014/main" id="{F0E05C51-43C4-1295-7087-C1C4A062A68F}"/>
                </a:ext>
              </a:extLst>
            </p:cNvPr>
            <p:cNvSpPr txBox="1"/>
            <p:nvPr/>
          </p:nvSpPr>
          <p:spPr>
            <a:xfrm>
              <a:off x="5405438" y="6484125"/>
              <a:ext cx="763512" cy="123111"/>
            </a:xfrm>
            <a:prstGeom prst="rect">
              <a:avLst/>
            </a:prstGeom>
            <a:noFill/>
          </p:spPr>
          <p:txBody>
            <a:bodyPr wrap="square" lIns="0" tIns="0" rIns="0" bIns="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1200"/>
                </a:spcAft>
                <a:buClr>
                  <a:srgbClr val="4472C4"/>
                </a:buClr>
                <a:buSzTx/>
                <a:buFontTx/>
                <a:buNone/>
                <a:tabLst/>
                <a:defRPr/>
              </a:pPr>
              <a:r>
                <a:rPr kumimoji="0" lang="en-ID" sz="800" b="1" i="0" u="none" strike="noStrike" kern="1200" cap="none" spc="0" normalizeH="0" baseline="0" noProof="0" dirty="0">
                  <a:ln>
                    <a:noFill/>
                  </a:ln>
                  <a:solidFill>
                    <a:srgbClr val="002060"/>
                  </a:solidFill>
                  <a:effectLst/>
                  <a:uLnTx/>
                  <a:uFillTx/>
                  <a:latin typeface="Cera Pro" panose="00000400000000000000" pitchFamily="50" charset="0"/>
                  <a:cs typeface="Arial" panose="020B0604020202020204" pitchFamily="34" charset="0"/>
                </a:rPr>
                <a:t>NRE FUND</a:t>
              </a:r>
            </a:p>
          </p:txBody>
        </p:sp>
        <p:sp>
          <p:nvSpPr>
            <p:cNvPr id="1197" name="TextBox 30">
              <a:extLst>
                <a:ext uri="{FF2B5EF4-FFF2-40B4-BE49-F238E27FC236}">
                  <a16:creationId xmlns:a16="http://schemas.microsoft.com/office/drawing/2014/main" id="{C1140A79-DF11-FBB5-FB14-65B81540D802}"/>
                </a:ext>
              </a:extLst>
            </p:cNvPr>
            <p:cNvSpPr txBox="1"/>
            <p:nvPr/>
          </p:nvSpPr>
          <p:spPr>
            <a:xfrm>
              <a:off x="7491906" y="6483580"/>
              <a:ext cx="868826" cy="246221"/>
            </a:xfrm>
            <a:prstGeom prst="rect">
              <a:avLst/>
            </a:prstGeom>
            <a:noFill/>
          </p:spPr>
          <p:txBody>
            <a:bodyPr wrap="square" lIns="0" tIns="0" rIns="0" bIns="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1200"/>
                </a:spcAft>
                <a:buClr>
                  <a:srgbClr val="4472C4"/>
                </a:buClr>
                <a:buSzTx/>
                <a:buFontTx/>
                <a:buNone/>
                <a:tabLst/>
                <a:defRPr/>
              </a:pPr>
              <a:r>
                <a:rPr kumimoji="0" lang="en-ID" sz="800" b="1" i="0" u="none" strike="noStrike" kern="1200" cap="none" spc="0" normalizeH="0" baseline="0" noProof="0" dirty="0">
                  <a:ln>
                    <a:noFill/>
                  </a:ln>
                  <a:solidFill>
                    <a:srgbClr val="002060"/>
                  </a:solidFill>
                  <a:effectLst/>
                  <a:uLnTx/>
                  <a:uFillTx/>
                  <a:latin typeface="Cera Pro" panose="00000400000000000000" pitchFamily="50" charset="0"/>
                  <a:cs typeface="Arial" panose="020B0604020202020204" pitchFamily="34" charset="0"/>
                </a:rPr>
                <a:t>INSITUTIONAL AUTHORITY</a:t>
              </a:r>
            </a:p>
          </p:txBody>
        </p:sp>
        <p:sp>
          <p:nvSpPr>
            <p:cNvPr id="1198" name="TextBox 30">
              <a:extLst>
                <a:ext uri="{FF2B5EF4-FFF2-40B4-BE49-F238E27FC236}">
                  <a16:creationId xmlns:a16="http://schemas.microsoft.com/office/drawing/2014/main" id="{FB065F90-08DC-36EA-FD93-455D6E2CDEEA}"/>
                </a:ext>
              </a:extLst>
            </p:cNvPr>
            <p:cNvSpPr txBox="1"/>
            <p:nvPr/>
          </p:nvSpPr>
          <p:spPr>
            <a:xfrm>
              <a:off x="6436935" y="6500804"/>
              <a:ext cx="763512" cy="123111"/>
            </a:xfrm>
            <a:prstGeom prst="rect">
              <a:avLst/>
            </a:prstGeom>
            <a:noFill/>
          </p:spPr>
          <p:txBody>
            <a:bodyPr wrap="square" lIns="0" tIns="0" rIns="0" bIns="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1200"/>
                </a:spcAft>
                <a:buClr>
                  <a:srgbClr val="4472C4"/>
                </a:buClr>
                <a:buSzTx/>
                <a:buFontTx/>
                <a:buNone/>
                <a:tabLst/>
                <a:defRPr/>
              </a:pPr>
              <a:r>
                <a:rPr kumimoji="0" lang="en-ID" sz="800" b="1" i="0" u="none" strike="noStrike" kern="1200" cap="none" spc="0" normalizeH="0" baseline="0" noProof="0" dirty="0">
                  <a:ln>
                    <a:noFill/>
                  </a:ln>
                  <a:solidFill>
                    <a:srgbClr val="002060"/>
                  </a:solidFill>
                  <a:effectLst/>
                  <a:uLnTx/>
                  <a:uFillTx/>
                  <a:latin typeface="Cera Pro" panose="00000400000000000000" pitchFamily="50" charset="0"/>
                  <a:cs typeface="Arial" panose="020B0604020202020204" pitchFamily="34" charset="0"/>
                </a:rPr>
                <a:t>LOCAL CONTENT</a:t>
              </a:r>
            </a:p>
          </p:txBody>
        </p:sp>
        <p:sp>
          <p:nvSpPr>
            <p:cNvPr id="1199" name="TextBox 30">
              <a:extLst>
                <a:ext uri="{FF2B5EF4-FFF2-40B4-BE49-F238E27FC236}">
                  <a16:creationId xmlns:a16="http://schemas.microsoft.com/office/drawing/2014/main" id="{BA9074B2-1F51-6BFF-DF5C-7D2C5A665708}"/>
                </a:ext>
              </a:extLst>
            </p:cNvPr>
            <p:cNvSpPr txBox="1"/>
            <p:nvPr/>
          </p:nvSpPr>
          <p:spPr>
            <a:xfrm>
              <a:off x="8623439" y="6491778"/>
              <a:ext cx="763512" cy="246221"/>
            </a:xfrm>
            <a:prstGeom prst="rect">
              <a:avLst/>
            </a:prstGeom>
            <a:noFill/>
          </p:spPr>
          <p:txBody>
            <a:bodyPr wrap="square" lIns="0" tIns="0" rIns="0" bIns="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1200"/>
                </a:spcAft>
                <a:buClr>
                  <a:srgbClr val="4472C4"/>
                </a:buClr>
                <a:buSzTx/>
                <a:buFontTx/>
                <a:buNone/>
                <a:tabLst/>
                <a:defRPr/>
              </a:pPr>
              <a:r>
                <a:rPr kumimoji="0" lang="en-ID" sz="800" b="1" i="0" u="none" strike="noStrike" kern="1200" cap="none" spc="0" normalizeH="0" baseline="0" noProof="0" dirty="0">
                  <a:ln>
                    <a:noFill/>
                  </a:ln>
                  <a:solidFill>
                    <a:srgbClr val="002060"/>
                  </a:solidFill>
                  <a:effectLst/>
                  <a:uLnTx/>
                  <a:uFillTx/>
                  <a:latin typeface="Cera Pro" panose="00000400000000000000" pitchFamily="50" charset="0"/>
                  <a:cs typeface="Arial" panose="020B0604020202020204" pitchFamily="34" charset="0"/>
                </a:rPr>
                <a:t>GUIDANCE AND SUPERVISION</a:t>
              </a:r>
            </a:p>
          </p:txBody>
        </p:sp>
        <p:sp>
          <p:nvSpPr>
            <p:cNvPr id="1200" name="TextBox 30">
              <a:extLst>
                <a:ext uri="{FF2B5EF4-FFF2-40B4-BE49-F238E27FC236}">
                  <a16:creationId xmlns:a16="http://schemas.microsoft.com/office/drawing/2014/main" id="{839C69F4-6DCD-EE2A-6E5A-3491F33E1FE7}"/>
                </a:ext>
              </a:extLst>
            </p:cNvPr>
            <p:cNvSpPr txBox="1"/>
            <p:nvPr/>
          </p:nvSpPr>
          <p:spPr>
            <a:xfrm>
              <a:off x="9617503" y="6498039"/>
              <a:ext cx="812695" cy="246221"/>
            </a:xfrm>
            <a:prstGeom prst="rect">
              <a:avLst/>
            </a:prstGeom>
            <a:noFill/>
          </p:spPr>
          <p:txBody>
            <a:bodyPr wrap="square" lIns="0" tIns="0" rIns="0" bIns="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1200"/>
                </a:spcAft>
                <a:buClr>
                  <a:srgbClr val="4472C4"/>
                </a:buClr>
                <a:buSzTx/>
                <a:buFontTx/>
                <a:buNone/>
                <a:tabLst/>
                <a:defRPr/>
              </a:pPr>
              <a:r>
                <a:rPr kumimoji="0" lang="en-ID" sz="800" b="1" i="0" u="none" strike="noStrike" kern="1200" cap="none" spc="0" normalizeH="0" baseline="0" noProof="0" dirty="0">
                  <a:ln>
                    <a:noFill/>
                  </a:ln>
                  <a:solidFill>
                    <a:srgbClr val="002060"/>
                  </a:solidFill>
                  <a:effectLst/>
                  <a:uLnTx/>
                  <a:uFillTx/>
                  <a:latin typeface="Cera Pro" panose="00000400000000000000" pitchFamily="50" charset="0"/>
                  <a:cs typeface="Arial" panose="020B0604020202020204" pitchFamily="34" charset="0"/>
                </a:rPr>
                <a:t>PUBLIC PARTICIPATION</a:t>
              </a:r>
            </a:p>
          </p:txBody>
        </p:sp>
        <p:sp>
          <p:nvSpPr>
            <p:cNvPr id="45" name="Rectangle 44">
              <a:extLst>
                <a:ext uri="{FF2B5EF4-FFF2-40B4-BE49-F238E27FC236}">
                  <a16:creationId xmlns:a16="http://schemas.microsoft.com/office/drawing/2014/main" id="{35ADF5A8-3109-6FD0-7E8F-F32A23B1FEBD}"/>
                </a:ext>
              </a:extLst>
            </p:cNvPr>
            <p:cNvSpPr/>
            <p:nvPr/>
          </p:nvSpPr>
          <p:spPr>
            <a:xfrm>
              <a:off x="10431963" y="6172783"/>
              <a:ext cx="970676" cy="5919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600" b="0" i="0" u="none" strike="noStrike" kern="1200" cap="none" spc="0" normalizeH="0" baseline="0" noProof="0">
                <a:ln>
                  <a:noFill/>
                </a:ln>
                <a:solidFill>
                  <a:prstClr val="white"/>
                </a:solidFill>
                <a:effectLst/>
                <a:uLnTx/>
                <a:uFillTx/>
                <a:latin typeface="Cera Pro" panose="00000400000000000000" pitchFamily="50" charset="0"/>
                <a:cs typeface="Arial" panose="020B0604020202020204" pitchFamily="34" charset="0"/>
              </a:endParaRPr>
            </a:p>
          </p:txBody>
        </p:sp>
        <p:pic>
          <p:nvPicPr>
            <p:cNvPr id="1189" name="Picture 1188">
              <a:extLst>
                <a:ext uri="{FF2B5EF4-FFF2-40B4-BE49-F238E27FC236}">
                  <a16:creationId xmlns:a16="http://schemas.microsoft.com/office/drawing/2014/main" id="{96E160B6-EED4-0B9F-5F32-AFCB09E26DFF}"/>
                </a:ext>
              </a:extLst>
            </p:cNvPr>
            <p:cNvPicPr>
              <a:picLocks noChangeAspect="1"/>
            </p:cNvPicPr>
            <p:nvPr/>
          </p:nvPicPr>
          <p:blipFill>
            <a:blip r:embed="rId6"/>
            <a:stretch>
              <a:fillRect/>
            </a:stretch>
          </p:blipFill>
          <p:spPr>
            <a:xfrm>
              <a:off x="11582563" y="6200963"/>
              <a:ext cx="570037" cy="290125"/>
            </a:xfrm>
            <a:prstGeom prst="rect">
              <a:avLst/>
            </a:prstGeom>
          </p:spPr>
        </p:pic>
        <p:sp>
          <p:nvSpPr>
            <p:cNvPr id="54" name="Rectangle 53">
              <a:extLst>
                <a:ext uri="{FF2B5EF4-FFF2-40B4-BE49-F238E27FC236}">
                  <a16:creationId xmlns:a16="http://schemas.microsoft.com/office/drawing/2014/main" id="{95DD01FF-BC44-663F-28CC-F88ED0320F40}"/>
                </a:ext>
              </a:extLst>
            </p:cNvPr>
            <p:cNvSpPr/>
            <p:nvPr/>
          </p:nvSpPr>
          <p:spPr>
            <a:xfrm>
              <a:off x="5452261" y="5569607"/>
              <a:ext cx="4958450" cy="5339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600" b="0" i="0" u="none" strike="noStrike" kern="1200" cap="none" spc="0" normalizeH="0" baseline="0" noProof="0">
                <a:ln>
                  <a:noFill/>
                </a:ln>
                <a:solidFill>
                  <a:prstClr val="white"/>
                </a:solidFill>
                <a:effectLst/>
                <a:uLnTx/>
                <a:uFillTx/>
                <a:latin typeface="Cera Pro" panose="00000400000000000000" pitchFamily="50" charset="0"/>
                <a:cs typeface="Arial" panose="020B0604020202020204" pitchFamily="34" charset="0"/>
              </a:endParaRPr>
            </a:p>
          </p:txBody>
        </p:sp>
        <p:sp>
          <p:nvSpPr>
            <p:cNvPr id="55" name="Rectangle 54">
              <a:extLst>
                <a:ext uri="{FF2B5EF4-FFF2-40B4-BE49-F238E27FC236}">
                  <a16:creationId xmlns:a16="http://schemas.microsoft.com/office/drawing/2014/main" id="{47791CC3-2EE8-6861-0501-D031037D949F}"/>
                </a:ext>
              </a:extLst>
            </p:cNvPr>
            <p:cNvSpPr/>
            <p:nvPr/>
          </p:nvSpPr>
          <p:spPr>
            <a:xfrm>
              <a:off x="6330642" y="5573091"/>
              <a:ext cx="1061499" cy="528695"/>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600" b="0" i="0" u="none" strike="noStrike" kern="1200" cap="none" spc="0" normalizeH="0" baseline="0" noProof="0">
                <a:ln>
                  <a:noFill/>
                </a:ln>
                <a:solidFill>
                  <a:prstClr val="white"/>
                </a:solidFill>
                <a:effectLst/>
                <a:uLnTx/>
                <a:uFillTx/>
                <a:latin typeface="Cera Pro" panose="00000400000000000000" pitchFamily="50" charset="0"/>
                <a:cs typeface="Arial" panose="020B0604020202020204" pitchFamily="34" charset="0"/>
              </a:endParaRPr>
            </a:p>
          </p:txBody>
        </p:sp>
        <p:sp>
          <p:nvSpPr>
            <p:cNvPr id="56" name="Rectangle 55">
              <a:extLst>
                <a:ext uri="{FF2B5EF4-FFF2-40B4-BE49-F238E27FC236}">
                  <a16:creationId xmlns:a16="http://schemas.microsoft.com/office/drawing/2014/main" id="{C2998DDE-42BC-0702-53C9-ABC8DC479616}"/>
                </a:ext>
              </a:extLst>
            </p:cNvPr>
            <p:cNvSpPr/>
            <p:nvPr/>
          </p:nvSpPr>
          <p:spPr>
            <a:xfrm>
              <a:off x="8459035" y="5569607"/>
              <a:ext cx="1014320" cy="528695"/>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600" b="0" i="0" u="none" strike="noStrike" kern="1200" cap="none" spc="0" normalizeH="0" baseline="0" noProof="0">
                <a:ln>
                  <a:noFill/>
                </a:ln>
                <a:solidFill>
                  <a:prstClr val="white"/>
                </a:solidFill>
                <a:effectLst/>
                <a:uLnTx/>
                <a:uFillTx/>
                <a:latin typeface="Cera Pro" panose="00000400000000000000" pitchFamily="50" charset="0"/>
                <a:cs typeface="Arial" panose="020B0604020202020204" pitchFamily="34" charset="0"/>
              </a:endParaRPr>
            </a:p>
          </p:txBody>
        </p:sp>
        <p:sp>
          <p:nvSpPr>
            <p:cNvPr id="57" name="TextBox 30">
              <a:extLst>
                <a:ext uri="{FF2B5EF4-FFF2-40B4-BE49-F238E27FC236}">
                  <a16:creationId xmlns:a16="http://schemas.microsoft.com/office/drawing/2014/main" id="{88067533-7FE8-81F7-2B00-6B18A5BE0B46}"/>
                </a:ext>
              </a:extLst>
            </p:cNvPr>
            <p:cNvSpPr txBox="1"/>
            <p:nvPr/>
          </p:nvSpPr>
          <p:spPr>
            <a:xfrm>
              <a:off x="5375627" y="5871670"/>
              <a:ext cx="1031467" cy="246221"/>
            </a:xfrm>
            <a:prstGeom prst="rect">
              <a:avLst/>
            </a:prstGeom>
            <a:noFill/>
          </p:spPr>
          <p:txBody>
            <a:bodyPr wrap="square" lIns="0" tIns="0" rIns="0" bIns="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1200"/>
                </a:spcAft>
                <a:buClr>
                  <a:srgbClr val="4472C4"/>
                </a:buClr>
                <a:buSzTx/>
                <a:buFontTx/>
                <a:buNone/>
                <a:tabLst/>
                <a:defRPr/>
              </a:pPr>
              <a:r>
                <a:rPr kumimoji="0" lang="en-ID" sz="800" b="1" i="0" u="none" strike="noStrike" kern="1200" cap="none" spc="0" normalizeH="0" baseline="0" noProof="0" dirty="0">
                  <a:ln>
                    <a:noFill/>
                  </a:ln>
                  <a:solidFill>
                    <a:srgbClr val="002060"/>
                  </a:solidFill>
                  <a:effectLst/>
                  <a:uLnTx/>
                  <a:uFillTx/>
                  <a:latin typeface="Cera Pro" panose="00000400000000000000" pitchFamily="50" charset="0"/>
                  <a:cs typeface="Arial" panose="020B0604020202020204" pitchFamily="34" charset="0"/>
                </a:rPr>
                <a:t>ENERGY TRANSITION ROADMAP</a:t>
              </a:r>
            </a:p>
          </p:txBody>
        </p:sp>
        <p:grpSp>
          <p:nvGrpSpPr>
            <p:cNvPr id="58" name="Group 57">
              <a:extLst>
                <a:ext uri="{FF2B5EF4-FFF2-40B4-BE49-F238E27FC236}">
                  <a16:creationId xmlns:a16="http://schemas.microsoft.com/office/drawing/2014/main" id="{57A37328-9E11-3591-0EFA-172E60F5B58E}"/>
                </a:ext>
              </a:extLst>
            </p:cNvPr>
            <p:cNvGrpSpPr/>
            <p:nvPr/>
          </p:nvGrpSpPr>
          <p:grpSpPr>
            <a:xfrm>
              <a:off x="5733205" y="5610196"/>
              <a:ext cx="440045" cy="218371"/>
              <a:chOff x="829764" y="1884200"/>
              <a:chExt cx="942736" cy="942311"/>
            </a:xfrm>
          </p:grpSpPr>
          <p:sp>
            <p:nvSpPr>
              <p:cNvPr id="59" name="Freeform 303">
                <a:extLst>
                  <a:ext uri="{FF2B5EF4-FFF2-40B4-BE49-F238E27FC236}">
                    <a16:creationId xmlns:a16="http://schemas.microsoft.com/office/drawing/2014/main" id="{2182D2B9-A2F1-C033-B42D-9EF31E34224F}"/>
                  </a:ext>
                </a:extLst>
              </p:cNvPr>
              <p:cNvSpPr>
                <a:spLocks/>
              </p:cNvSpPr>
              <p:nvPr/>
            </p:nvSpPr>
            <p:spPr bwMode="auto">
              <a:xfrm>
                <a:off x="848024" y="2107994"/>
                <a:ext cx="906216" cy="700258"/>
              </a:xfrm>
              <a:custGeom>
                <a:avLst/>
                <a:gdLst>
                  <a:gd name="T0" fmla="*/ 1423 w 2134"/>
                  <a:gd name="T1" fmla="*/ 0 h 1649"/>
                  <a:gd name="T2" fmla="*/ 711 w 2134"/>
                  <a:gd name="T3" fmla="*/ 233 h 1649"/>
                  <a:gd name="T4" fmla="*/ 0 w 2134"/>
                  <a:gd name="T5" fmla="*/ 0 h 1649"/>
                  <a:gd name="T6" fmla="*/ 0 w 2134"/>
                  <a:gd name="T7" fmla="*/ 1416 h 1649"/>
                  <a:gd name="T8" fmla="*/ 711 w 2134"/>
                  <a:gd name="T9" fmla="*/ 1649 h 1649"/>
                  <a:gd name="T10" fmla="*/ 1423 w 2134"/>
                  <a:gd name="T11" fmla="*/ 1416 h 1649"/>
                  <a:gd name="T12" fmla="*/ 2134 w 2134"/>
                  <a:gd name="T13" fmla="*/ 1649 h 1649"/>
                  <a:gd name="T14" fmla="*/ 2134 w 2134"/>
                  <a:gd name="T15" fmla="*/ 233 h 1649"/>
                  <a:gd name="T16" fmla="*/ 1423 w 2134"/>
                  <a:gd name="T17" fmla="*/ 0 h 16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34" h="1649">
                    <a:moveTo>
                      <a:pt x="1423" y="0"/>
                    </a:moveTo>
                    <a:lnTo>
                      <a:pt x="711" y="233"/>
                    </a:lnTo>
                    <a:lnTo>
                      <a:pt x="0" y="0"/>
                    </a:lnTo>
                    <a:lnTo>
                      <a:pt x="0" y="1416"/>
                    </a:lnTo>
                    <a:lnTo>
                      <a:pt x="711" y="1649"/>
                    </a:lnTo>
                    <a:lnTo>
                      <a:pt x="1423" y="1416"/>
                    </a:lnTo>
                    <a:lnTo>
                      <a:pt x="2134" y="1649"/>
                    </a:lnTo>
                    <a:lnTo>
                      <a:pt x="2134" y="233"/>
                    </a:lnTo>
                    <a:lnTo>
                      <a:pt x="1423" y="0"/>
                    </a:lnTo>
                    <a:close/>
                  </a:path>
                </a:pathLst>
              </a:custGeom>
              <a:gradFill>
                <a:gsLst>
                  <a:gs pos="0">
                    <a:schemeClr val="bg1">
                      <a:lumMod val="85000"/>
                    </a:schemeClr>
                  </a:gs>
                  <a:gs pos="39000">
                    <a:schemeClr val="bg1"/>
                  </a:gs>
                </a:gsLst>
                <a:lin ang="2700000" scaled="0"/>
              </a:gra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Cera Pro" panose="00000400000000000000" pitchFamily="50" charset="0"/>
                  <a:cs typeface="Arial" panose="020B0604020202020204" pitchFamily="34" charset="0"/>
                </a:endParaRPr>
              </a:p>
            </p:txBody>
          </p:sp>
          <p:sp>
            <p:nvSpPr>
              <p:cNvPr id="60" name="Freeform 304">
                <a:extLst>
                  <a:ext uri="{FF2B5EF4-FFF2-40B4-BE49-F238E27FC236}">
                    <a16:creationId xmlns:a16="http://schemas.microsoft.com/office/drawing/2014/main" id="{CF456FC0-FD9B-B2C3-FB0C-551BCB601F43}"/>
                  </a:ext>
                </a:extLst>
              </p:cNvPr>
              <p:cNvSpPr>
                <a:spLocks/>
              </p:cNvSpPr>
              <p:nvPr/>
            </p:nvSpPr>
            <p:spPr bwMode="auto">
              <a:xfrm>
                <a:off x="848024" y="2107994"/>
                <a:ext cx="166465" cy="245451"/>
              </a:xfrm>
              <a:custGeom>
                <a:avLst/>
                <a:gdLst>
                  <a:gd name="T0" fmla="*/ 0 w 208"/>
                  <a:gd name="T1" fmla="*/ 280 h 308"/>
                  <a:gd name="T2" fmla="*/ 14 w 208"/>
                  <a:gd name="T3" fmla="*/ 287 h 308"/>
                  <a:gd name="T4" fmla="*/ 85 w 208"/>
                  <a:gd name="T5" fmla="*/ 298 h 308"/>
                  <a:gd name="T6" fmla="*/ 200 w 208"/>
                  <a:gd name="T7" fmla="*/ 187 h 308"/>
                  <a:gd name="T8" fmla="*/ 185 w 208"/>
                  <a:gd name="T9" fmla="*/ 61 h 308"/>
                  <a:gd name="T10" fmla="*/ 184 w 208"/>
                  <a:gd name="T11" fmla="*/ 60 h 308"/>
                  <a:gd name="T12" fmla="*/ 0 w 208"/>
                  <a:gd name="T13" fmla="*/ 0 h 308"/>
                  <a:gd name="T14" fmla="*/ 0 w 208"/>
                  <a:gd name="T15" fmla="*/ 280 h 3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8" h="308">
                    <a:moveTo>
                      <a:pt x="0" y="280"/>
                    </a:moveTo>
                    <a:cubicBezTo>
                      <a:pt x="14" y="287"/>
                      <a:pt x="14" y="287"/>
                      <a:pt x="14" y="287"/>
                    </a:cubicBezTo>
                    <a:cubicBezTo>
                      <a:pt x="85" y="298"/>
                      <a:pt x="85" y="298"/>
                      <a:pt x="85" y="298"/>
                    </a:cubicBezTo>
                    <a:cubicBezTo>
                      <a:pt x="151" y="308"/>
                      <a:pt x="208" y="253"/>
                      <a:pt x="200" y="187"/>
                    </a:cubicBezTo>
                    <a:cubicBezTo>
                      <a:pt x="185" y="61"/>
                      <a:pt x="185" y="61"/>
                      <a:pt x="185" y="61"/>
                    </a:cubicBezTo>
                    <a:cubicBezTo>
                      <a:pt x="185" y="61"/>
                      <a:pt x="185" y="61"/>
                      <a:pt x="184" y="60"/>
                    </a:cubicBezTo>
                    <a:cubicBezTo>
                      <a:pt x="0" y="0"/>
                      <a:pt x="0" y="0"/>
                      <a:pt x="0" y="0"/>
                    </a:cubicBezTo>
                    <a:cubicBezTo>
                      <a:pt x="0" y="280"/>
                      <a:pt x="0" y="280"/>
                      <a:pt x="0" y="280"/>
                    </a:cubicBezTo>
                    <a:close/>
                  </a:path>
                </a:pathLst>
              </a:custGeom>
              <a:gradFill>
                <a:gsLst>
                  <a:gs pos="17000">
                    <a:srgbClr val="A390B0"/>
                  </a:gs>
                  <a:gs pos="100000">
                    <a:srgbClr val="777EDB"/>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Cera Pro" panose="00000400000000000000" pitchFamily="50" charset="0"/>
                  <a:cs typeface="Arial" panose="020B0604020202020204" pitchFamily="34" charset="0"/>
                </a:endParaRPr>
              </a:p>
            </p:txBody>
          </p:sp>
          <p:sp>
            <p:nvSpPr>
              <p:cNvPr id="61" name="Freeform 305">
                <a:extLst>
                  <a:ext uri="{FF2B5EF4-FFF2-40B4-BE49-F238E27FC236}">
                    <a16:creationId xmlns:a16="http://schemas.microsoft.com/office/drawing/2014/main" id="{2CF951F3-6025-459E-AAD8-6B1D1467F3F3}"/>
                  </a:ext>
                </a:extLst>
              </p:cNvPr>
              <p:cNvSpPr>
                <a:spLocks/>
              </p:cNvSpPr>
              <p:nvPr/>
            </p:nvSpPr>
            <p:spPr bwMode="auto">
              <a:xfrm>
                <a:off x="1536816" y="2421390"/>
                <a:ext cx="217424" cy="386862"/>
              </a:xfrm>
              <a:custGeom>
                <a:avLst/>
                <a:gdLst>
                  <a:gd name="T0" fmla="*/ 272 w 272"/>
                  <a:gd name="T1" fmla="*/ 485 h 485"/>
                  <a:gd name="T2" fmla="*/ 272 w 272"/>
                  <a:gd name="T3" fmla="*/ 43 h 485"/>
                  <a:gd name="T4" fmla="*/ 162 w 272"/>
                  <a:gd name="T5" fmla="*/ 13 h 485"/>
                  <a:gd name="T6" fmla="*/ 65 w 272"/>
                  <a:gd name="T7" fmla="*/ 73 h 485"/>
                  <a:gd name="T8" fmla="*/ 65 w 272"/>
                  <a:gd name="T9" fmla="*/ 73 h 485"/>
                  <a:gd name="T10" fmla="*/ 78 w 272"/>
                  <a:gd name="T11" fmla="*/ 131 h 485"/>
                  <a:gd name="T12" fmla="*/ 90 w 272"/>
                  <a:gd name="T13" fmla="*/ 148 h 485"/>
                  <a:gd name="T14" fmla="*/ 50 w 272"/>
                  <a:gd name="T15" fmla="*/ 226 h 485"/>
                  <a:gd name="T16" fmla="*/ 50 w 272"/>
                  <a:gd name="T17" fmla="*/ 226 h 485"/>
                  <a:gd name="T18" fmla="*/ 0 w 272"/>
                  <a:gd name="T19" fmla="*/ 276 h 485"/>
                  <a:gd name="T20" fmla="*/ 0 w 272"/>
                  <a:gd name="T21" fmla="*/ 396 h 485"/>
                  <a:gd name="T22" fmla="*/ 272 w 272"/>
                  <a:gd name="T23" fmla="*/ 485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2" h="485">
                    <a:moveTo>
                      <a:pt x="272" y="485"/>
                    </a:moveTo>
                    <a:cubicBezTo>
                      <a:pt x="272" y="43"/>
                      <a:pt x="272" y="43"/>
                      <a:pt x="272" y="43"/>
                    </a:cubicBezTo>
                    <a:cubicBezTo>
                      <a:pt x="162" y="13"/>
                      <a:pt x="162" y="13"/>
                      <a:pt x="162" y="13"/>
                    </a:cubicBezTo>
                    <a:cubicBezTo>
                      <a:pt x="119" y="0"/>
                      <a:pt x="74" y="28"/>
                      <a:pt x="65" y="73"/>
                    </a:cubicBezTo>
                    <a:cubicBezTo>
                      <a:pt x="65" y="73"/>
                      <a:pt x="65" y="73"/>
                      <a:pt x="65" y="73"/>
                    </a:cubicBezTo>
                    <a:cubicBezTo>
                      <a:pt x="61" y="93"/>
                      <a:pt x="66" y="114"/>
                      <a:pt x="78" y="131"/>
                    </a:cubicBezTo>
                    <a:cubicBezTo>
                      <a:pt x="90" y="148"/>
                      <a:pt x="90" y="148"/>
                      <a:pt x="90" y="148"/>
                    </a:cubicBezTo>
                    <a:cubicBezTo>
                      <a:pt x="113" y="181"/>
                      <a:pt x="90" y="226"/>
                      <a:pt x="50" y="226"/>
                    </a:cubicBezTo>
                    <a:cubicBezTo>
                      <a:pt x="50" y="226"/>
                      <a:pt x="50" y="226"/>
                      <a:pt x="50" y="226"/>
                    </a:cubicBezTo>
                    <a:cubicBezTo>
                      <a:pt x="22" y="226"/>
                      <a:pt x="0" y="249"/>
                      <a:pt x="0" y="276"/>
                    </a:cubicBezTo>
                    <a:cubicBezTo>
                      <a:pt x="0" y="396"/>
                      <a:pt x="0" y="396"/>
                      <a:pt x="0" y="396"/>
                    </a:cubicBezTo>
                    <a:lnTo>
                      <a:pt x="272" y="485"/>
                    </a:lnTo>
                    <a:close/>
                  </a:path>
                </a:pathLst>
              </a:custGeom>
              <a:gradFill>
                <a:gsLst>
                  <a:gs pos="17000">
                    <a:srgbClr val="A390B0"/>
                  </a:gs>
                  <a:gs pos="100000">
                    <a:srgbClr val="777EDB"/>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Cera Pro" panose="00000400000000000000" pitchFamily="50" charset="0"/>
                  <a:cs typeface="Arial" panose="020B0604020202020204" pitchFamily="34" charset="0"/>
                </a:endParaRPr>
              </a:p>
            </p:txBody>
          </p:sp>
          <p:sp>
            <p:nvSpPr>
              <p:cNvPr id="62" name="Freeform 306">
                <a:extLst>
                  <a:ext uri="{FF2B5EF4-FFF2-40B4-BE49-F238E27FC236}">
                    <a16:creationId xmlns:a16="http://schemas.microsoft.com/office/drawing/2014/main" id="{D56A1AA7-66B6-4DB0-DAC6-3EE49CED5C62}"/>
                  </a:ext>
                </a:extLst>
              </p:cNvPr>
              <p:cNvSpPr>
                <a:spLocks/>
              </p:cNvSpPr>
              <p:nvPr/>
            </p:nvSpPr>
            <p:spPr bwMode="auto">
              <a:xfrm>
                <a:off x="848024" y="2457910"/>
                <a:ext cx="497697" cy="350341"/>
              </a:xfrm>
              <a:custGeom>
                <a:avLst/>
                <a:gdLst>
                  <a:gd name="T0" fmla="*/ 623 w 623"/>
                  <a:gd name="T1" fmla="*/ 359 h 439"/>
                  <a:gd name="T2" fmla="*/ 623 w 623"/>
                  <a:gd name="T3" fmla="*/ 359 h 439"/>
                  <a:gd name="T4" fmla="*/ 429 w 623"/>
                  <a:gd name="T5" fmla="*/ 229 h 439"/>
                  <a:gd name="T6" fmla="*/ 244 w 623"/>
                  <a:gd name="T7" fmla="*/ 216 h 439"/>
                  <a:gd name="T8" fmla="*/ 244 w 623"/>
                  <a:gd name="T9" fmla="*/ 216 h 439"/>
                  <a:gd name="T10" fmla="*/ 184 w 623"/>
                  <a:gd name="T11" fmla="*/ 195 h 439"/>
                  <a:gd name="T12" fmla="*/ 184 w 623"/>
                  <a:gd name="T13" fmla="*/ 195 h 439"/>
                  <a:gd name="T14" fmla="*/ 207 w 623"/>
                  <a:gd name="T15" fmla="*/ 134 h 439"/>
                  <a:gd name="T16" fmla="*/ 207 w 623"/>
                  <a:gd name="T17" fmla="*/ 134 h 439"/>
                  <a:gd name="T18" fmla="*/ 251 w 623"/>
                  <a:gd name="T19" fmla="*/ 70 h 439"/>
                  <a:gd name="T20" fmla="*/ 251 w 623"/>
                  <a:gd name="T21" fmla="*/ 70 h 439"/>
                  <a:gd name="T22" fmla="*/ 181 w 623"/>
                  <a:gd name="T23" fmla="*/ 0 h 439"/>
                  <a:gd name="T24" fmla="*/ 0 w 623"/>
                  <a:gd name="T25" fmla="*/ 0 h 439"/>
                  <a:gd name="T26" fmla="*/ 0 w 623"/>
                  <a:gd name="T27" fmla="*/ 315 h 439"/>
                  <a:gd name="T28" fmla="*/ 378 w 623"/>
                  <a:gd name="T29" fmla="*/ 439 h 439"/>
                  <a:gd name="T30" fmla="*/ 623 w 623"/>
                  <a:gd name="T31" fmla="*/ 359 h 4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23" h="439">
                    <a:moveTo>
                      <a:pt x="623" y="359"/>
                    </a:moveTo>
                    <a:cubicBezTo>
                      <a:pt x="623" y="359"/>
                      <a:pt x="623" y="359"/>
                      <a:pt x="623" y="359"/>
                    </a:cubicBezTo>
                    <a:cubicBezTo>
                      <a:pt x="429" y="229"/>
                      <a:pt x="429" y="229"/>
                      <a:pt x="429" y="229"/>
                    </a:cubicBezTo>
                    <a:cubicBezTo>
                      <a:pt x="374" y="192"/>
                      <a:pt x="303" y="187"/>
                      <a:pt x="244" y="216"/>
                    </a:cubicBezTo>
                    <a:cubicBezTo>
                      <a:pt x="244" y="216"/>
                      <a:pt x="244" y="216"/>
                      <a:pt x="244" y="216"/>
                    </a:cubicBezTo>
                    <a:cubicBezTo>
                      <a:pt x="221" y="226"/>
                      <a:pt x="195" y="217"/>
                      <a:pt x="184" y="195"/>
                    </a:cubicBezTo>
                    <a:cubicBezTo>
                      <a:pt x="184" y="195"/>
                      <a:pt x="184" y="195"/>
                      <a:pt x="184" y="195"/>
                    </a:cubicBezTo>
                    <a:cubicBezTo>
                      <a:pt x="173" y="172"/>
                      <a:pt x="184" y="144"/>
                      <a:pt x="207" y="134"/>
                    </a:cubicBezTo>
                    <a:cubicBezTo>
                      <a:pt x="207" y="134"/>
                      <a:pt x="207" y="134"/>
                      <a:pt x="207" y="134"/>
                    </a:cubicBezTo>
                    <a:cubicBezTo>
                      <a:pt x="234" y="124"/>
                      <a:pt x="251" y="98"/>
                      <a:pt x="251" y="70"/>
                    </a:cubicBezTo>
                    <a:cubicBezTo>
                      <a:pt x="251" y="70"/>
                      <a:pt x="251" y="70"/>
                      <a:pt x="251" y="70"/>
                    </a:cubicBezTo>
                    <a:cubicBezTo>
                      <a:pt x="251" y="31"/>
                      <a:pt x="220" y="0"/>
                      <a:pt x="181" y="0"/>
                    </a:cubicBezTo>
                    <a:cubicBezTo>
                      <a:pt x="0" y="0"/>
                      <a:pt x="0" y="0"/>
                      <a:pt x="0" y="0"/>
                    </a:cubicBezTo>
                    <a:cubicBezTo>
                      <a:pt x="0" y="315"/>
                      <a:pt x="0" y="315"/>
                      <a:pt x="0" y="315"/>
                    </a:cubicBezTo>
                    <a:cubicBezTo>
                      <a:pt x="378" y="439"/>
                      <a:pt x="378" y="439"/>
                      <a:pt x="378" y="439"/>
                    </a:cubicBezTo>
                    <a:lnTo>
                      <a:pt x="623" y="359"/>
                    </a:lnTo>
                    <a:close/>
                  </a:path>
                </a:pathLst>
              </a:custGeom>
              <a:gradFill>
                <a:gsLst>
                  <a:gs pos="17000">
                    <a:srgbClr val="A390B0"/>
                  </a:gs>
                  <a:gs pos="100000">
                    <a:srgbClr val="777EDB"/>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Cera Pro" panose="00000400000000000000" pitchFamily="50" charset="0"/>
                  <a:cs typeface="Arial" panose="020B0604020202020204" pitchFamily="34" charset="0"/>
                </a:endParaRPr>
              </a:p>
            </p:txBody>
          </p:sp>
          <p:sp>
            <p:nvSpPr>
              <p:cNvPr id="63" name="Freeform 308">
                <a:extLst>
                  <a:ext uri="{FF2B5EF4-FFF2-40B4-BE49-F238E27FC236}">
                    <a16:creationId xmlns:a16="http://schemas.microsoft.com/office/drawing/2014/main" id="{4DC59C56-9485-54E4-0AB2-7FF4B4F5334D}"/>
                  </a:ext>
                </a:extLst>
              </p:cNvPr>
              <p:cNvSpPr>
                <a:spLocks/>
              </p:cNvSpPr>
              <p:nvPr/>
            </p:nvSpPr>
            <p:spPr bwMode="auto">
              <a:xfrm>
                <a:off x="1076489" y="1902885"/>
                <a:ext cx="449286" cy="588573"/>
              </a:xfrm>
              <a:custGeom>
                <a:avLst/>
                <a:gdLst>
                  <a:gd name="T0" fmla="*/ 562 w 562"/>
                  <a:gd name="T1" fmla="*/ 282 h 738"/>
                  <a:gd name="T2" fmla="*/ 281 w 562"/>
                  <a:gd name="T3" fmla="*/ 0 h 738"/>
                  <a:gd name="T4" fmla="*/ 0 w 562"/>
                  <a:gd name="T5" fmla="*/ 282 h 738"/>
                  <a:gd name="T6" fmla="*/ 63 w 562"/>
                  <a:gd name="T7" fmla="*/ 459 h 738"/>
                  <a:gd name="T8" fmla="*/ 63 w 562"/>
                  <a:gd name="T9" fmla="*/ 459 h 738"/>
                  <a:gd name="T10" fmla="*/ 281 w 562"/>
                  <a:gd name="T11" fmla="*/ 738 h 738"/>
                  <a:gd name="T12" fmla="*/ 498 w 562"/>
                  <a:gd name="T13" fmla="*/ 460 h 738"/>
                  <a:gd name="T14" fmla="*/ 498 w 562"/>
                  <a:gd name="T15" fmla="*/ 460 h 738"/>
                  <a:gd name="T16" fmla="*/ 562 w 562"/>
                  <a:gd name="T17" fmla="*/ 282 h 7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2" h="738">
                    <a:moveTo>
                      <a:pt x="562" y="282"/>
                    </a:moveTo>
                    <a:cubicBezTo>
                      <a:pt x="562" y="126"/>
                      <a:pt x="436" y="0"/>
                      <a:pt x="281" y="0"/>
                    </a:cubicBezTo>
                    <a:cubicBezTo>
                      <a:pt x="126" y="0"/>
                      <a:pt x="0" y="126"/>
                      <a:pt x="0" y="282"/>
                    </a:cubicBezTo>
                    <a:cubicBezTo>
                      <a:pt x="0" y="349"/>
                      <a:pt x="24" y="411"/>
                      <a:pt x="63" y="459"/>
                    </a:cubicBezTo>
                    <a:cubicBezTo>
                      <a:pt x="63" y="459"/>
                      <a:pt x="63" y="459"/>
                      <a:pt x="63" y="459"/>
                    </a:cubicBezTo>
                    <a:cubicBezTo>
                      <a:pt x="281" y="738"/>
                      <a:pt x="281" y="738"/>
                      <a:pt x="281" y="738"/>
                    </a:cubicBezTo>
                    <a:cubicBezTo>
                      <a:pt x="498" y="460"/>
                      <a:pt x="498" y="460"/>
                      <a:pt x="498" y="460"/>
                    </a:cubicBezTo>
                    <a:cubicBezTo>
                      <a:pt x="498" y="460"/>
                      <a:pt x="498" y="460"/>
                      <a:pt x="498" y="460"/>
                    </a:cubicBezTo>
                    <a:cubicBezTo>
                      <a:pt x="538" y="412"/>
                      <a:pt x="562" y="349"/>
                      <a:pt x="562" y="282"/>
                    </a:cubicBezTo>
                    <a:close/>
                  </a:path>
                </a:pathLst>
              </a:custGeom>
              <a:gradFill>
                <a:gsLst>
                  <a:gs pos="17000">
                    <a:srgbClr val="E2765A"/>
                  </a:gs>
                  <a:gs pos="100000">
                    <a:srgbClr val="F8993A"/>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Cera Pro" panose="00000400000000000000" pitchFamily="50" charset="0"/>
                  <a:cs typeface="Arial" panose="020B0604020202020204" pitchFamily="34" charset="0"/>
                </a:endParaRPr>
              </a:p>
            </p:txBody>
          </p:sp>
          <p:sp>
            <p:nvSpPr>
              <p:cNvPr id="960" name="Oval 959">
                <a:extLst>
                  <a:ext uri="{FF2B5EF4-FFF2-40B4-BE49-F238E27FC236}">
                    <a16:creationId xmlns:a16="http://schemas.microsoft.com/office/drawing/2014/main" id="{1CB68509-CEC7-85CB-FD2F-D7317B69CD91}"/>
                  </a:ext>
                </a:extLst>
              </p:cNvPr>
              <p:cNvSpPr>
                <a:spLocks noChangeArrowheads="1"/>
              </p:cNvSpPr>
              <p:nvPr/>
            </p:nvSpPr>
            <p:spPr bwMode="auto">
              <a:xfrm>
                <a:off x="1175009" y="2000981"/>
                <a:ext cx="252246" cy="252670"/>
              </a:xfrm>
              <a:prstGeom prst="ellipse">
                <a:avLst/>
              </a:prstGeom>
              <a:gradFill>
                <a:gsLst>
                  <a:gs pos="0">
                    <a:schemeClr val="bg1">
                      <a:lumMod val="85000"/>
                    </a:schemeClr>
                  </a:gs>
                  <a:gs pos="39000">
                    <a:schemeClr val="bg1"/>
                  </a:gs>
                </a:gsLst>
                <a:lin ang="2700000" scaled="0"/>
              </a:gra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Cera Pro" panose="00000400000000000000" pitchFamily="50" charset="0"/>
                  <a:cs typeface="Arial" panose="020B0604020202020204" pitchFamily="34" charset="0"/>
                </a:endParaRPr>
              </a:p>
            </p:txBody>
          </p:sp>
          <p:sp>
            <p:nvSpPr>
              <p:cNvPr id="961" name="Freeform 310">
                <a:extLst>
                  <a:ext uri="{FF2B5EF4-FFF2-40B4-BE49-F238E27FC236}">
                    <a16:creationId xmlns:a16="http://schemas.microsoft.com/office/drawing/2014/main" id="{8360EFF3-0D97-85E6-FA54-81F3A1538FD5}"/>
                  </a:ext>
                </a:extLst>
              </p:cNvPr>
              <p:cNvSpPr>
                <a:spLocks/>
              </p:cNvSpPr>
              <p:nvPr/>
            </p:nvSpPr>
            <p:spPr bwMode="auto">
              <a:xfrm>
                <a:off x="1332981" y="2242610"/>
                <a:ext cx="239081" cy="127822"/>
              </a:xfrm>
              <a:custGeom>
                <a:avLst/>
                <a:gdLst>
                  <a:gd name="T0" fmla="*/ 41 w 299"/>
                  <a:gd name="T1" fmla="*/ 78 h 160"/>
                  <a:gd name="T2" fmla="*/ 46 w 299"/>
                  <a:gd name="T3" fmla="*/ 78 h 160"/>
                  <a:gd name="T4" fmla="*/ 97 w 299"/>
                  <a:gd name="T5" fmla="*/ 46 h 160"/>
                  <a:gd name="T6" fmla="*/ 101 w 299"/>
                  <a:gd name="T7" fmla="*/ 47 h 160"/>
                  <a:gd name="T8" fmla="*/ 174 w 299"/>
                  <a:gd name="T9" fmla="*/ 0 h 160"/>
                  <a:gd name="T10" fmla="*/ 252 w 299"/>
                  <a:gd name="T11" fmla="*/ 61 h 160"/>
                  <a:gd name="T12" fmla="*/ 299 w 299"/>
                  <a:gd name="T13" fmla="*/ 111 h 160"/>
                  <a:gd name="T14" fmla="*/ 250 w 299"/>
                  <a:gd name="T15" fmla="*/ 160 h 160"/>
                  <a:gd name="T16" fmla="*/ 41 w 299"/>
                  <a:gd name="T17" fmla="*/ 160 h 160"/>
                  <a:gd name="T18" fmla="*/ 0 w 299"/>
                  <a:gd name="T19" fmla="*/ 119 h 160"/>
                  <a:gd name="T20" fmla="*/ 41 w 299"/>
                  <a:gd name="T21" fmla="*/ 78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9" h="160">
                    <a:moveTo>
                      <a:pt x="41" y="78"/>
                    </a:moveTo>
                    <a:cubicBezTo>
                      <a:pt x="43" y="78"/>
                      <a:pt x="44" y="78"/>
                      <a:pt x="46" y="78"/>
                    </a:cubicBezTo>
                    <a:cubicBezTo>
                      <a:pt x="55" y="59"/>
                      <a:pt x="74" y="46"/>
                      <a:pt x="97" y="46"/>
                    </a:cubicBezTo>
                    <a:cubicBezTo>
                      <a:pt x="98" y="46"/>
                      <a:pt x="100" y="46"/>
                      <a:pt x="101" y="47"/>
                    </a:cubicBezTo>
                    <a:cubicBezTo>
                      <a:pt x="114" y="19"/>
                      <a:pt x="142" y="0"/>
                      <a:pt x="174" y="0"/>
                    </a:cubicBezTo>
                    <a:cubicBezTo>
                      <a:pt x="212" y="0"/>
                      <a:pt x="243" y="26"/>
                      <a:pt x="252" y="61"/>
                    </a:cubicBezTo>
                    <a:cubicBezTo>
                      <a:pt x="278" y="62"/>
                      <a:pt x="299" y="84"/>
                      <a:pt x="299" y="111"/>
                    </a:cubicBezTo>
                    <a:cubicBezTo>
                      <a:pt x="299" y="138"/>
                      <a:pt x="277" y="160"/>
                      <a:pt x="250" y="160"/>
                    </a:cubicBezTo>
                    <a:cubicBezTo>
                      <a:pt x="237" y="160"/>
                      <a:pt x="51" y="160"/>
                      <a:pt x="41" y="160"/>
                    </a:cubicBezTo>
                    <a:cubicBezTo>
                      <a:pt x="19" y="160"/>
                      <a:pt x="0" y="141"/>
                      <a:pt x="0" y="119"/>
                    </a:cubicBezTo>
                    <a:cubicBezTo>
                      <a:pt x="0" y="96"/>
                      <a:pt x="19" y="78"/>
                      <a:pt x="41" y="78"/>
                    </a:cubicBezTo>
                    <a:close/>
                  </a:path>
                </a:pathLst>
              </a:custGeom>
              <a:gradFill>
                <a:gsLst>
                  <a:gs pos="0">
                    <a:schemeClr val="bg1">
                      <a:lumMod val="85000"/>
                    </a:schemeClr>
                  </a:gs>
                  <a:gs pos="39000">
                    <a:schemeClr val="bg1"/>
                  </a:gs>
                </a:gsLst>
                <a:lin ang="2700000" scaled="0"/>
              </a:gra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Cera Pro" panose="00000400000000000000" pitchFamily="50" charset="0"/>
                  <a:cs typeface="Arial" panose="020B0604020202020204" pitchFamily="34" charset="0"/>
                </a:endParaRPr>
              </a:p>
            </p:txBody>
          </p:sp>
          <p:sp>
            <p:nvSpPr>
              <p:cNvPr id="962" name="Freeform 311">
                <a:extLst>
                  <a:ext uri="{FF2B5EF4-FFF2-40B4-BE49-F238E27FC236}">
                    <a16:creationId xmlns:a16="http://schemas.microsoft.com/office/drawing/2014/main" id="{5CA88743-91ED-775C-A81A-167B19784F48}"/>
                  </a:ext>
                </a:extLst>
              </p:cNvPr>
              <p:cNvSpPr>
                <a:spLocks/>
              </p:cNvSpPr>
              <p:nvPr/>
            </p:nvSpPr>
            <p:spPr bwMode="auto">
              <a:xfrm>
                <a:off x="921489" y="1902885"/>
                <a:ext cx="251821" cy="99794"/>
              </a:xfrm>
              <a:custGeom>
                <a:avLst/>
                <a:gdLst>
                  <a:gd name="T0" fmla="*/ 315 w 315"/>
                  <a:gd name="T1" fmla="*/ 125 h 125"/>
                  <a:gd name="T2" fmla="*/ 243 w 315"/>
                  <a:gd name="T3" fmla="*/ 54 h 125"/>
                  <a:gd name="T4" fmla="*/ 236 w 315"/>
                  <a:gd name="T5" fmla="*/ 54 h 125"/>
                  <a:gd name="T6" fmla="*/ 157 w 315"/>
                  <a:gd name="T7" fmla="*/ 0 h 125"/>
                  <a:gd name="T8" fmla="*/ 78 w 315"/>
                  <a:gd name="T9" fmla="*/ 54 h 125"/>
                  <a:gd name="T10" fmla="*/ 71 w 315"/>
                  <a:gd name="T11" fmla="*/ 54 h 125"/>
                  <a:gd name="T12" fmla="*/ 0 w 315"/>
                  <a:gd name="T13" fmla="*/ 125 h 125"/>
                  <a:gd name="T14" fmla="*/ 315 w 315"/>
                  <a:gd name="T15" fmla="*/ 125 h 1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5" h="125">
                    <a:moveTo>
                      <a:pt x="315" y="125"/>
                    </a:moveTo>
                    <a:cubicBezTo>
                      <a:pt x="315" y="86"/>
                      <a:pt x="283" y="54"/>
                      <a:pt x="243" y="54"/>
                    </a:cubicBezTo>
                    <a:cubicBezTo>
                      <a:pt x="241" y="54"/>
                      <a:pt x="238" y="54"/>
                      <a:pt x="236" y="54"/>
                    </a:cubicBezTo>
                    <a:cubicBezTo>
                      <a:pt x="224" y="22"/>
                      <a:pt x="193" y="0"/>
                      <a:pt x="157" y="0"/>
                    </a:cubicBezTo>
                    <a:cubicBezTo>
                      <a:pt x="122" y="0"/>
                      <a:pt x="91" y="22"/>
                      <a:pt x="78" y="54"/>
                    </a:cubicBezTo>
                    <a:cubicBezTo>
                      <a:pt x="76" y="54"/>
                      <a:pt x="73" y="54"/>
                      <a:pt x="71" y="54"/>
                    </a:cubicBezTo>
                    <a:cubicBezTo>
                      <a:pt x="32" y="54"/>
                      <a:pt x="0" y="86"/>
                      <a:pt x="0" y="125"/>
                    </a:cubicBezTo>
                    <a:cubicBezTo>
                      <a:pt x="315" y="125"/>
                      <a:pt x="315" y="125"/>
                      <a:pt x="315" y="125"/>
                    </a:cubicBezTo>
                    <a:close/>
                  </a:path>
                </a:pathLst>
              </a:custGeom>
              <a:gradFill>
                <a:gsLst>
                  <a:gs pos="0">
                    <a:schemeClr val="bg1">
                      <a:lumMod val="85000"/>
                    </a:schemeClr>
                  </a:gs>
                  <a:gs pos="39000">
                    <a:schemeClr val="bg1"/>
                  </a:gs>
                </a:gsLst>
                <a:lin ang="2700000" scaled="0"/>
              </a:gra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Cera Pro" panose="00000400000000000000" pitchFamily="50" charset="0"/>
                  <a:cs typeface="Arial" panose="020B0604020202020204" pitchFamily="34" charset="0"/>
                </a:endParaRPr>
              </a:p>
            </p:txBody>
          </p:sp>
          <p:sp>
            <p:nvSpPr>
              <p:cNvPr id="963" name="Freeform 315">
                <a:extLst>
                  <a:ext uri="{FF2B5EF4-FFF2-40B4-BE49-F238E27FC236}">
                    <a16:creationId xmlns:a16="http://schemas.microsoft.com/office/drawing/2014/main" id="{3D0AB80E-7069-B6BF-3478-88786426BCE5}"/>
                  </a:ext>
                </a:extLst>
              </p:cNvPr>
              <p:cNvSpPr>
                <a:spLocks noEditPoints="1"/>
              </p:cNvSpPr>
              <p:nvPr/>
            </p:nvSpPr>
            <p:spPr bwMode="auto">
              <a:xfrm>
                <a:off x="829764" y="1884200"/>
                <a:ext cx="942736" cy="942311"/>
              </a:xfrm>
              <a:custGeom>
                <a:avLst/>
                <a:gdLst>
                  <a:gd name="T0" fmla="*/ 1164 w 1180"/>
                  <a:gd name="T1" fmla="*/ 382 h 1181"/>
                  <a:gd name="T2" fmla="*/ 834 w 1180"/>
                  <a:gd name="T3" fmla="*/ 163 h 1181"/>
                  <a:gd name="T4" fmla="*/ 817 w 1180"/>
                  <a:gd name="T5" fmla="*/ 427 h 1181"/>
                  <a:gd name="T6" fmla="*/ 663 w 1180"/>
                  <a:gd name="T7" fmla="*/ 504 h 1181"/>
                  <a:gd name="T8" fmla="*/ 590 w 1180"/>
                  <a:gd name="T9" fmla="*/ 724 h 1181"/>
                  <a:gd name="T10" fmla="*/ 391 w 1180"/>
                  <a:gd name="T11" fmla="*/ 468 h 1181"/>
                  <a:gd name="T12" fmla="*/ 369 w 1180"/>
                  <a:gd name="T13" fmla="*/ 171 h 1181"/>
                  <a:gd name="T14" fmla="*/ 437 w 1180"/>
                  <a:gd name="T15" fmla="*/ 97 h 1181"/>
                  <a:gd name="T16" fmla="*/ 749 w 1180"/>
                  <a:gd name="T17" fmla="*/ 72 h 1181"/>
                  <a:gd name="T18" fmla="*/ 403 w 1180"/>
                  <a:gd name="T19" fmla="*/ 65 h 1181"/>
                  <a:gd name="T20" fmla="*/ 179 w 1180"/>
                  <a:gd name="T21" fmla="*/ 54 h 1181"/>
                  <a:gd name="T22" fmla="*/ 317 w 1180"/>
                  <a:gd name="T23" fmla="*/ 171 h 1181"/>
                  <a:gd name="T24" fmla="*/ 30 w 1180"/>
                  <a:gd name="T25" fmla="*/ 258 h 1181"/>
                  <a:gd name="T26" fmla="*/ 0 w 1180"/>
                  <a:gd name="T27" fmla="*/ 1034 h 1181"/>
                  <a:gd name="T28" fmla="*/ 105 w 1180"/>
                  <a:gd name="T29" fmla="*/ 1084 h 1181"/>
                  <a:gd name="T30" fmla="*/ 46 w 1180"/>
                  <a:gd name="T31" fmla="*/ 1017 h 1181"/>
                  <a:gd name="T32" fmla="*/ 251 w 1180"/>
                  <a:gd name="T33" fmla="*/ 789 h 1181"/>
                  <a:gd name="T34" fmla="*/ 186 w 1180"/>
                  <a:gd name="T35" fmla="*/ 924 h 1181"/>
                  <a:gd name="T36" fmla="*/ 439 w 1180"/>
                  <a:gd name="T37" fmla="*/ 967 h 1181"/>
                  <a:gd name="T38" fmla="*/ 303 w 1180"/>
                  <a:gd name="T39" fmla="*/ 1101 h 1181"/>
                  <a:gd name="T40" fmla="*/ 394 w 1180"/>
                  <a:gd name="T41" fmla="*/ 1180 h 1181"/>
                  <a:gd name="T42" fmla="*/ 1150 w 1180"/>
                  <a:gd name="T43" fmla="*/ 1180 h 1181"/>
                  <a:gd name="T44" fmla="*/ 1180 w 1180"/>
                  <a:gd name="T45" fmla="*/ 1158 h 1181"/>
                  <a:gd name="T46" fmla="*/ 186 w 1180"/>
                  <a:gd name="T47" fmla="*/ 100 h 1181"/>
                  <a:gd name="T48" fmla="*/ 272 w 1180"/>
                  <a:gd name="T49" fmla="*/ 46 h 1181"/>
                  <a:gd name="T50" fmla="*/ 358 w 1180"/>
                  <a:gd name="T51" fmla="*/ 100 h 1181"/>
                  <a:gd name="T52" fmla="*/ 186 w 1180"/>
                  <a:gd name="T53" fmla="*/ 100 h 1181"/>
                  <a:gd name="T54" fmla="*/ 673 w 1180"/>
                  <a:gd name="T55" fmla="*/ 550 h 1181"/>
                  <a:gd name="T56" fmla="*/ 729 w 1180"/>
                  <a:gd name="T57" fmla="*/ 519 h 1181"/>
                  <a:gd name="T58" fmla="*/ 859 w 1180"/>
                  <a:gd name="T59" fmla="*/ 516 h 1181"/>
                  <a:gd name="T60" fmla="*/ 880 w 1180"/>
                  <a:gd name="T61" fmla="*/ 586 h 1181"/>
                  <a:gd name="T62" fmla="*/ 590 w 1180"/>
                  <a:gd name="T63" fmla="*/ 784 h 1181"/>
                  <a:gd name="T64" fmla="*/ 652 w 1180"/>
                  <a:gd name="T65" fmla="*/ 720 h 1181"/>
                  <a:gd name="T66" fmla="*/ 483 w 1180"/>
                  <a:gd name="T67" fmla="*/ 761 h 1181"/>
                  <a:gd name="T68" fmla="*/ 590 w 1180"/>
                  <a:gd name="T69" fmla="*/ 784 h 1181"/>
                  <a:gd name="T70" fmla="*/ 177 w 1180"/>
                  <a:gd name="T71" fmla="*/ 534 h 1181"/>
                  <a:gd name="T72" fmla="*/ 46 w 1180"/>
                  <a:gd name="T73" fmla="*/ 312 h 1181"/>
                  <a:gd name="T74" fmla="*/ 650 w 1180"/>
                  <a:gd name="T75" fmla="*/ 1052 h 1181"/>
                  <a:gd name="T76" fmla="*/ 228 w 1180"/>
                  <a:gd name="T77" fmla="*/ 904 h 1181"/>
                  <a:gd name="T78" fmla="*/ 239 w 1180"/>
                  <a:gd name="T79" fmla="*/ 875 h 1181"/>
                  <a:gd name="T80" fmla="*/ 46 w 1180"/>
                  <a:gd name="T81" fmla="*/ 696 h 1181"/>
                  <a:gd name="T82" fmla="*/ 124 w 1180"/>
                  <a:gd name="T83" fmla="*/ 602 h 1181"/>
                  <a:gd name="T84" fmla="*/ 235 w 1180"/>
                  <a:gd name="T85" fmla="*/ 373 h 1181"/>
                  <a:gd name="T86" fmla="*/ 354 w 1180"/>
                  <a:gd name="T87" fmla="*/ 496 h 1181"/>
                  <a:gd name="T88" fmla="*/ 590 w 1180"/>
                  <a:gd name="T89" fmla="*/ 859 h 1181"/>
                  <a:gd name="T90" fmla="*/ 720 w 1180"/>
                  <a:gd name="T91" fmla="*/ 632 h 1181"/>
                  <a:gd name="T92" fmla="*/ 899 w 1180"/>
                  <a:gd name="T93" fmla="*/ 490 h 1181"/>
                  <a:gd name="T94" fmla="*/ 1134 w 1180"/>
                  <a:gd name="T95" fmla="*/ 420 h 1181"/>
                  <a:gd name="T96" fmla="*/ 973 w 1180"/>
                  <a:gd name="T97" fmla="*/ 675 h 1181"/>
                  <a:gd name="T98" fmla="*/ 956 w 1180"/>
                  <a:gd name="T99" fmla="*/ 835 h 1181"/>
                  <a:gd name="T100" fmla="*/ 862 w 1180"/>
                  <a:gd name="T101" fmla="*/ 949 h 1181"/>
                  <a:gd name="T102" fmla="*/ 772 w 1180"/>
                  <a:gd name="T103" fmla="*/ 1012 h 1181"/>
                  <a:gd name="T104" fmla="*/ 935 w 1180"/>
                  <a:gd name="T105" fmla="*/ 923 h 1181"/>
                  <a:gd name="T106" fmla="*/ 982 w 1180"/>
                  <a:gd name="T107" fmla="*/ 790 h 1181"/>
                  <a:gd name="T108" fmla="*/ 1041 w 1180"/>
                  <a:gd name="T109" fmla="*/ 708 h 1181"/>
                  <a:gd name="T110" fmla="*/ 908 w 1180"/>
                  <a:gd name="T111" fmla="*/ 1052 h 1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80" h="1181">
                    <a:moveTo>
                      <a:pt x="1180" y="718"/>
                    </a:moveTo>
                    <a:cubicBezTo>
                      <a:pt x="1180" y="404"/>
                      <a:pt x="1180" y="404"/>
                      <a:pt x="1180" y="404"/>
                    </a:cubicBezTo>
                    <a:cubicBezTo>
                      <a:pt x="1180" y="394"/>
                      <a:pt x="1174" y="385"/>
                      <a:pt x="1164" y="382"/>
                    </a:cubicBezTo>
                    <a:cubicBezTo>
                      <a:pt x="894" y="293"/>
                      <a:pt x="894" y="293"/>
                      <a:pt x="894" y="293"/>
                    </a:cubicBezTo>
                    <a:cubicBezTo>
                      <a:pt x="892" y="251"/>
                      <a:pt x="883" y="211"/>
                      <a:pt x="864" y="173"/>
                    </a:cubicBezTo>
                    <a:cubicBezTo>
                      <a:pt x="859" y="162"/>
                      <a:pt x="845" y="157"/>
                      <a:pt x="834" y="163"/>
                    </a:cubicBezTo>
                    <a:cubicBezTo>
                      <a:pt x="822" y="168"/>
                      <a:pt x="817" y="182"/>
                      <a:pt x="823" y="193"/>
                    </a:cubicBezTo>
                    <a:cubicBezTo>
                      <a:pt x="840" y="228"/>
                      <a:pt x="848" y="266"/>
                      <a:pt x="848" y="305"/>
                    </a:cubicBezTo>
                    <a:cubicBezTo>
                      <a:pt x="848" y="347"/>
                      <a:pt x="837" y="389"/>
                      <a:pt x="817" y="427"/>
                    </a:cubicBezTo>
                    <a:cubicBezTo>
                      <a:pt x="813" y="426"/>
                      <a:pt x="808" y="426"/>
                      <a:pt x="804" y="426"/>
                    </a:cubicBezTo>
                    <a:cubicBezTo>
                      <a:pt x="769" y="426"/>
                      <a:pt x="736" y="444"/>
                      <a:pt x="718" y="473"/>
                    </a:cubicBezTo>
                    <a:cubicBezTo>
                      <a:pt x="696" y="475"/>
                      <a:pt x="676" y="487"/>
                      <a:pt x="663" y="504"/>
                    </a:cubicBezTo>
                    <a:cubicBezTo>
                      <a:pt x="631" y="508"/>
                      <a:pt x="607" y="535"/>
                      <a:pt x="607" y="568"/>
                    </a:cubicBezTo>
                    <a:cubicBezTo>
                      <a:pt x="607" y="600"/>
                      <a:pt x="631" y="627"/>
                      <a:pt x="662" y="631"/>
                    </a:cubicBezTo>
                    <a:cubicBezTo>
                      <a:pt x="590" y="724"/>
                      <a:pt x="590" y="724"/>
                      <a:pt x="590" y="724"/>
                    </a:cubicBezTo>
                    <a:cubicBezTo>
                      <a:pt x="555" y="679"/>
                      <a:pt x="555" y="679"/>
                      <a:pt x="555" y="679"/>
                    </a:cubicBezTo>
                    <a:cubicBezTo>
                      <a:pt x="555" y="679"/>
                      <a:pt x="555" y="679"/>
                      <a:pt x="555" y="679"/>
                    </a:cubicBezTo>
                    <a:cubicBezTo>
                      <a:pt x="391" y="468"/>
                      <a:pt x="391" y="468"/>
                      <a:pt x="391" y="468"/>
                    </a:cubicBezTo>
                    <a:cubicBezTo>
                      <a:pt x="390" y="468"/>
                      <a:pt x="390" y="468"/>
                      <a:pt x="390" y="467"/>
                    </a:cubicBezTo>
                    <a:cubicBezTo>
                      <a:pt x="353" y="422"/>
                      <a:pt x="332" y="364"/>
                      <a:pt x="332" y="305"/>
                    </a:cubicBezTo>
                    <a:cubicBezTo>
                      <a:pt x="332" y="257"/>
                      <a:pt x="345" y="211"/>
                      <a:pt x="369" y="171"/>
                    </a:cubicBezTo>
                    <a:cubicBezTo>
                      <a:pt x="430" y="171"/>
                      <a:pt x="430" y="171"/>
                      <a:pt x="430" y="171"/>
                    </a:cubicBezTo>
                    <a:cubicBezTo>
                      <a:pt x="442" y="171"/>
                      <a:pt x="453" y="161"/>
                      <a:pt x="453" y="148"/>
                    </a:cubicBezTo>
                    <a:cubicBezTo>
                      <a:pt x="453" y="129"/>
                      <a:pt x="447" y="111"/>
                      <a:pt x="437" y="97"/>
                    </a:cubicBezTo>
                    <a:cubicBezTo>
                      <a:pt x="482" y="64"/>
                      <a:pt x="534" y="47"/>
                      <a:pt x="590" y="47"/>
                    </a:cubicBezTo>
                    <a:cubicBezTo>
                      <a:pt x="635" y="47"/>
                      <a:pt x="679" y="58"/>
                      <a:pt x="718" y="80"/>
                    </a:cubicBezTo>
                    <a:cubicBezTo>
                      <a:pt x="729" y="86"/>
                      <a:pt x="743" y="83"/>
                      <a:pt x="749" y="72"/>
                    </a:cubicBezTo>
                    <a:cubicBezTo>
                      <a:pt x="755" y="60"/>
                      <a:pt x="751" y="46"/>
                      <a:pt x="740" y="40"/>
                    </a:cubicBezTo>
                    <a:cubicBezTo>
                      <a:pt x="695" y="14"/>
                      <a:pt x="643" y="0"/>
                      <a:pt x="590" y="0"/>
                    </a:cubicBezTo>
                    <a:cubicBezTo>
                      <a:pt x="522" y="0"/>
                      <a:pt x="456" y="23"/>
                      <a:pt x="403" y="65"/>
                    </a:cubicBezTo>
                    <a:cubicBezTo>
                      <a:pt x="391" y="59"/>
                      <a:pt x="379" y="55"/>
                      <a:pt x="365" y="54"/>
                    </a:cubicBezTo>
                    <a:cubicBezTo>
                      <a:pt x="347" y="21"/>
                      <a:pt x="311" y="0"/>
                      <a:pt x="272" y="0"/>
                    </a:cubicBezTo>
                    <a:cubicBezTo>
                      <a:pt x="234" y="0"/>
                      <a:pt x="198" y="21"/>
                      <a:pt x="179" y="54"/>
                    </a:cubicBezTo>
                    <a:cubicBezTo>
                      <a:pt x="130" y="58"/>
                      <a:pt x="92" y="99"/>
                      <a:pt x="92" y="148"/>
                    </a:cubicBezTo>
                    <a:cubicBezTo>
                      <a:pt x="92" y="161"/>
                      <a:pt x="102" y="171"/>
                      <a:pt x="115" y="171"/>
                    </a:cubicBezTo>
                    <a:cubicBezTo>
                      <a:pt x="317" y="171"/>
                      <a:pt x="317" y="171"/>
                      <a:pt x="317" y="171"/>
                    </a:cubicBezTo>
                    <a:cubicBezTo>
                      <a:pt x="296" y="213"/>
                      <a:pt x="286" y="258"/>
                      <a:pt x="286" y="305"/>
                    </a:cubicBezTo>
                    <a:cubicBezTo>
                      <a:pt x="286" y="317"/>
                      <a:pt x="287" y="330"/>
                      <a:pt x="288" y="342"/>
                    </a:cubicBezTo>
                    <a:cubicBezTo>
                      <a:pt x="30" y="258"/>
                      <a:pt x="30" y="258"/>
                      <a:pt x="30" y="258"/>
                    </a:cubicBezTo>
                    <a:cubicBezTo>
                      <a:pt x="23" y="256"/>
                      <a:pt x="16" y="257"/>
                      <a:pt x="10" y="261"/>
                    </a:cubicBezTo>
                    <a:cubicBezTo>
                      <a:pt x="4" y="266"/>
                      <a:pt x="0" y="273"/>
                      <a:pt x="0" y="280"/>
                    </a:cubicBezTo>
                    <a:cubicBezTo>
                      <a:pt x="0" y="1034"/>
                      <a:pt x="0" y="1034"/>
                      <a:pt x="0" y="1034"/>
                    </a:cubicBezTo>
                    <a:cubicBezTo>
                      <a:pt x="0" y="1044"/>
                      <a:pt x="7" y="1053"/>
                      <a:pt x="16" y="1056"/>
                    </a:cubicBezTo>
                    <a:cubicBezTo>
                      <a:pt x="98" y="1083"/>
                      <a:pt x="98" y="1083"/>
                      <a:pt x="98" y="1083"/>
                    </a:cubicBezTo>
                    <a:cubicBezTo>
                      <a:pt x="100" y="1084"/>
                      <a:pt x="103" y="1084"/>
                      <a:pt x="105" y="1084"/>
                    </a:cubicBezTo>
                    <a:cubicBezTo>
                      <a:pt x="115" y="1084"/>
                      <a:pt x="124" y="1078"/>
                      <a:pt x="127" y="1068"/>
                    </a:cubicBezTo>
                    <a:cubicBezTo>
                      <a:pt x="131" y="1056"/>
                      <a:pt x="124" y="1043"/>
                      <a:pt x="112" y="1039"/>
                    </a:cubicBezTo>
                    <a:cubicBezTo>
                      <a:pt x="46" y="1017"/>
                      <a:pt x="46" y="1017"/>
                      <a:pt x="46" y="1017"/>
                    </a:cubicBezTo>
                    <a:cubicBezTo>
                      <a:pt x="46" y="742"/>
                      <a:pt x="46" y="742"/>
                      <a:pt x="46" y="742"/>
                    </a:cubicBezTo>
                    <a:cubicBezTo>
                      <a:pt x="204" y="742"/>
                      <a:pt x="204" y="742"/>
                      <a:pt x="204" y="742"/>
                    </a:cubicBezTo>
                    <a:cubicBezTo>
                      <a:pt x="230" y="742"/>
                      <a:pt x="251" y="763"/>
                      <a:pt x="251" y="789"/>
                    </a:cubicBezTo>
                    <a:cubicBezTo>
                      <a:pt x="251" y="808"/>
                      <a:pt x="240" y="825"/>
                      <a:pt x="222" y="832"/>
                    </a:cubicBezTo>
                    <a:cubicBezTo>
                      <a:pt x="205" y="839"/>
                      <a:pt x="191" y="853"/>
                      <a:pt x="184" y="870"/>
                    </a:cubicBezTo>
                    <a:cubicBezTo>
                      <a:pt x="177" y="887"/>
                      <a:pt x="178" y="907"/>
                      <a:pt x="186" y="924"/>
                    </a:cubicBezTo>
                    <a:cubicBezTo>
                      <a:pt x="186" y="924"/>
                      <a:pt x="186" y="924"/>
                      <a:pt x="186" y="924"/>
                    </a:cubicBezTo>
                    <a:cubicBezTo>
                      <a:pt x="202" y="957"/>
                      <a:pt x="243" y="972"/>
                      <a:pt x="276" y="956"/>
                    </a:cubicBezTo>
                    <a:cubicBezTo>
                      <a:pt x="329" y="931"/>
                      <a:pt x="391" y="935"/>
                      <a:pt x="439" y="967"/>
                    </a:cubicBezTo>
                    <a:cubicBezTo>
                      <a:pt x="594" y="1070"/>
                      <a:pt x="594" y="1070"/>
                      <a:pt x="594" y="1070"/>
                    </a:cubicBezTo>
                    <a:cubicBezTo>
                      <a:pt x="401" y="1133"/>
                      <a:pt x="401" y="1133"/>
                      <a:pt x="401" y="1133"/>
                    </a:cubicBezTo>
                    <a:cubicBezTo>
                      <a:pt x="303" y="1101"/>
                      <a:pt x="303" y="1101"/>
                      <a:pt x="303" y="1101"/>
                    </a:cubicBezTo>
                    <a:cubicBezTo>
                      <a:pt x="291" y="1097"/>
                      <a:pt x="278" y="1104"/>
                      <a:pt x="274" y="1116"/>
                    </a:cubicBezTo>
                    <a:cubicBezTo>
                      <a:pt x="270" y="1128"/>
                      <a:pt x="276" y="1141"/>
                      <a:pt x="288" y="1145"/>
                    </a:cubicBezTo>
                    <a:cubicBezTo>
                      <a:pt x="394" y="1180"/>
                      <a:pt x="394" y="1180"/>
                      <a:pt x="394" y="1180"/>
                    </a:cubicBezTo>
                    <a:cubicBezTo>
                      <a:pt x="399" y="1181"/>
                      <a:pt x="404" y="1181"/>
                      <a:pt x="408" y="1180"/>
                    </a:cubicBezTo>
                    <a:cubicBezTo>
                      <a:pt x="779" y="1058"/>
                      <a:pt x="779" y="1058"/>
                      <a:pt x="779" y="1058"/>
                    </a:cubicBezTo>
                    <a:cubicBezTo>
                      <a:pt x="1150" y="1180"/>
                      <a:pt x="1150" y="1180"/>
                      <a:pt x="1150" y="1180"/>
                    </a:cubicBezTo>
                    <a:cubicBezTo>
                      <a:pt x="1152" y="1180"/>
                      <a:pt x="1155" y="1181"/>
                      <a:pt x="1157" y="1181"/>
                    </a:cubicBezTo>
                    <a:cubicBezTo>
                      <a:pt x="1162" y="1181"/>
                      <a:pt x="1167" y="1179"/>
                      <a:pt x="1171" y="1176"/>
                    </a:cubicBezTo>
                    <a:cubicBezTo>
                      <a:pt x="1177" y="1172"/>
                      <a:pt x="1180" y="1165"/>
                      <a:pt x="1180" y="1158"/>
                    </a:cubicBezTo>
                    <a:cubicBezTo>
                      <a:pt x="1180" y="719"/>
                      <a:pt x="1180" y="719"/>
                      <a:pt x="1180" y="719"/>
                    </a:cubicBezTo>
                    <a:cubicBezTo>
                      <a:pt x="1180" y="719"/>
                      <a:pt x="1180" y="719"/>
                      <a:pt x="1180" y="718"/>
                    </a:cubicBezTo>
                    <a:close/>
                    <a:moveTo>
                      <a:pt x="186" y="100"/>
                    </a:moveTo>
                    <a:cubicBezTo>
                      <a:pt x="188" y="100"/>
                      <a:pt x="189" y="100"/>
                      <a:pt x="191" y="100"/>
                    </a:cubicBezTo>
                    <a:cubicBezTo>
                      <a:pt x="201" y="101"/>
                      <a:pt x="211" y="95"/>
                      <a:pt x="215" y="86"/>
                    </a:cubicBezTo>
                    <a:cubicBezTo>
                      <a:pt x="224" y="62"/>
                      <a:pt x="247" y="46"/>
                      <a:pt x="272" y="46"/>
                    </a:cubicBezTo>
                    <a:cubicBezTo>
                      <a:pt x="298" y="46"/>
                      <a:pt x="321" y="62"/>
                      <a:pt x="330" y="86"/>
                    </a:cubicBezTo>
                    <a:cubicBezTo>
                      <a:pt x="333" y="95"/>
                      <a:pt x="343" y="101"/>
                      <a:pt x="353" y="100"/>
                    </a:cubicBezTo>
                    <a:cubicBezTo>
                      <a:pt x="355" y="100"/>
                      <a:pt x="357" y="100"/>
                      <a:pt x="358" y="100"/>
                    </a:cubicBezTo>
                    <a:cubicBezTo>
                      <a:pt x="377" y="100"/>
                      <a:pt x="393" y="110"/>
                      <a:pt x="401" y="125"/>
                    </a:cubicBezTo>
                    <a:cubicBezTo>
                      <a:pt x="144" y="125"/>
                      <a:pt x="144" y="125"/>
                      <a:pt x="144" y="125"/>
                    </a:cubicBezTo>
                    <a:cubicBezTo>
                      <a:pt x="152" y="110"/>
                      <a:pt x="168" y="100"/>
                      <a:pt x="186" y="100"/>
                    </a:cubicBezTo>
                    <a:close/>
                    <a:moveTo>
                      <a:pt x="653" y="568"/>
                    </a:moveTo>
                    <a:cubicBezTo>
                      <a:pt x="653" y="558"/>
                      <a:pt x="661" y="550"/>
                      <a:pt x="671" y="550"/>
                    </a:cubicBezTo>
                    <a:cubicBezTo>
                      <a:pt x="672" y="550"/>
                      <a:pt x="673" y="550"/>
                      <a:pt x="673" y="550"/>
                    </a:cubicBezTo>
                    <a:cubicBezTo>
                      <a:pt x="683" y="551"/>
                      <a:pt x="692" y="546"/>
                      <a:pt x="696" y="537"/>
                    </a:cubicBezTo>
                    <a:cubicBezTo>
                      <a:pt x="702" y="526"/>
                      <a:pt x="714" y="518"/>
                      <a:pt x="727" y="518"/>
                    </a:cubicBezTo>
                    <a:cubicBezTo>
                      <a:pt x="727" y="518"/>
                      <a:pt x="728" y="518"/>
                      <a:pt x="729" y="519"/>
                    </a:cubicBezTo>
                    <a:cubicBezTo>
                      <a:pt x="739" y="519"/>
                      <a:pt x="748" y="514"/>
                      <a:pt x="752" y="505"/>
                    </a:cubicBezTo>
                    <a:cubicBezTo>
                      <a:pt x="762" y="485"/>
                      <a:pt x="782" y="472"/>
                      <a:pt x="804" y="472"/>
                    </a:cubicBezTo>
                    <a:cubicBezTo>
                      <a:pt x="830" y="472"/>
                      <a:pt x="853" y="490"/>
                      <a:pt x="859" y="516"/>
                    </a:cubicBezTo>
                    <a:cubicBezTo>
                      <a:pt x="862" y="526"/>
                      <a:pt x="870" y="533"/>
                      <a:pt x="881" y="534"/>
                    </a:cubicBezTo>
                    <a:cubicBezTo>
                      <a:pt x="895" y="534"/>
                      <a:pt x="906" y="546"/>
                      <a:pt x="906" y="560"/>
                    </a:cubicBezTo>
                    <a:cubicBezTo>
                      <a:pt x="906" y="574"/>
                      <a:pt x="894" y="586"/>
                      <a:pt x="880" y="586"/>
                    </a:cubicBezTo>
                    <a:cubicBezTo>
                      <a:pt x="671" y="586"/>
                      <a:pt x="671" y="586"/>
                      <a:pt x="671" y="586"/>
                    </a:cubicBezTo>
                    <a:cubicBezTo>
                      <a:pt x="661" y="586"/>
                      <a:pt x="653" y="578"/>
                      <a:pt x="653" y="568"/>
                    </a:cubicBezTo>
                    <a:close/>
                    <a:moveTo>
                      <a:pt x="590" y="784"/>
                    </a:moveTo>
                    <a:cubicBezTo>
                      <a:pt x="590" y="784"/>
                      <a:pt x="590" y="784"/>
                      <a:pt x="590" y="784"/>
                    </a:cubicBezTo>
                    <a:cubicBezTo>
                      <a:pt x="597" y="784"/>
                      <a:pt x="604" y="781"/>
                      <a:pt x="608" y="776"/>
                    </a:cubicBezTo>
                    <a:cubicBezTo>
                      <a:pt x="652" y="720"/>
                      <a:pt x="652" y="720"/>
                      <a:pt x="652" y="720"/>
                    </a:cubicBezTo>
                    <a:cubicBezTo>
                      <a:pt x="679" y="730"/>
                      <a:pt x="697" y="746"/>
                      <a:pt x="697" y="761"/>
                    </a:cubicBezTo>
                    <a:cubicBezTo>
                      <a:pt x="697" y="786"/>
                      <a:pt x="651" y="813"/>
                      <a:pt x="590" y="813"/>
                    </a:cubicBezTo>
                    <a:cubicBezTo>
                      <a:pt x="529" y="813"/>
                      <a:pt x="483" y="786"/>
                      <a:pt x="483" y="761"/>
                    </a:cubicBezTo>
                    <a:cubicBezTo>
                      <a:pt x="483" y="746"/>
                      <a:pt x="501" y="730"/>
                      <a:pt x="528" y="720"/>
                    </a:cubicBezTo>
                    <a:cubicBezTo>
                      <a:pt x="572" y="776"/>
                      <a:pt x="572" y="776"/>
                      <a:pt x="572" y="776"/>
                    </a:cubicBezTo>
                    <a:cubicBezTo>
                      <a:pt x="576" y="781"/>
                      <a:pt x="583" y="784"/>
                      <a:pt x="590" y="784"/>
                    </a:cubicBezTo>
                    <a:close/>
                    <a:moveTo>
                      <a:pt x="186" y="358"/>
                    </a:moveTo>
                    <a:cubicBezTo>
                      <a:pt x="200" y="470"/>
                      <a:pt x="200" y="470"/>
                      <a:pt x="200" y="470"/>
                    </a:cubicBezTo>
                    <a:cubicBezTo>
                      <a:pt x="203" y="494"/>
                      <a:pt x="195" y="517"/>
                      <a:pt x="177" y="534"/>
                    </a:cubicBezTo>
                    <a:cubicBezTo>
                      <a:pt x="160" y="551"/>
                      <a:pt x="136" y="559"/>
                      <a:pt x="112" y="555"/>
                    </a:cubicBezTo>
                    <a:cubicBezTo>
                      <a:pt x="46" y="545"/>
                      <a:pt x="46" y="545"/>
                      <a:pt x="46" y="545"/>
                    </a:cubicBezTo>
                    <a:cubicBezTo>
                      <a:pt x="46" y="312"/>
                      <a:pt x="46" y="312"/>
                      <a:pt x="46" y="312"/>
                    </a:cubicBezTo>
                    <a:lnTo>
                      <a:pt x="186" y="358"/>
                    </a:lnTo>
                    <a:close/>
                    <a:moveTo>
                      <a:pt x="772" y="1012"/>
                    </a:moveTo>
                    <a:cubicBezTo>
                      <a:pt x="650" y="1052"/>
                      <a:pt x="650" y="1052"/>
                      <a:pt x="650" y="1052"/>
                    </a:cubicBezTo>
                    <a:cubicBezTo>
                      <a:pt x="465" y="929"/>
                      <a:pt x="465" y="929"/>
                      <a:pt x="465" y="929"/>
                    </a:cubicBezTo>
                    <a:cubicBezTo>
                      <a:pt x="403" y="888"/>
                      <a:pt x="323" y="882"/>
                      <a:pt x="257" y="914"/>
                    </a:cubicBezTo>
                    <a:cubicBezTo>
                      <a:pt x="246" y="919"/>
                      <a:pt x="233" y="915"/>
                      <a:pt x="228" y="904"/>
                    </a:cubicBezTo>
                    <a:cubicBezTo>
                      <a:pt x="228" y="904"/>
                      <a:pt x="228" y="904"/>
                      <a:pt x="228" y="904"/>
                    </a:cubicBezTo>
                    <a:cubicBezTo>
                      <a:pt x="225" y="898"/>
                      <a:pt x="225" y="892"/>
                      <a:pt x="227" y="887"/>
                    </a:cubicBezTo>
                    <a:cubicBezTo>
                      <a:pt x="229" y="881"/>
                      <a:pt x="234" y="877"/>
                      <a:pt x="239" y="875"/>
                    </a:cubicBezTo>
                    <a:cubicBezTo>
                      <a:pt x="274" y="861"/>
                      <a:pt x="297" y="827"/>
                      <a:pt x="297" y="789"/>
                    </a:cubicBezTo>
                    <a:cubicBezTo>
                      <a:pt x="297" y="737"/>
                      <a:pt x="256" y="696"/>
                      <a:pt x="204" y="696"/>
                    </a:cubicBezTo>
                    <a:cubicBezTo>
                      <a:pt x="46" y="696"/>
                      <a:pt x="46" y="696"/>
                      <a:pt x="46" y="696"/>
                    </a:cubicBezTo>
                    <a:cubicBezTo>
                      <a:pt x="46" y="591"/>
                      <a:pt x="46" y="591"/>
                      <a:pt x="46" y="591"/>
                    </a:cubicBezTo>
                    <a:cubicBezTo>
                      <a:pt x="104" y="601"/>
                      <a:pt x="104" y="601"/>
                      <a:pt x="104" y="601"/>
                    </a:cubicBezTo>
                    <a:cubicBezTo>
                      <a:pt x="111" y="602"/>
                      <a:pt x="117" y="602"/>
                      <a:pt x="124" y="602"/>
                    </a:cubicBezTo>
                    <a:cubicBezTo>
                      <a:pt x="156" y="602"/>
                      <a:pt x="186" y="590"/>
                      <a:pt x="209" y="568"/>
                    </a:cubicBezTo>
                    <a:cubicBezTo>
                      <a:pt x="237" y="540"/>
                      <a:pt x="251" y="503"/>
                      <a:pt x="246" y="464"/>
                    </a:cubicBezTo>
                    <a:cubicBezTo>
                      <a:pt x="235" y="373"/>
                      <a:pt x="235" y="373"/>
                      <a:pt x="235" y="373"/>
                    </a:cubicBezTo>
                    <a:cubicBezTo>
                      <a:pt x="300" y="395"/>
                      <a:pt x="300" y="395"/>
                      <a:pt x="300" y="395"/>
                    </a:cubicBezTo>
                    <a:cubicBezTo>
                      <a:pt x="311" y="431"/>
                      <a:pt x="329" y="466"/>
                      <a:pt x="354" y="496"/>
                    </a:cubicBezTo>
                    <a:cubicBezTo>
                      <a:pt x="354" y="496"/>
                      <a:pt x="354" y="496"/>
                      <a:pt x="354" y="496"/>
                    </a:cubicBezTo>
                    <a:cubicBezTo>
                      <a:pt x="499" y="682"/>
                      <a:pt x="499" y="682"/>
                      <a:pt x="499" y="682"/>
                    </a:cubicBezTo>
                    <a:cubicBezTo>
                      <a:pt x="460" y="700"/>
                      <a:pt x="436" y="729"/>
                      <a:pt x="436" y="761"/>
                    </a:cubicBezTo>
                    <a:cubicBezTo>
                      <a:pt x="436" y="816"/>
                      <a:pt x="504" y="859"/>
                      <a:pt x="590" y="859"/>
                    </a:cubicBezTo>
                    <a:cubicBezTo>
                      <a:pt x="676" y="859"/>
                      <a:pt x="744" y="816"/>
                      <a:pt x="744" y="761"/>
                    </a:cubicBezTo>
                    <a:cubicBezTo>
                      <a:pt x="744" y="729"/>
                      <a:pt x="720" y="700"/>
                      <a:pt x="681" y="682"/>
                    </a:cubicBezTo>
                    <a:cubicBezTo>
                      <a:pt x="720" y="632"/>
                      <a:pt x="720" y="632"/>
                      <a:pt x="720" y="632"/>
                    </a:cubicBezTo>
                    <a:cubicBezTo>
                      <a:pt x="880" y="632"/>
                      <a:pt x="880" y="632"/>
                      <a:pt x="880" y="632"/>
                    </a:cubicBezTo>
                    <a:cubicBezTo>
                      <a:pt x="919" y="632"/>
                      <a:pt x="952" y="599"/>
                      <a:pt x="952" y="560"/>
                    </a:cubicBezTo>
                    <a:cubicBezTo>
                      <a:pt x="952" y="526"/>
                      <a:pt x="930" y="499"/>
                      <a:pt x="899" y="490"/>
                    </a:cubicBezTo>
                    <a:cubicBezTo>
                      <a:pt x="891" y="471"/>
                      <a:pt x="878" y="454"/>
                      <a:pt x="861" y="443"/>
                    </a:cubicBezTo>
                    <a:cubicBezTo>
                      <a:pt x="877" y="411"/>
                      <a:pt x="888" y="377"/>
                      <a:pt x="892" y="341"/>
                    </a:cubicBezTo>
                    <a:cubicBezTo>
                      <a:pt x="1134" y="420"/>
                      <a:pt x="1134" y="420"/>
                      <a:pt x="1134" y="420"/>
                    </a:cubicBezTo>
                    <a:cubicBezTo>
                      <a:pt x="1134" y="688"/>
                      <a:pt x="1134" y="688"/>
                      <a:pt x="1134" y="688"/>
                    </a:cubicBezTo>
                    <a:cubicBezTo>
                      <a:pt x="1054" y="664"/>
                      <a:pt x="1054" y="664"/>
                      <a:pt x="1054" y="664"/>
                    </a:cubicBezTo>
                    <a:cubicBezTo>
                      <a:pt x="1027" y="656"/>
                      <a:pt x="998" y="660"/>
                      <a:pt x="973" y="675"/>
                    </a:cubicBezTo>
                    <a:cubicBezTo>
                      <a:pt x="949" y="689"/>
                      <a:pt x="933" y="714"/>
                      <a:pt x="928" y="741"/>
                    </a:cubicBezTo>
                    <a:cubicBezTo>
                      <a:pt x="923" y="768"/>
                      <a:pt x="929" y="795"/>
                      <a:pt x="944" y="817"/>
                    </a:cubicBezTo>
                    <a:cubicBezTo>
                      <a:pt x="956" y="835"/>
                      <a:pt x="956" y="835"/>
                      <a:pt x="956" y="835"/>
                    </a:cubicBezTo>
                    <a:cubicBezTo>
                      <a:pt x="962" y="843"/>
                      <a:pt x="963" y="853"/>
                      <a:pt x="958" y="862"/>
                    </a:cubicBezTo>
                    <a:cubicBezTo>
                      <a:pt x="954" y="871"/>
                      <a:pt x="945" y="876"/>
                      <a:pt x="935" y="876"/>
                    </a:cubicBezTo>
                    <a:cubicBezTo>
                      <a:pt x="895" y="876"/>
                      <a:pt x="862" y="909"/>
                      <a:pt x="862" y="949"/>
                    </a:cubicBezTo>
                    <a:cubicBezTo>
                      <a:pt x="862" y="1037"/>
                      <a:pt x="862" y="1037"/>
                      <a:pt x="862" y="1037"/>
                    </a:cubicBezTo>
                    <a:cubicBezTo>
                      <a:pt x="786" y="1012"/>
                      <a:pt x="786" y="1012"/>
                      <a:pt x="786" y="1012"/>
                    </a:cubicBezTo>
                    <a:cubicBezTo>
                      <a:pt x="782" y="1011"/>
                      <a:pt x="777" y="1011"/>
                      <a:pt x="772" y="1012"/>
                    </a:cubicBezTo>
                    <a:close/>
                    <a:moveTo>
                      <a:pt x="908" y="1052"/>
                    </a:moveTo>
                    <a:cubicBezTo>
                      <a:pt x="908" y="949"/>
                      <a:pt x="908" y="949"/>
                      <a:pt x="908" y="949"/>
                    </a:cubicBezTo>
                    <a:cubicBezTo>
                      <a:pt x="908" y="934"/>
                      <a:pt x="920" y="923"/>
                      <a:pt x="935" y="923"/>
                    </a:cubicBezTo>
                    <a:cubicBezTo>
                      <a:pt x="962" y="923"/>
                      <a:pt x="987" y="908"/>
                      <a:pt x="999" y="883"/>
                    </a:cubicBezTo>
                    <a:cubicBezTo>
                      <a:pt x="1012" y="859"/>
                      <a:pt x="1010" y="830"/>
                      <a:pt x="994" y="808"/>
                    </a:cubicBezTo>
                    <a:cubicBezTo>
                      <a:pt x="982" y="790"/>
                      <a:pt x="982" y="790"/>
                      <a:pt x="982" y="790"/>
                    </a:cubicBezTo>
                    <a:cubicBezTo>
                      <a:pt x="973" y="779"/>
                      <a:pt x="970" y="764"/>
                      <a:pt x="973" y="750"/>
                    </a:cubicBezTo>
                    <a:cubicBezTo>
                      <a:pt x="976" y="735"/>
                      <a:pt x="984" y="722"/>
                      <a:pt x="998" y="714"/>
                    </a:cubicBezTo>
                    <a:cubicBezTo>
                      <a:pt x="1011" y="706"/>
                      <a:pt x="1026" y="704"/>
                      <a:pt x="1041" y="708"/>
                    </a:cubicBezTo>
                    <a:cubicBezTo>
                      <a:pt x="1134" y="736"/>
                      <a:pt x="1134" y="736"/>
                      <a:pt x="1134" y="736"/>
                    </a:cubicBezTo>
                    <a:cubicBezTo>
                      <a:pt x="1134" y="1126"/>
                      <a:pt x="1134" y="1126"/>
                      <a:pt x="1134" y="1126"/>
                    </a:cubicBezTo>
                    <a:lnTo>
                      <a:pt x="908" y="1052"/>
                    </a:lnTo>
                    <a:close/>
                  </a:path>
                </a:pathLst>
              </a:custGeom>
              <a:gradFill>
                <a:gsLst>
                  <a:gs pos="17000">
                    <a:srgbClr val="502E5A"/>
                  </a:gs>
                  <a:gs pos="100000">
                    <a:srgbClr val="4C4994"/>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Cera Pro" panose="00000400000000000000" pitchFamily="50" charset="0"/>
                  <a:cs typeface="Arial" panose="020B0604020202020204" pitchFamily="34" charset="0"/>
                </a:endParaRPr>
              </a:p>
            </p:txBody>
          </p:sp>
        </p:grpSp>
        <p:grpSp>
          <p:nvGrpSpPr>
            <p:cNvPr id="964" name="Group 963">
              <a:extLst>
                <a:ext uri="{FF2B5EF4-FFF2-40B4-BE49-F238E27FC236}">
                  <a16:creationId xmlns:a16="http://schemas.microsoft.com/office/drawing/2014/main" id="{9B09730A-13CD-2412-4900-1EBF4F77CF62}"/>
                </a:ext>
              </a:extLst>
            </p:cNvPr>
            <p:cNvGrpSpPr/>
            <p:nvPr/>
          </p:nvGrpSpPr>
          <p:grpSpPr>
            <a:xfrm>
              <a:off x="6726864" y="5621678"/>
              <a:ext cx="389605" cy="195098"/>
              <a:chOff x="3390900" y="3970338"/>
              <a:chExt cx="361950" cy="361950"/>
            </a:xfrm>
            <a:solidFill>
              <a:schemeClr val="bg1"/>
            </a:solidFill>
          </p:grpSpPr>
          <p:sp>
            <p:nvSpPr>
              <p:cNvPr id="965" name="Freeform 50">
                <a:extLst>
                  <a:ext uri="{FF2B5EF4-FFF2-40B4-BE49-F238E27FC236}">
                    <a16:creationId xmlns:a16="http://schemas.microsoft.com/office/drawing/2014/main" id="{CD5B2C80-EBF0-9F91-25CD-A72EB9CE600F}"/>
                  </a:ext>
                </a:extLst>
              </p:cNvPr>
              <p:cNvSpPr>
                <a:spLocks/>
              </p:cNvSpPr>
              <p:nvPr/>
            </p:nvSpPr>
            <p:spPr bwMode="auto">
              <a:xfrm>
                <a:off x="3616325" y="4137025"/>
                <a:ext cx="123825" cy="104775"/>
              </a:xfrm>
              <a:custGeom>
                <a:avLst/>
                <a:gdLst>
                  <a:gd name="T0" fmla="*/ 31 w 33"/>
                  <a:gd name="T1" fmla="*/ 14 h 28"/>
                  <a:gd name="T2" fmla="*/ 0 w 33"/>
                  <a:gd name="T3" fmla="*/ 0 h 28"/>
                  <a:gd name="T4" fmla="*/ 0 w 33"/>
                  <a:gd name="T5" fmla="*/ 22 h 28"/>
                  <a:gd name="T6" fmla="*/ 15 w 33"/>
                  <a:gd name="T7" fmla="*/ 28 h 28"/>
                  <a:gd name="T8" fmla="*/ 16 w 33"/>
                  <a:gd name="T9" fmla="*/ 28 h 28"/>
                  <a:gd name="T10" fmla="*/ 32 w 33"/>
                  <a:gd name="T11" fmla="*/ 20 h 28"/>
                  <a:gd name="T12" fmla="*/ 33 w 33"/>
                  <a:gd name="T13" fmla="*/ 18 h 28"/>
                  <a:gd name="T14" fmla="*/ 31 w 33"/>
                  <a:gd name="T15" fmla="*/ 14 h 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 h="28">
                    <a:moveTo>
                      <a:pt x="31" y="14"/>
                    </a:moveTo>
                    <a:cubicBezTo>
                      <a:pt x="0" y="0"/>
                      <a:pt x="0" y="0"/>
                      <a:pt x="0" y="0"/>
                    </a:cubicBezTo>
                    <a:cubicBezTo>
                      <a:pt x="0" y="22"/>
                      <a:pt x="0" y="22"/>
                      <a:pt x="0" y="22"/>
                    </a:cubicBezTo>
                    <a:cubicBezTo>
                      <a:pt x="4" y="25"/>
                      <a:pt x="9" y="28"/>
                      <a:pt x="15" y="28"/>
                    </a:cubicBezTo>
                    <a:cubicBezTo>
                      <a:pt x="15" y="28"/>
                      <a:pt x="15" y="28"/>
                      <a:pt x="16" y="28"/>
                    </a:cubicBezTo>
                    <a:cubicBezTo>
                      <a:pt x="21" y="28"/>
                      <a:pt x="27" y="25"/>
                      <a:pt x="32" y="20"/>
                    </a:cubicBezTo>
                    <a:cubicBezTo>
                      <a:pt x="32" y="20"/>
                      <a:pt x="33" y="19"/>
                      <a:pt x="33" y="18"/>
                    </a:cubicBezTo>
                    <a:cubicBezTo>
                      <a:pt x="33" y="16"/>
                      <a:pt x="32" y="15"/>
                      <a:pt x="31" y="14"/>
                    </a:cubicBezTo>
                    <a:close/>
                  </a:path>
                </a:pathLst>
              </a:custGeom>
              <a:solidFill>
                <a:srgbClr val="E47858"/>
              </a:solidFill>
              <a:ln w="38100">
                <a:solidFill>
                  <a:srgbClr val="4D458B"/>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100" b="0" i="0" u="none" strike="noStrike" kern="1200" cap="none" spc="0" normalizeH="0" baseline="0" noProof="0">
                  <a:ln>
                    <a:noFill/>
                  </a:ln>
                  <a:solidFill>
                    <a:prstClr val="black"/>
                  </a:solidFill>
                  <a:effectLst/>
                  <a:uLnTx/>
                  <a:uFillTx/>
                  <a:latin typeface="Cera Pro" panose="00000400000000000000" pitchFamily="50" charset="0"/>
                  <a:cs typeface="Arial" panose="020B0604020202020204" pitchFamily="34" charset="0"/>
                </a:endParaRPr>
              </a:p>
            </p:txBody>
          </p:sp>
          <p:sp>
            <p:nvSpPr>
              <p:cNvPr id="966" name="Freeform 51">
                <a:extLst>
                  <a:ext uri="{FF2B5EF4-FFF2-40B4-BE49-F238E27FC236}">
                    <a16:creationId xmlns:a16="http://schemas.microsoft.com/office/drawing/2014/main" id="{177AC40B-1B26-895E-AC5F-C5658DEAF087}"/>
                  </a:ext>
                </a:extLst>
              </p:cNvPr>
              <p:cNvSpPr>
                <a:spLocks/>
              </p:cNvSpPr>
              <p:nvPr/>
            </p:nvSpPr>
            <p:spPr bwMode="auto">
              <a:xfrm>
                <a:off x="3541713" y="3970338"/>
                <a:ext cx="90488" cy="139700"/>
              </a:xfrm>
              <a:custGeom>
                <a:avLst/>
                <a:gdLst>
                  <a:gd name="T0" fmla="*/ 8 w 24"/>
                  <a:gd name="T1" fmla="*/ 30 h 37"/>
                  <a:gd name="T2" fmla="*/ 19 w 24"/>
                  <a:gd name="T3" fmla="*/ 37 h 37"/>
                  <a:gd name="T4" fmla="*/ 21 w 24"/>
                  <a:gd name="T5" fmla="*/ 14 h 37"/>
                  <a:gd name="T6" fmla="*/ 6 w 24"/>
                  <a:gd name="T7" fmla="*/ 1 h 37"/>
                  <a:gd name="T8" fmla="*/ 3 w 24"/>
                  <a:gd name="T9" fmla="*/ 1 h 37"/>
                  <a:gd name="T10" fmla="*/ 0 w 24"/>
                  <a:gd name="T11" fmla="*/ 4 h 37"/>
                  <a:gd name="T12" fmla="*/ 0 w 24"/>
                  <a:gd name="T13" fmla="*/ 33 h 37"/>
                  <a:gd name="T14" fmla="*/ 8 w 24"/>
                  <a:gd name="T15" fmla="*/ 30 h 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37">
                    <a:moveTo>
                      <a:pt x="8" y="30"/>
                    </a:moveTo>
                    <a:cubicBezTo>
                      <a:pt x="13" y="30"/>
                      <a:pt x="17" y="33"/>
                      <a:pt x="19" y="37"/>
                    </a:cubicBezTo>
                    <a:cubicBezTo>
                      <a:pt x="21" y="31"/>
                      <a:pt x="24" y="22"/>
                      <a:pt x="21" y="14"/>
                    </a:cubicBezTo>
                    <a:cubicBezTo>
                      <a:pt x="18" y="8"/>
                      <a:pt x="14" y="3"/>
                      <a:pt x="6" y="1"/>
                    </a:cubicBezTo>
                    <a:cubicBezTo>
                      <a:pt x="5" y="0"/>
                      <a:pt x="4" y="0"/>
                      <a:pt x="3" y="1"/>
                    </a:cubicBezTo>
                    <a:cubicBezTo>
                      <a:pt x="2" y="1"/>
                      <a:pt x="0" y="2"/>
                      <a:pt x="0" y="4"/>
                    </a:cubicBezTo>
                    <a:cubicBezTo>
                      <a:pt x="0" y="33"/>
                      <a:pt x="0" y="33"/>
                      <a:pt x="0" y="33"/>
                    </a:cubicBezTo>
                    <a:cubicBezTo>
                      <a:pt x="2" y="31"/>
                      <a:pt x="5" y="30"/>
                      <a:pt x="8" y="30"/>
                    </a:cubicBezTo>
                    <a:close/>
                  </a:path>
                </a:pathLst>
              </a:custGeom>
              <a:solidFill>
                <a:srgbClr val="E47858"/>
              </a:solidFill>
              <a:ln w="38100">
                <a:solidFill>
                  <a:srgbClr val="4D458B"/>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100" b="0" i="0" u="none" strike="noStrike" kern="1200" cap="none" spc="0" normalizeH="0" baseline="0" noProof="0">
                  <a:ln>
                    <a:noFill/>
                  </a:ln>
                  <a:solidFill>
                    <a:prstClr val="black"/>
                  </a:solidFill>
                  <a:effectLst/>
                  <a:uLnTx/>
                  <a:uFillTx/>
                  <a:latin typeface="Cera Pro" panose="00000400000000000000" pitchFamily="50" charset="0"/>
                  <a:cs typeface="Arial" panose="020B0604020202020204" pitchFamily="34" charset="0"/>
                </a:endParaRPr>
              </a:p>
            </p:txBody>
          </p:sp>
          <p:sp>
            <p:nvSpPr>
              <p:cNvPr id="967" name="Freeform 52">
                <a:extLst>
                  <a:ext uri="{FF2B5EF4-FFF2-40B4-BE49-F238E27FC236}">
                    <a16:creationId xmlns:a16="http://schemas.microsoft.com/office/drawing/2014/main" id="{2B880AA9-CA57-1755-4370-313411A85C87}"/>
                  </a:ext>
                </a:extLst>
              </p:cNvPr>
              <p:cNvSpPr>
                <a:spLocks/>
              </p:cNvSpPr>
              <p:nvPr/>
            </p:nvSpPr>
            <p:spPr bwMode="auto">
              <a:xfrm>
                <a:off x="3398838" y="4117975"/>
                <a:ext cx="128588" cy="109538"/>
              </a:xfrm>
              <a:custGeom>
                <a:avLst/>
                <a:gdLst>
                  <a:gd name="T0" fmla="*/ 34 w 34"/>
                  <a:gd name="T1" fmla="*/ 3 h 29"/>
                  <a:gd name="T2" fmla="*/ 34 w 34"/>
                  <a:gd name="T3" fmla="*/ 2 h 29"/>
                  <a:gd name="T4" fmla="*/ 8 w 34"/>
                  <a:gd name="T5" fmla="*/ 6 h 29"/>
                  <a:gd name="T6" fmla="*/ 0 w 34"/>
                  <a:gd name="T7" fmla="*/ 25 h 29"/>
                  <a:gd name="T8" fmla="*/ 1 w 34"/>
                  <a:gd name="T9" fmla="*/ 28 h 29"/>
                  <a:gd name="T10" fmla="*/ 4 w 34"/>
                  <a:gd name="T11" fmla="*/ 29 h 29"/>
                  <a:gd name="T12" fmla="*/ 5 w 34"/>
                  <a:gd name="T13" fmla="*/ 29 h 29"/>
                  <a:gd name="T14" fmla="*/ 34 w 34"/>
                  <a:gd name="T15" fmla="*/ 18 h 29"/>
                  <a:gd name="T16" fmla="*/ 34 w 34"/>
                  <a:gd name="T17" fmla="*/ 3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29">
                    <a:moveTo>
                      <a:pt x="34" y="3"/>
                    </a:moveTo>
                    <a:cubicBezTo>
                      <a:pt x="34" y="3"/>
                      <a:pt x="34" y="2"/>
                      <a:pt x="34" y="2"/>
                    </a:cubicBezTo>
                    <a:cubicBezTo>
                      <a:pt x="25" y="0"/>
                      <a:pt x="15" y="1"/>
                      <a:pt x="8" y="6"/>
                    </a:cubicBezTo>
                    <a:cubicBezTo>
                      <a:pt x="3" y="10"/>
                      <a:pt x="0" y="17"/>
                      <a:pt x="0" y="25"/>
                    </a:cubicBezTo>
                    <a:cubicBezTo>
                      <a:pt x="0" y="26"/>
                      <a:pt x="0" y="27"/>
                      <a:pt x="1" y="28"/>
                    </a:cubicBezTo>
                    <a:cubicBezTo>
                      <a:pt x="2" y="29"/>
                      <a:pt x="3" y="29"/>
                      <a:pt x="4" y="29"/>
                    </a:cubicBezTo>
                    <a:cubicBezTo>
                      <a:pt x="4" y="29"/>
                      <a:pt x="5" y="29"/>
                      <a:pt x="5" y="29"/>
                    </a:cubicBezTo>
                    <a:cubicBezTo>
                      <a:pt x="34" y="18"/>
                      <a:pt x="34" y="18"/>
                      <a:pt x="34" y="18"/>
                    </a:cubicBezTo>
                    <a:lnTo>
                      <a:pt x="34" y="3"/>
                    </a:lnTo>
                    <a:close/>
                  </a:path>
                </a:pathLst>
              </a:custGeom>
              <a:solidFill>
                <a:srgbClr val="E47858"/>
              </a:solidFill>
              <a:ln w="38100">
                <a:solidFill>
                  <a:srgbClr val="4D458B"/>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100" b="0" i="0" u="none" strike="noStrike" kern="1200" cap="none" spc="0" normalizeH="0" baseline="0" noProof="0">
                  <a:ln>
                    <a:noFill/>
                  </a:ln>
                  <a:solidFill>
                    <a:prstClr val="black"/>
                  </a:solidFill>
                  <a:effectLst/>
                  <a:uLnTx/>
                  <a:uFillTx/>
                  <a:latin typeface="Cera Pro" panose="00000400000000000000" pitchFamily="50" charset="0"/>
                  <a:cs typeface="Arial" panose="020B0604020202020204" pitchFamily="34" charset="0"/>
                </a:endParaRPr>
              </a:p>
            </p:txBody>
          </p:sp>
          <p:sp>
            <p:nvSpPr>
              <p:cNvPr id="968" name="Freeform 53">
                <a:extLst>
                  <a:ext uri="{FF2B5EF4-FFF2-40B4-BE49-F238E27FC236}">
                    <a16:creationId xmlns:a16="http://schemas.microsoft.com/office/drawing/2014/main" id="{FDC08A33-985F-A21F-A10F-4FAB2314C755}"/>
                  </a:ext>
                </a:extLst>
              </p:cNvPr>
              <p:cNvSpPr>
                <a:spLocks/>
              </p:cNvSpPr>
              <p:nvPr/>
            </p:nvSpPr>
            <p:spPr bwMode="auto">
              <a:xfrm>
                <a:off x="3390900" y="4098925"/>
                <a:ext cx="361950" cy="233363"/>
              </a:xfrm>
              <a:custGeom>
                <a:avLst/>
                <a:gdLst>
                  <a:gd name="T0" fmla="*/ 94 w 96"/>
                  <a:gd name="T1" fmla="*/ 58 h 62"/>
                  <a:gd name="T2" fmla="*/ 56 w 96"/>
                  <a:gd name="T3" fmla="*/ 58 h 62"/>
                  <a:gd name="T4" fmla="*/ 56 w 96"/>
                  <a:gd name="T5" fmla="*/ 8 h 62"/>
                  <a:gd name="T6" fmla="*/ 48 w 96"/>
                  <a:gd name="T7" fmla="*/ 0 h 62"/>
                  <a:gd name="T8" fmla="*/ 40 w 96"/>
                  <a:gd name="T9" fmla="*/ 8 h 62"/>
                  <a:gd name="T10" fmla="*/ 40 w 96"/>
                  <a:gd name="T11" fmla="*/ 58 h 62"/>
                  <a:gd name="T12" fmla="*/ 2 w 96"/>
                  <a:gd name="T13" fmla="*/ 58 h 62"/>
                  <a:gd name="T14" fmla="*/ 0 w 96"/>
                  <a:gd name="T15" fmla="*/ 60 h 62"/>
                  <a:gd name="T16" fmla="*/ 2 w 96"/>
                  <a:gd name="T17" fmla="*/ 62 h 62"/>
                  <a:gd name="T18" fmla="*/ 94 w 96"/>
                  <a:gd name="T19" fmla="*/ 62 h 62"/>
                  <a:gd name="T20" fmla="*/ 96 w 96"/>
                  <a:gd name="T21" fmla="*/ 60 h 62"/>
                  <a:gd name="T22" fmla="*/ 94 w 96"/>
                  <a:gd name="T23" fmla="*/ 58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6" h="62">
                    <a:moveTo>
                      <a:pt x="94" y="58"/>
                    </a:moveTo>
                    <a:cubicBezTo>
                      <a:pt x="56" y="58"/>
                      <a:pt x="56" y="58"/>
                      <a:pt x="56" y="58"/>
                    </a:cubicBezTo>
                    <a:cubicBezTo>
                      <a:pt x="56" y="8"/>
                      <a:pt x="56" y="8"/>
                      <a:pt x="56" y="8"/>
                    </a:cubicBezTo>
                    <a:cubicBezTo>
                      <a:pt x="56" y="4"/>
                      <a:pt x="52" y="0"/>
                      <a:pt x="48" y="0"/>
                    </a:cubicBezTo>
                    <a:cubicBezTo>
                      <a:pt x="44" y="0"/>
                      <a:pt x="40" y="4"/>
                      <a:pt x="40" y="8"/>
                    </a:cubicBezTo>
                    <a:cubicBezTo>
                      <a:pt x="40" y="58"/>
                      <a:pt x="40" y="58"/>
                      <a:pt x="40" y="58"/>
                    </a:cubicBezTo>
                    <a:cubicBezTo>
                      <a:pt x="2" y="58"/>
                      <a:pt x="2" y="58"/>
                      <a:pt x="2" y="58"/>
                    </a:cubicBezTo>
                    <a:cubicBezTo>
                      <a:pt x="1" y="58"/>
                      <a:pt x="0" y="59"/>
                      <a:pt x="0" y="60"/>
                    </a:cubicBezTo>
                    <a:cubicBezTo>
                      <a:pt x="0" y="61"/>
                      <a:pt x="1" y="62"/>
                      <a:pt x="2" y="62"/>
                    </a:cubicBezTo>
                    <a:cubicBezTo>
                      <a:pt x="94" y="62"/>
                      <a:pt x="94" y="62"/>
                      <a:pt x="94" y="62"/>
                    </a:cubicBezTo>
                    <a:cubicBezTo>
                      <a:pt x="95" y="62"/>
                      <a:pt x="96" y="61"/>
                      <a:pt x="96" y="60"/>
                    </a:cubicBezTo>
                    <a:cubicBezTo>
                      <a:pt x="96" y="59"/>
                      <a:pt x="95" y="58"/>
                      <a:pt x="94" y="58"/>
                    </a:cubicBezTo>
                    <a:close/>
                  </a:path>
                </a:pathLst>
              </a:custGeom>
              <a:grpFill/>
              <a:ln w="38100">
                <a:solidFill>
                  <a:srgbClr val="4D458B"/>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100" b="0" i="0" u="none" strike="noStrike" kern="1200" cap="none" spc="0" normalizeH="0" baseline="0" noProof="0">
                  <a:ln>
                    <a:noFill/>
                  </a:ln>
                  <a:solidFill>
                    <a:prstClr val="black"/>
                  </a:solidFill>
                  <a:effectLst/>
                  <a:uLnTx/>
                  <a:uFillTx/>
                  <a:latin typeface="Cera Pro" panose="00000400000000000000" pitchFamily="50" charset="0"/>
                  <a:cs typeface="Arial" panose="020B0604020202020204" pitchFamily="34" charset="0"/>
                </a:endParaRPr>
              </a:p>
            </p:txBody>
          </p:sp>
        </p:grpSp>
        <p:pic>
          <p:nvPicPr>
            <p:cNvPr id="969" name="Picture 968">
              <a:extLst>
                <a:ext uri="{FF2B5EF4-FFF2-40B4-BE49-F238E27FC236}">
                  <a16:creationId xmlns:a16="http://schemas.microsoft.com/office/drawing/2014/main" id="{3DF59430-A0DF-CB45-863C-A1C4A86C610B}"/>
                </a:ext>
              </a:extLst>
            </p:cNvPr>
            <p:cNvPicPr>
              <a:picLocks noChangeAspect="1"/>
            </p:cNvPicPr>
            <p:nvPr/>
          </p:nvPicPr>
          <p:blipFill>
            <a:blip r:embed="rId7"/>
            <a:stretch>
              <a:fillRect/>
            </a:stretch>
          </p:blipFill>
          <p:spPr>
            <a:xfrm>
              <a:off x="7673443" y="5585874"/>
              <a:ext cx="490874" cy="266707"/>
            </a:xfrm>
            <a:prstGeom prst="rect">
              <a:avLst/>
            </a:prstGeom>
          </p:spPr>
        </p:pic>
        <p:grpSp>
          <p:nvGrpSpPr>
            <p:cNvPr id="970" name="Group 969">
              <a:extLst>
                <a:ext uri="{FF2B5EF4-FFF2-40B4-BE49-F238E27FC236}">
                  <a16:creationId xmlns:a16="http://schemas.microsoft.com/office/drawing/2014/main" id="{D2943267-7521-5B58-8EC5-24ADB6772017}"/>
                </a:ext>
              </a:extLst>
            </p:cNvPr>
            <p:cNvGrpSpPr/>
            <p:nvPr/>
          </p:nvGrpSpPr>
          <p:grpSpPr>
            <a:xfrm>
              <a:off x="8753466" y="5623869"/>
              <a:ext cx="362986" cy="197073"/>
              <a:chOff x="7930391" y="2209452"/>
              <a:chExt cx="777648" cy="850404"/>
            </a:xfrm>
          </p:grpSpPr>
          <p:sp>
            <p:nvSpPr>
              <p:cNvPr id="971" name="Freeform 143">
                <a:extLst>
                  <a:ext uri="{FF2B5EF4-FFF2-40B4-BE49-F238E27FC236}">
                    <a16:creationId xmlns:a16="http://schemas.microsoft.com/office/drawing/2014/main" id="{375694A6-6685-CF83-A15D-0E42BBE03423}"/>
                  </a:ext>
                </a:extLst>
              </p:cNvPr>
              <p:cNvSpPr>
                <a:spLocks/>
              </p:cNvSpPr>
              <p:nvPr/>
            </p:nvSpPr>
            <p:spPr bwMode="auto">
              <a:xfrm>
                <a:off x="7988834" y="2209452"/>
                <a:ext cx="672690" cy="817008"/>
              </a:xfrm>
              <a:custGeom>
                <a:avLst/>
                <a:gdLst>
                  <a:gd name="T0" fmla="*/ 291 w 300"/>
                  <a:gd name="T1" fmla="*/ 365 h 365"/>
                  <a:gd name="T2" fmla="*/ 9 w 300"/>
                  <a:gd name="T3" fmla="*/ 365 h 365"/>
                  <a:gd name="T4" fmla="*/ 0 w 300"/>
                  <a:gd name="T5" fmla="*/ 356 h 365"/>
                  <a:gd name="T6" fmla="*/ 0 w 300"/>
                  <a:gd name="T7" fmla="*/ 9 h 365"/>
                  <a:gd name="T8" fmla="*/ 9 w 300"/>
                  <a:gd name="T9" fmla="*/ 0 h 365"/>
                  <a:gd name="T10" fmla="*/ 291 w 300"/>
                  <a:gd name="T11" fmla="*/ 0 h 365"/>
                  <a:gd name="T12" fmla="*/ 300 w 300"/>
                  <a:gd name="T13" fmla="*/ 9 h 365"/>
                  <a:gd name="T14" fmla="*/ 300 w 300"/>
                  <a:gd name="T15" fmla="*/ 356 h 365"/>
                  <a:gd name="T16" fmla="*/ 291 w 300"/>
                  <a:gd name="T17" fmla="*/ 365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0" h="365">
                    <a:moveTo>
                      <a:pt x="291" y="365"/>
                    </a:moveTo>
                    <a:cubicBezTo>
                      <a:pt x="9" y="365"/>
                      <a:pt x="9" y="365"/>
                      <a:pt x="9" y="365"/>
                    </a:cubicBezTo>
                    <a:cubicBezTo>
                      <a:pt x="4" y="365"/>
                      <a:pt x="0" y="361"/>
                      <a:pt x="0" y="356"/>
                    </a:cubicBezTo>
                    <a:cubicBezTo>
                      <a:pt x="0" y="9"/>
                      <a:pt x="0" y="9"/>
                      <a:pt x="0" y="9"/>
                    </a:cubicBezTo>
                    <a:cubicBezTo>
                      <a:pt x="0" y="4"/>
                      <a:pt x="4" y="0"/>
                      <a:pt x="9" y="0"/>
                    </a:cubicBezTo>
                    <a:cubicBezTo>
                      <a:pt x="291" y="0"/>
                      <a:pt x="291" y="0"/>
                      <a:pt x="291" y="0"/>
                    </a:cubicBezTo>
                    <a:cubicBezTo>
                      <a:pt x="296" y="0"/>
                      <a:pt x="300" y="4"/>
                      <a:pt x="300" y="9"/>
                    </a:cubicBezTo>
                    <a:cubicBezTo>
                      <a:pt x="300" y="356"/>
                      <a:pt x="300" y="356"/>
                      <a:pt x="300" y="356"/>
                    </a:cubicBezTo>
                    <a:cubicBezTo>
                      <a:pt x="300" y="361"/>
                      <a:pt x="296" y="365"/>
                      <a:pt x="291" y="365"/>
                    </a:cubicBezTo>
                    <a:close/>
                  </a:path>
                </a:pathLst>
              </a:custGeom>
              <a:solidFill>
                <a:srgbClr val="FFFFFF"/>
              </a:solidFill>
              <a:ln w="28575" cap="flat">
                <a:solidFill>
                  <a:srgbClr val="4D458B"/>
                </a:solidFill>
                <a:prstDash val="solid"/>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Cera Pro" panose="00000400000000000000" pitchFamily="50" charset="0"/>
                  <a:cs typeface="Arial" panose="020B0604020202020204" pitchFamily="34" charset="0"/>
                </a:endParaRPr>
              </a:p>
            </p:txBody>
          </p:sp>
          <p:sp>
            <p:nvSpPr>
              <p:cNvPr id="972" name="Freeform 144">
                <a:extLst>
                  <a:ext uri="{FF2B5EF4-FFF2-40B4-BE49-F238E27FC236}">
                    <a16:creationId xmlns:a16="http://schemas.microsoft.com/office/drawing/2014/main" id="{5B1AB91B-08C2-425E-738F-5F89BC200153}"/>
                  </a:ext>
                </a:extLst>
              </p:cNvPr>
              <p:cNvSpPr>
                <a:spLocks/>
              </p:cNvSpPr>
              <p:nvPr/>
            </p:nvSpPr>
            <p:spPr bwMode="auto">
              <a:xfrm>
                <a:off x="7930391" y="2766449"/>
                <a:ext cx="777648" cy="293407"/>
              </a:xfrm>
              <a:custGeom>
                <a:avLst/>
                <a:gdLst>
                  <a:gd name="T0" fmla="*/ 347 w 347"/>
                  <a:gd name="T1" fmla="*/ 0 h 131"/>
                  <a:gd name="T2" fmla="*/ 347 w 347"/>
                  <a:gd name="T3" fmla="*/ 131 h 131"/>
                  <a:gd name="T4" fmla="*/ 0 w 347"/>
                  <a:gd name="T5" fmla="*/ 131 h 131"/>
                  <a:gd name="T6" fmla="*/ 0 w 347"/>
                  <a:gd name="T7" fmla="*/ 0 h 131"/>
                  <a:gd name="T8" fmla="*/ 71 w 347"/>
                  <a:gd name="T9" fmla="*/ 0 h 131"/>
                  <a:gd name="T10" fmla="*/ 83 w 347"/>
                  <a:gd name="T11" fmla="*/ 7 h 131"/>
                  <a:gd name="T12" fmla="*/ 105 w 347"/>
                  <a:gd name="T13" fmla="*/ 45 h 131"/>
                  <a:gd name="T14" fmla="*/ 116 w 347"/>
                  <a:gd name="T15" fmla="*/ 51 h 131"/>
                  <a:gd name="T16" fmla="*/ 231 w 347"/>
                  <a:gd name="T17" fmla="*/ 51 h 131"/>
                  <a:gd name="T18" fmla="*/ 242 w 347"/>
                  <a:gd name="T19" fmla="*/ 45 h 131"/>
                  <a:gd name="T20" fmla="*/ 264 w 347"/>
                  <a:gd name="T21" fmla="*/ 7 h 131"/>
                  <a:gd name="T22" fmla="*/ 277 w 347"/>
                  <a:gd name="T23" fmla="*/ 0 h 131"/>
                  <a:gd name="T24" fmla="*/ 347 w 347"/>
                  <a:gd name="T25" fmla="*/ 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7" h="131">
                    <a:moveTo>
                      <a:pt x="347" y="0"/>
                    </a:moveTo>
                    <a:cubicBezTo>
                      <a:pt x="347" y="131"/>
                      <a:pt x="347" y="131"/>
                      <a:pt x="347" y="131"/>
                    </a:cubicBezTo>
                    <a:cubicBezTo>
                      <a:pt x="0" y="131"/>
                      <a:pt x="0" y="131"/>
                      <a:pt x="0" y="131"/>
                    </a:cubicBezTo>
                    <a:cubicBezTo>
                      <a:pt x="0" y="0"/>
                      <a:pt x="0" y="0"/>
                      <a:pt x="0" y="0"/>
                    </a:cubicBezTo>
                    <a:cubicBezTo>
                      <a:pt x="71" y="0"/>
                      <a:pt x="71" y="0"/>
                      <a:pt x="71" y="0"/>
                    </a:cubicBezTo>
                    <a:cubicBezTo>
                      <a:pt x="76" y="0"/>
                      <a:pt x="81" y="2"/>
                      <a:pt x="83" y="7"/>
                    </a:cubicBezTo>
                    <a:cubicBezTo>
                      <a:pt x="105" y="45"/>
                      <a:pt x="105" y="45"/>
                      <a:pt x="105" y="45"/>
                    </a:cubicBezTo>
                    <a:cubicBezTo>
                      <a:pt x="107" y="49"/>
                      <a:pt x="112" y="51"/>
                      <a:pt x="116" y="51"/>
                    </a:cubicBezTo>
                    <a:cubicBezTo>
                      <a:pt x="231" y="51"/>
                      <a:pt x="231" y="51"/>
                      <a:pt x="231" y="51"/>
                    </a:cubicBezTo>
                    <a:cubicBezTo>
                      <a:pt x="236" y="51"/>
                      <a:pt x="240" y="49"/>
                      <a:pt x="242" y="45"/>
                    </a:cubicBezTo>
                    <a:cubicBezTo>
                      <a:pt x="264" y="7"/>
                      <a:pt x="264" y="7"/>
                      <a:pt x="264" y="7"/>
                    </a:cubicBezTo>
                    <a:cubicBezTo>
                      <a:pt x="267" y="2"/>
                      <a:pt x="272" y="0"/>
                      <a:pt x="277" y="0"/>
                    </a:cubicBezTo>
                    <a:lnTo>
                      <a:pt x="347" y="0"/>
                    </a:lnTo>
                    <a:close/>
                  </a:path>
                </a:pathLst>
              </a:custGeom>
              <a:solidFill>
                <a:srgbClr val="E47858"/>
              </a:solidFill>
              <a:ln w="28575" cap="flat">
                <a:solidFill>
                  <a:srgbClr val="4D458B"/>
                </a:solidFill>
                <a:prstDash val="solid"/>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Cera Pro" panose="00000400000000000000" pitchFamily="50" charset="0"/>
                  <a:cs typeface="Arial" panose="020B0604020202020204" pitchFamily="34" charset="0"/>
                </a:endParaRPr>
              </a:p>
            </p:txBody>
          </p:sp>
          <p:sp>
            <p:nvSpPr>
              <p:cNvPr id="973" name="Freeform 145">
                <a:extLst>
                  <a:ext uri="{FF2B5EF4-FFF2-40B4-BE49-F238E27FC236}">
                    <a16:creationId xmlns:a16="http://schemas.microsoft.com/office/drawing/2014/main" id="{007DF6CD-068D-99CB-3972-929983EEE2D8}"/>
                  </a:ext>
                </a:extLst>
              </p:cNvPr>
              <p:cNvSpPr>
                <a:spLocks/>
              </p:cNvSpPr>
              <p:nvPr/>
            </p:nvSpPr>
            <p:spPr bwMode="auto">
              <a:xfrm>
                <a:off x="8166548" y="2340650"/>
                <a:ext cx="403137" cy="27433"/>
              </a:xfrm>
              <a:custGeom>
                <a:avLst/>
                <a:gdLst>
                  <a:gd name="T0" fmla="*/ 176 w 180"/>
                  <a:gd name="T1" fmla="*/ 12 h 12"/>
                  <a:gd name="T2" fmla="*/ 4 w 180"/>
                  <a:gd name="T3" fmla="*/ 12 h 12"/>
                  <a:gd name="T4" fmla="*/ 0 w 180"/>
                  <a:gd name="T5" fmla="*/ 8 h 12"/>
                  <a:gd name="T6" fmla="*/ 0 w 180"/>
                  <a:gd name="T7" fmla="*/ 4 h 12"/>
                  <a:gd name="T8" fmla="*/ 4 w 180"/>
                  <a:gd name="T9" fmla="*/ 0 h 12"/>
                  <a:gd name="T10" fmla="*/ 176 w 180"/>
                  <a:gd name="T11" fmla="*/ 0 h 12"/>
                  <a:gd name="T12" fmla="*/ 180 w 180"/>
                  <a:gd name="T13" fmla="*/ 4 h 12"/>
                  <a:gd name="T14" fmla="*/ 180 w 180"/>
                  <a:gd name="T15" fmla="*/ 8 h 12"/>
                  <a:gd name="T16" fmla="*/ 176 w 180"/>
                  <a:gd name="T17" fmla="*/ 1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0" h="12">
                    <a:moveTo>
                      <a:pt x="176" y="12"/>
                    </a:moveTo>
                    <a:cubicBezTo>
                      <a:pt x="4" y="12"/>
                      <a:pt x="4" y="12"/>
                      <a:pt x="4" y="12"/>
                    </a:cubicBezTo>
                    <a:cubicBezTo>
                      <a:pt x="2" y="12"/>
                      <a:pt x="0" y="10"/>
                      <a:pt x="0" y="8"/>
                    </a:cubicBezTo>
                    <a:cubicBezTo>
                      <a:pt x="0" y="4"/>
                      <a:pt x="0" y="4"/>
                      <a:pt x="0" y="4"/>
                    </a:cubicBezTo>
                    <a:cubicBezTo>
                      <a:pt x="0" y="1"/>
                      <a:pt x="2" y="0"/>
                      <a:pt x="4" y="0"/>
                    </a:cubicBezTo>
                    <a:cubicBezTo>
                      <a:pt x="176" y="0"/>
                      <a:pt x="176" y="0"/>
                      <a:pt x="176" y="0"/>
                    </a:cubicBezTo>
                    <a:cubicBezTo>
                      <a:pt x="178" y="0"/>
                      <a:pt x="180" y="1"/>
                      <a:pt x="180" y="4"/>
                    </a:cubicBezTo>
                    <a:cubicBezTo>
                      <a:pt x="180" y="8"/>
                      <a:pt x="180" y="8"/>
                      <a:pt x="180" y="8"/>
                    </a:cubicBezTo>
                    <a:cubicBezTo>
                      <a:pt x="180" y="10"/>
                      <a:pt x="178" y="12"/>
                      <a:pt x="176" y="12"/>
                    </a:cubicBezTo>
                    <a:close/>
                  </a:path>
                </a:pathLst>
              </a:custGeom>
              <a:solidFill>
                <a:schemeClr val="bg1">
                  <a:lumMod val="75000"/>
                </a:schemeClr>
              </a:solidFill>
              <a:ln w="3175" cap="flat">
                <a:solidFill>
                  <a:srgbClr val="4D458B"/>
                </a:solidFill>
                <a:prstDash val="solid"/>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Cera Pro" panose="00000400000000000000" pitchFamily="50" charset="0"/>
                  <a:cs typeface="Arial" panose="020B0604020202020204" pitchFamily="34" charset="0"/>
                </a:endParaRPr>
              </a:p>
            </p:txBody>
          </p:sp>
          <p:sp>
            <p:nvSpPr>
              <p:cNvPr id="974" name="Freeform 146">
                <a:extLst>
                  <a:ext uri="{FF2B5EF4-FFF2-40B4-BE49-F238E27FC236}">
                    <a16:creationId xmlns:a16="http://schemas.microsoft.com/office/drawing/2014/main" id="{1F3EEF3E-65C3-B1E2-85B0-E321B9806BBE}"/>
                  </a:ext>
                </a:extLst>
              </p:cNvPr>
              <p:cNvSpPr>
                <a:spLocks/>
              </p:cNvSpPr>
              <p:nvPr/>
            </p:nvSpPr>
            <p:spPr bwMode="auto">
              <a:xfrm>
                <a:off x="8078288" y="2424140"/>
                <a:ext cx="491397" cy="28625"/>
              </a:xfrm>
              <a:custGeom>
                <a:avLst/>
                <a:gdLst>
                  <a:gd name="T0" fmla="*/ 215 w 219"/>
                  <a:gd name="T1" fmla="*/ 13 h 13"/>
                  <a:gd name="T2" fmla="*/ 4 w 219"/>
                  <a:gd name="T3" fmla="*/ 13 h 13"/>
                  <a:gd name="T4" fmla="*/ 0 w 219"/>
                  <a:gd name="T5" fmla="*/ 9 h 13"/>
                  <a:gd name="T6" fmla="*/ 0 w 219"/>
                  <a:gd name="T7" fmla="*/ 4 h 13"/>
                  <a:gd name="T8" fmla="*/ 4 w 219"/>
                  <a:gd name="T9" fmla="*/ 0 h 13"/>
                  <a:gd name="T10" fmla="*/ 215 w 219"/>
                  <a:gd name="T11" fmla="*/ 0 h 13"/>
                  <a:gd name="T12" fmla="*/ 219 w 219"/>
                  <a:gd name="T13" fmla="*/ 4 h 13"/>
                  <a:gd name="T14" fmla="*/ 219 w 219"/>
                  <a:gd name="T15" fmla="*/ 9 h 13"/>
                  <a:gd name="T16" fmla="*/ 215 w 219"/>
                  <a:gd name="T17" fmla="*/ 1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9" h="13">
                    <a:moveTo>
                      <a:pt x="215" y="13"/>
                    </a:moveTo>
                    <a:cubicBezTo>
                      <a:pt x="4" y="13"/>
                      <a:pt x="4" y="13"/>
                      <a:pt x="4" y="13"/>
                    </a:cubicBezTo>
                    <a:cubicBezTo>
                      <a:pt x="2" y="13"/>
                      <a:pt x="0" y="11"/>
                      <a:pt x="0" y="9"/>
                    </a:cubicBezTo>
                    <a:cubicBezTo>
                      <a:pt x="0" y="4"/>
                      <a:pt x="0" y="4"/>
                      <a:pt x="0" y="4"/>
                    </a:cubicBezTo>
                    <a:cubicBezTo>
                      <a:pt x="0" y="2"/>
                      <a:pt x="2" y="0"/>
                      <a:pt x="4" y="0"/>
                    </a:cubicBezTo>
                    <a:cubicBezTo>
                      <a:pt x="215" y="0"/>
                      <a:pt x="215" y="0"/>
                      <a:pt x="215" y="0"/>
                    </a:cubicBezTo>
                    <a:cubicBezTo>
                      <a:pt x="217" y="0"/>
                      <a:pt x="219" y="2"/>
                      <a:pt x="219" y="4"/>
                    </a:cubicBezTo>
                    <a:cubicBezTo>
                      <a:pt x="219" y="9"/>
                      <a:pt x="219" y="9"/>
                      <a:pt x="219" y="9"/>
                    </a:cubicBezTo>
                    <a:cubicBezTo>
                      <a:pt x="219" y="11"/>
                      <a:pt x="217" y="13"/>
                      <a:pt x="215" y="13"/>
                    </a:cubicBezTo>
                    <a:close/>
                  </a:path>
                </a:pathLst>
              </a:custGeom>
              <a:solidFill>
                <a:schemeClr val="bg1">
                  <a:lumMod val="75000"/>
                </a:schemeClr>
              </a:solidFill>
              <a:ln w="3175" cap="flat">
                <a:solidFill>
                  <a:srgbClr val="4D458B"/>
                </a:solidFill>
                <a:prstDash val="solid"/>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Cera Pro" panose="00000400000000000000" pitchFamily="50" charset="0"/>
                  <a:cs typeface="Arial" panose="020B0604020202020204" pitchFamily="34" charset="0"/>
                </a:endParaRPr>
              </a:p>
            </p:txBody>
          </p:sp>
          <p:sp>
            <p:nvSpPr>
              <p:cNvPr id="975" name="Freeform 147">
                <a:extLst>
                  <a:ext uri="{FF2B5EF4-FFF2-40B4-BE49-F238E27FC236}">
                    <a16:creationId xmlns:a16="http://schemas.microsoft.com/office/drawing/2014/main" id="{54606F14-B157-7BC2-3B5F-B9429D08DD47}"/>
                  </a:ext>
                </a:extLst>
              </p:cNvPr>
              <p:cNvSpPr>
                <a:spLocks/>
              </p:cNvSpPr>
              <p:nvPr/>
            </p:nvSpPr>
            <p:spPr bwMode="auto">
              <a:xfrm>
                <a:off x="8078288" y="2508823"/>
                <a:ext cx="491397" cy="27433"/>
              </a:xfrm>
              <a:custGeom>
                <a:avLst/>
                <a:gdLst>
                  <a:gd name="T0" fmla="*/ 215 w 219"/>
                  <a:gd name="T1" fmla="*/ 12 h 12"/>
                  <a:gd name="T2" fmla="*/ 4 w 219"/>
                  <a:gd name="T3" fmla="*/ 12 h 12"/>
                  <a:gd name="T4" fmla="*/ 0 w 219"/>
                  <a:gd name="T5" fmla="*/ 9 h 12"/>
                  <a:gd name="T6" fmla="*/ 0 w 219"/>
                  <a:gd name="T7" fmla="*/ 4 h 12"/>
                  <a:gd name="T8" fmla="*/ 4 w 219"/>
                  <a:gd name="T9" fmla="*/ 0 h 12"/>
                  <a:gd name="T10" fmla="*/ 215 w 219"/>
                  <a:gd name="T11" fmla="*/ 0 h 12"/>
                  <a:gd name="T12" fmla="*/ 219 w 219"/>
                  <a:gd name="T13" fmla="*/ 4 h 12"/>
                  <a:gd name="T14" fmla="*/ 219 w 219"/>
                  <a:gd name="T15" fmla="*/ 9 h 12"/>
                  <a:gd name="T16" fmla="*/ 215 w 219"/>
                  <a:gd name="T17" fmla="*/ 1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9" h="12">
                    <a:moveTo>
                      <a:pt x="215" y="12"/>
                    </a:moveTo>
                    <a:cubicBezTo>
                      <a:pt x="4" y="12"/>
                      <a:pt x="4" y="12"/>
                      <a:pt x="4" y="12"/>
                    </a:cubicBezTo>
                    <a:cubicBezTo>
                      <a:pt x="2" y="12"/>
                      <a:pt x="0" y="11"/>
                      <a:pt x="0" y="9"/>
                    </a:cubicBezTo>
                    <a:cubicBezTo>
                      <a:pt x="0" y="4"/>
                      <a:pt x="0" y="4"/>
                      <a:pt x="0" y="4"/>
                    </a:cubicBezTo>
                    <a:cubicBezTo>
                      <a:pt x="0" y="2"/>
                      <a:pt x="2" y="0"/>
                      <a:pt x="4" y="0"/>
                    </a:cubicBezTo>
                    <a:cubicBezTo>
                      <a:pt x="215" y="0"/>
                      <a:pt x="215" y="0"/>
                      <a:pt x="215" y="0"/>
                    </a:cubicBezTo>
                    <a:cubicBezTo>
                      <a:pt x="217" y="0"/>
                      <a:pt x="219" y="2"/>
                      <a:pt x="219" y="4"/>
                    </a:cubicBezTo>
                    <a:cubicBezTo>
                      <a:pt x="219" y="9"/>
                      <a:pt x="219" y="9"/>
                      <a:pt x="219" y="9"/>
                    </a:cubicBezTo>
                    <a:cubicBezTo>
                      <a:pt x="219" y="11"/>
                      <a:pt x="217" y="12"/>
                      <a:pt x="215" y="12"/>
                    </a:cubicBezTo>
                    <a:close/>
                  </a:path>
                </a:pathLst>
              </a:custGeom>
              <a:solidFill>
                <a:schemeClr val="bg1">
                  <a:lumMod val="75000"/>
                </a:schemeClr>
              </a:solidFill>
              <a:ln w="3175" cap="flat">
                <a:solidFill>
                  <a:srgbClr val="4D458B"/>
                </a:solidFill>
                <a:prstDash val="solid"/>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Cera Pro" panose="00000400000000000000" pitchFamily="50" charset="0"/>
                  <a:cs typeface="Arial" panose="020B0604020202020204" pitchFamily="34" charset="0"/>
                </a:endParaRPr>
              </a:p>
            </p:txBody>
          </p:sp>
          <p:sp>
            <p:nvSpPr>
              <p:cNvPr id="976" name="Freeform 148">
                <a:extLst>
                  <a:ext uri="{FF2B5EF4-FFF2-40B4-BE49-F238E27FC236}">
                    <a16:creationId xmlns:a16="http://schemas.microsoft.com/office/drawing/2014/main" id="{F8569935-6506-5DAE-CDF2-7060BE0F82EE}"/>
                  </a:ext>
                </a:extLst>
              </p:cNvPr>
              <p:cNvSpPr>
                <a:spLocks/>
              </p:cNvSpPr>
              <p:nvPr/>
            </p:nvSpPr>
            <p:spPr bwMode="auto">
              <a:xfrm>
                <a:off x="8078288" y="2594699"/>
                <a:ext cx="491397" cy="26240"/>
              </a:xfrm>
              <a:custGeom>
                <a:avLst/>
                <a:gdLst>
                  <a:gd name="T0" fmla="*/ 215 w 219"/>
                  <a:gd name="T1" fmla="*/ 12 h 12"/>
                  <a:gd name="T2" fmla="*/ 4 w 219"/>
                  <a:gd name="T3" fmla="*/ 12 h 12"/>
                  <a:gd name="T4" fmla="*/ 0 w 219"/>
                  <a:gd name="T5" fmla="*/ 8 h 12"/>
                  <a:gd name="T6" fmla="*/ 0 w 219"/>
                  <a:gd name="T7" fmla="*/ 3 h 12"/>
                  <a:gd name="T8" fmla="*/ 4 w 219"/>
                  <a:gd name="T9" fmla="*/ 0 h 12"/>
                  <a:gd name="T10" fmla="*/ 215 w 219"/>
                  <a:gd name="T11" fmla="*/ 0 h 12"/>
                  <a:gd name="T12" fmla="*/ 219 w 219"/>
                  <a:gd name="T13" fmla="*/ 3 h 12"/>
                  <a:gd name="T14" fmla="*/ 219 w 219"/>
                  <a:gd name="T15" fmla="*/ 8 h 12"/>
                  <a:gd name="T16" fmla="*/ 215 w 219"/>
                  <a:gd name="T17" fmla="*/ 1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9" h="12">
                    <a:moveTo>
                      <a:pt x="215" y="12"/>
                    </a:moveTo>
                    <a:cubicBezTo>
                      <a:pt x="4" y="12"/>
                      <a:pt x="4" y="12"/>
                      <a:pt x="4" y="12"/>
                    </a:cubicBezTo>
                    <a:cubicBezTo>
                      <a:pt x="2" y="12"/>
                      <a:pt x="0" y="10"/>
                      <a:pt x="0" y="8"/>
                    </a:cubicBezTo>
                    <a:cubicBezTo>
                      <a:pt x="0" y="3"/>
                      <a:pt x="0" y="3"/>
                      <a:pt x="0" y="3"/>
                    </a:cubicBezTo>
                    <a:cubicBezTo>
                      <a:pt x="0" y="1"/>
                      <a:pt x="2" y="0"/>
                      <a:pt x="4" y="0"/>
                    </a:cubicBezTo>
                    <a:cubicBezTo>
                      <a:pt x="215" y="0"/>
                      <a:pt x="215" y="0"/>
                      <a:pt x="215" y="0"/>
                    </a:cubicBezTo>
                    <a:cubicBezTo>
                      <a:pt x="217" y="0"/>
                      <a:pt x="219" y="1"/>
                      <a:pt x="219" y="3"/>
                    </a:cubicBezTo>
                    <a:cubicBezTo>
                      <a:pt x="219" y="8"/>
                      <a:pt x="219" y="8"/>
                      <a:pt x="219" y="8"/>
                    </a:cubicBezTo>
                    <a:cubicBezTo>
                      <a:pt x="219" y="10"/>
                      <a:pt x="217" y="12"/>
                      <a:pt x="215" y="12"/>
                    </a:cubicBezTo>
                    <a:close/>
                  </a:path>
                </a:pathLst>
              </a:custGeom>
              <a:solidFill>
                <a:schemeClr val="bg1">
                  <a:lumMod val="75000"/>
                </a:schemeClr>
              </a:solidFill>
              <a:ln w="3175" cap="flat">
                <a:solidFill>
                  <a:srgbClr val="4D458B"/>
                </a:solidFill>
                <a:prstDash val="solid"/>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Cera Pro" panose="00000400000000000000" pitchFamily="50" charset="0"/>
                  <a:cs typeface="Arial" panose="020B0604020202020204" pitchFamily="34" charset="0"/>
                </a:endParaRPr>
              </a:p>
            </p:txBody>
          </p:sp>
          <p:sp>
            <p:nvSpPr>
              <p:cNvPr id="977" name="Freeform 149">
                <a:extLst>
                  <a:ext uri="{FF2B5EF4-FFF2-40B4-BE49-F238E27FC236}">
                    <a16:creationId xmlns:a16="http://schemas.microsoft.com/office/drawing/2014/main" id="{CBA0441B-E072-941F-E893-035285A0828B}"/>
                  </a:ext>
                </a:extLst>
              </p:cNvPr>
              <p:cNvSpPr>
                <a:spLocks/>
              </p:cNvSpPr>
              <p:nvPr/>
            </p:nvSpPr>
            <p:spPr bwMode="auto">
              <a:xfrm>
                <a:off x="8078288" y="2676995"/>
                <a:ext cx="491397" cy="28625"/>
              </a:xfrm>
              <a:custGeom>
                <a:avLst/>
                <a:gdLst>
                  <a:gd name="T0" fmla="*/ 215 w 219"/>
                  <a:gd name="T1" fmla="*/ 13 h 13"/>
                  <a:gd name="T2" fmla="*/ 4 w 219"/>
                  <a:gd name="T3" fmla="*/ 13 h 13"/>
                  <a:gd name="T4" fmla="*/ 0 w 219"/>
                  <a:gd name="T5" fmla="*/ 9 h 13"/>
                  <a:gd name="T6" fmla="*/ 0 w 219"/>
                  <a:gd name="T7" fmla="*/ 4 h 13"/>
                  <a:gd name="T8" fmla="*/ 4 w 219"/>
                  <a:gd name="T9" fmla="*/ 0 h 13"/>
                  <a:gd name="T10" fmla="*/ 215 w 219"/>
                  <a:gd name="T11" fmla="*/ 0 h 13"/>
                  <a:gd name="T12" fmla="*/ 219 w 219"/>
                  <a:gd name="T13" fmla="*/ 4 h 13"/>
                  <a:gd name="T14" fmla="*/ 219 w 219"/>
                  <a:gd name="T15" fmla="*/ 9 h 13"/>
                  <a:gd name="T16" fmla="*/ 215 w 219"/>
                  <a:gd name="T17" fmla="*/ 1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9" h="13">
                    <a:moveTo>
                      <a:pt x="215" y="13"/>
                    </a:moveTo>
                    <a:cubicBezTo>
                      <a:pt x="4" y="13"/>
                      <a:pt x="4" y="13"/>
                      <a:pt x="4" y="13"/>
                    </a:cubicBezTo>
                    <a:cubicBezTo>
                      <a:pt x="2" y="13"/>
                      <a:pt x="0" y="11"/>
                      <a:pt x="0" y="9"/>
                    </a:cubicBezTo>
                    <a:cubicBezTo>
                      <a:pt x="0" y="4"/>
                      <a:pt x="0" y="4"/>
                      <a:pt x="0" y="4"/>
                    </a:cubicBezTo>
                    <a:cubicBezTo>
                      <a:pt x="0" y="2"/>
                      <a:pt x="2" y="0"/>
                      <a:pt x="4" y="0"/>
                    </a:cubicBezTo>
                    <a:cubicBezTo>
                      <a:pt x="215" y="0"/>
                      <a:pt x="215" y="0"/>
                      <a:pt x="215" y="0"/>
                    </a:cubicBezTo>
                    <a:cubicBezTo>
                      <a:pt x="217" y="0"/>
                      <a:pt x="219" y="2"/>
                      <a:pt x="219" y="4"/>
                    </a:cubicBezTo>
                    <a:cubicBezTo>
                      <a:pt x="219" y="9"/>
                      <a:pt x="219" y="9"/>
                      <a:pt x="219" y="9"/>
                    </a:cubicBezTo>
                    <a:cubicBezTo>
                      <a:pt x="219" y="11"/>
                      <a:pt x="217" y="13"/>
                      <a:pt x="215" y="13"/>
                    </a:cubicBezTo>
                    <a:close/>
                  </a:path>
                </a:pathLst>
              </a:custGeom>
              <a:solidFill>
                <a:schemeClr val="bg1">
                  <a:lumMod val="75000"/>
                </a:schemeClr>
              </a:solidFill>
              <a:ln w="3175" cap="flat">
                <a:solidFill>
                  <a:srgbClr val="4D458B"/>
                </a:solidFill>
                <a:prstDash val="solid"/>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Cera Pro" panose="00000400000000000000" pitchFamily="50" charset="0"/>
                  <a:cs typeface="Arial" panose="020B0604020202020204" pitchFamily="34" charset="0"/>
                </a:endParaRPr>
              </a:p>
            </p:txBody>
          </p:sp>
        </p:grpSp>
        <p:grpSp>
          <p:nvGrpSpPr>
            <p:cNvPr id="978" name="Group 977">
              <a:extLst>
                <a:ext uri="{FF2B5EF4-FFF2-40B4-BE49-F238E27FC236}">
                  <a16:creationId xmlns:a16="http://schemas.microsoft.com/office/drawing/2014/main" id="{2337BDBC-387E-FF17-3C9E-A4FC284B9323}"/>
                </a:ext>
              </a:extLst>
            </p:cNvPr>
            <p:cNvGrpSpPr/>
            <p:nvPr/>
          </p:nvGrpSpPr>
          <p:grpSpPr>
            <a:xfrm>
              <a:off x="9721909" y="5605897"/>
              <a:ext cx="401550" cy="215045"/>
              <a:chOff x="944173" y="2370396"/>
              <a:chExt cx="941630" cy="1096656"/>
            </a:xfrm>
          </p:grpSpPr>
          <p:sp>
            <p:nvSpPr>
              <p:cNvPr id="979" name="Freeform 67">
                <a:extLst>
                  <a:ext uri="{FF2B5EF4-FFF2-40B4-BE49-F238E27FC236}">
                    <a16:creationId xmlns:a16="http://schemas.microsoft.com/office/drawing/2014/main" id="{2EA2DFA7-927C-AA27-2538-3FAE8C3508FB}"/>
                  </a:ext>
                </a:extLst>
              </p:cNvPr>
              <p:cNvSpPr>
                <a:spLocks/>
              </p:cNvSpPr>
              <p:nvPr/>
            </p:nvSpPr>
            <p:spPr bwMode="auto">
              <a:xfrm>
                <a:off x="1825916" y="2626508"/>
                <a:ext cx="30156" cy="33554"/>
              </a:xfrm>
              <a:custGeom>
                <a:avLst/>
                <a:gdLst>
                  <a:gd name="T0" fmla="*/ 1 w 38"/>
                  <a:gd name="T1" fmla="*/ 19 h 42"/>
                  <a:gd name="T2" fmla="*/ 1 w 38"/>
                  <a:gd name="T3" fmla="*/ 23 h 42"/>
                  <a:gd name="T4" fmla="*/ 19 w 38"/>
                  <a:gd name="T5" fmla="*/ 42 h 42"/>
                  <a:gd name="T6" fmla="*/ 19 w 38"/>
                  <a:gd name="T7" fmla="*/ 42 h 42"/>
                  <a:gd name="T8" fmla="*/ 38 w 38"/>
                  <a:gd name="T9" fmla="*/ 23 h 42"/>
                  <a:gd name="T10" fmla="*/ 38 w 38"/>
                  <a:gd name="T11" fmla="*/ 19 h 42"/>
                  <a:gd name="T12" fmla="*/ 19 w 38"/>
                  <a:gd name="T13" fmla="*/ 0 h 42"/>
                  <a:gd name="T14" fmla="*/ 19 w 38"/>
                  <a:gd name="T15" fmla="*/ 0 h 42"/>
                  <a:gd name="T16" fmla="*/ 1 w 38"/>
                  <a:gd name="T17" fmla="*/ 19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42">
                    <a:moveTo>
                      <a:pt x="1" y="19"/>
                    </a:moveTo>
                    <a:cubicBezTo>
                      <a:pt x="1" y="23"/>
                      <a:pt x="1" y="23"/>
                      <a:pt x="1" y="23"/>
                    </a:cubicBezTo>
                    <a:cubicBezTo>
                      <a:pt x="1" y="34"/>
                      <a:pt x="9" y="42"/>
                      <a:pt x="19" y="42"/>
                    </a:cubicBezTo>
                    <a:cubicBezTo>
                      <a:pt x="19" y="42"/>
                      <a:pt x="19" y="42"/>
                      <a:pt x="19" y="42"/>
                    </a:cubicBezTo>
                    <a:cubicBezTo>
                      <a:pt x="30" y="42"/>
                      <a:pt x="38" y="34"/>
                      <a:pt x="38" y="23"/>
                    </a:cubicBezTo>
                    <a:cubicBezTo>
                      <a:pt x="38" y="19"/>
                      <a:pt x="38" y="19"/>
                      <a:pt x="38" y="19"/>
                    </a:cubicBezTo>
                    <a:cubicBezTo>
                      <a:pt x="38" y="8"/>
                      <a:pt x="30" y="0"/>
                      <a:pt x="19" y="0"/>
                    </a:cubicBezTo>
                    <a:cubicBezTo>
                      <a:pt x="19" y="0"/>
                      <a:pt x="19" y="0"/>
                      <a:pt x="19" y="0"/>
                    </a:cubicBezTo>
                    <a:cubicBezTo>
                      <a:pt x="9" y="0"/>
                      <a:pt x="0" y="8"/>
                      <a:pt x="1" y="19"/>
                    </a:cubicBezTo>
                    <a:close/>
                  </a:path>
                </a:pathLst>
              </a:custGeom>
              <a:gradFill>
                <a:gsLst>
                  <a:gs pos="17000">
                    <a:srgbClr val="502E5A"/>
                  </a:gs>
                  <a:gs pos="100000">
                    <a:srgbClr val="4C4994"/>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Cera Pro" panose="00000400000000000000" pitchFamily="50" charset="0"/>
                  <a:cs typeface="Arial" panose="020B0604020202020204" pitchFamily="34" charset="0"/>
                </a:endParaRPr>
              </a:p>
            </p:txBody>
          </p:sp>
          <p:sp>
            <p:nvSpPr>
              <p:cNvPr id="980" name="Freeform 68">
                <a:extLst>
                  <a:ext uri="{FF2B5EF4-FFF2-40B4-BE49-F238E27FC236}">
                    <a16:creationId xmlns:a16="http://schemas.microsoft.com/office/drawing/2014/main" id="{B46A5B65-D99E-CC4F-F849-817D27F9D955}"/>
                  </a:ext>
                </a:extLst>
              </p:cNvPr>
              <p:cNvSpPr>
                <a:spLocks/>
              </p:cNvSpPr>
              <p:nvPr/>
            </p:nvSpPr>
            <p:spPr bwMode="auto">
              <a:xfrm>
                <a:off x="1826765" y="2681723"/>
                <a:ext cx="29307" cy="33554"/>
              </a:xfrm>
              <a:custGeom>
                <a:avLst/>
                <a:gdLst>
                  <a:gd name="T0" fmla="*/ 19 w 37"/>
                  <a:gd name="T1" fmla="*/ 42 h 42"/>
                  <a:gd name="T2" fmla="*/ 19 w 37"/>
                  <a:gd name="T3" fmla="*/ 42 h 42"/>
                  <a:gd name="T4" fmla="*/ 37 w 37"/>
                  <a:gd name="T5" fmla="*/ 23 h 42"/>
                  <a:gd name="T6" fmla="*/ 37 w 37"/>
                  <a:gd name="T7" fmla="*/ 19 h 42"/>
                  <a:gd name="T8" fmla="*/ 18 w 37"/>
                  <a:gd name="T9" fmla="*/ 0 h 42"/>
                  <a:gd name="T10" fmla="*/ 18 w 37"/>
                  <a:gd name="T11" fmla="*/ 0 h 42"/>
                  <a:gd name="T12" fmla="*/ 0 w 37"/>
                  <a:gd name="T13" fmla="*/ 19 h 42"/>
                  <a:gd name="T14" fmla="*/ 0 w 37"/>
                  <a:gd name="T15" fmla="*/ 24 h 42"/>
                  <a:gd name="T16" fmla="*/ 19 w 37"/>
                  <a:gd name="T17" fmla="*/ 4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 h="42">
                    <a:moveTo>
                      <a:pt x="19" y="42"/>
                    </a:moveTo>
                    <a:cubicBezTo>
                      <a:pt x="19" y="42"/>
                      <a:pt x="19" y="42"/>
                      <a:pt x="19" y="42"/>
                    </a:cubicBezTo>
                    <a:cubicBezTo>
                      <a:pt x="29" y="42"/>
                      <a:pt x="37" y="34"/>
                      <a:pt x="37" y="23"/>
                    </a:cubicBezTo>
                    <a:cubicBezTo>
                      <a:pt x="37" y="19"/>
                      <a:pt x="37" y="19"/>
                      <a:pt x="37" y="19"/>
                    </a:cubicBezTo>
                    <a:cubicBezTo>
                      <a:pt x="37" y="8"/>
                      <a:pt x="29" y="0"/>
                      <a:pt x="18" y="0"/>
                    </a:cubicBezTo>
                    <a:cubicBezTo>
                      <a:pt x="18" y="0"/>
                      <a:pt x="18" y="0"/>
                      <a:pt x="18" y="0"/>
                    </a:cubicBezTo>
                    <a:cubicBezTo>
                      <a:pt x="8" y="0"/>
                      <a:pt x="0" y="8"/>
                      <a:pt x="0" y="19"/>
                    </a:cubicBezTo>
                    <a:cubicBezTo>
                      <a:pt x="0" y="24"/>
                      <a:pt x="0" y="24"/>
                      <a:pt x="0" y="24"/>
                    </a:cubicBezTo>
                    <a:cubicBezTo>
                      <a:pt x="0" y="34"/>
                      <a:pt x="8" y="42"/>
                      <a:pt x="19" y="42"/>
                    </a:cubicBezTo>
                    <a:close/>
                  </a:path>
                </a:pathLst>
              </a:custGeom>
              <a:gradFill>
                <a:gsLst>
                  <a:gs pos="17000">
                    <a:srgbClr val="502E5A"/>
                  </a:gs>
                  <a:gs pos="100000">
                    <a:srgbClr val="4C4994"/>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Cera Pro" panose="00000400000000000000" pitchFamily="50" charset="0"/>
                  <a:cs typeface="Arial" panose="020B0604020202020204" pitchFamily="34" charset="0"/>
                </a:endParaRPr>
              </a:p>
            </p:txBody>
          </p:sp>
          <p:sp>
            <p:nvSpPr>
              <p:cNvPr id="981" name="Freeform 69">
                <a:extLst>
                  <a:ext uri="{FF2B5EF4-FFF2-40B4-BE49-F238E27FC236}">
                    <a16:creationId xmlns:a16="http://schemas.microsoft.com/office/drawing/2014/main" id="{41A7CE23-2D6D-4278-6CF0-FAEBE2A0A35C}"/>
                  </a:ext>
                </a:extLst>
              </p:cNvPr>
              <p:cNvSpPr>
                <a:spLocks/>
              </p:cNvSpPr>
              <p:nvPr/>
            </p:nvSpPr>
            <p:spPr bwMode="auto">
              <a:xfrm>
                <a:off x="1852249" y="2656240"/>
                <a:ext cx="33554" cy="29307"/>
              </a:xfrm>
              <a:custGeom>
                <a:avLst/>
                <a:gdLst>
                  <a:gd name="T0" fmla="*/ 23 w 42"/>
                  <a:gd name="T1" fmla="*/ 0 h 37"/>
                  <a:gd name="T2" fmla="*/ 23 w 42"/>
                  <a:gd name="T3" fmla="*/ 0 h 37"/>
                  <a:gd name="T4" fmla="*/ 18 w 42"/>
                  <a:gd name="T5" fmla="*/ 0 h 37"/>
                  <a:gd name="T6" fmla="*/ 0 w 42"/>
                  <a:gd name="T7" fmla="*/ 19 h 37"/>
                  <a:gd name="T8" fmla="*/ 19 w 42"/>
                  <a:gd name="T9" fmla="*/ 37 h 37"/>
                  <a:gd name="T10" fmla="*/ 19 w 42"/>
                  <a:gd name="T11" fmla="*/ 37 h 37"/>
                  <a:gd name="T12" fmla="*/ 23 w 42"/>
                  <a:gd name="T13" fmla="*/ 37 h 37"/>
                  <a:gd name="T14" fmla="*/ 42 w 42"/>
                  <a:gd name="T15" fmla="*/ 18 h 37"/>
                  <a:gd name="T16" fmla="*/ 23 w 42"/>
                  <a:gd name="T17"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 h="37">
                    <a:moveTo>
                      <a:pt x="23" y="0"/>
                    </a:moveTo>
                    <a:cubicBezTo>
                      <a:pt x="23" y="0"/>
                      <a:pt x="23" y="0"/>
                      <a:pt x="23" y="0"/>
                    </a:cubicBezTo>
                    <a:cubicBezTo>
                      <a:pt x="18" y="0"/>
                      <a:pt x="18" y="0"/>
                      <a:pt x="18" y="0"/>
                    </a:cubicBezTo>
                    <a:cubicBezTo>
                      <a:pt x="8" y="0"/>
                      <a:pt x="0" y="8"/>
                      <a:pt x="0" y="19"/>
                    </a:cubicBezTo>
                    <a:cubicBezTo>
                      <a:pt x="0" y="29"/>
                      <a:pt x="8" y="37"/>
                      <a:pt x="19" y="37"/>
                    </a:cubicBezTo>
                    <a:cubicBezTo>
                      <a:pt x="19" y="37"/>
                      <a:pt x="19" y="37"/>
                      <a:pt x="19" y="37"/>
                    </a:cubicBezTo>
                    <a:cubicBezTo>
                      <a:pt x="23" y="37"/>
                      <a:pt x="23" y="37"/>
                      <a:pt x="23" y="37"/>
                    </a:cubicBezTo>
                    <a:cubicBezTo>
                      <a:pt x="34" y="37"/>
                      <a:pt x="42" y="29"/>
                      <a:pt x="42" y="18"/>
                    </a:cubicBezTo>
                    <a:cubicBezTo>
                      <a:pt x="42" y="8"/>
                      <a:pt x="34" y="0"/>
                      <a:pt x="23" y="0"/>
                    </a:cubicBezTo>
                    <a:close/>
                  </a:path>
                </a:pathLst>
              </a:custGeom>
              <a:gradFill>
                <a:gsLst>
                  <a:gs pos="17000">
                    <a:srgbClr val="502E5A"/>
                  </a:gs>
                  <a:gs pos="100000">
                    <a:srgbClr val="4C4994"/>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Cera Pro" panose="00000400000000000000" pitchFamily="50" charset="0"/>
                  <a:cs typeface="Arial" panose="020B0604020202020204" pitchFamily="34" charset="0"/>
                </a:endParaRPr>
              </a:p>
            </p:txBody>
          </p:sp>
          <p:sp>
            <p:nvSpPr>
              <p:cNvPr id="982" name="Freeform 70">
                <a:extLst>
                  <a:ext uri="{FF2B5EF4-FFF2-40B4-BE49-F238E27FC236}">
                    <a16:creationId xmlns:a16="http://schemas.microsoft.com/office/drawing/2014/main" id="{160BE2E9-132D-43FE-8A87-04C2418F9CB8}"/>
                  </a:ext>
                </a:extLst>
              </p:cNvPr>
              <p:cNvSpPr>
                <a:spLocks/>
              </p:cNvSpPr>
              <p:nvPr/>
            </p:nvSpPr>
            <p:spPr bwMode="auto">
              <a:xfrm>
                <a:off x="1037614" y="2790880"/>
                <a:ext cx="627328" cy="346581"/>
              </a:xfrm>
              <a:custGeom>
                <a:avLst/>
                <a:gdLst>
                  <a:gd name="T0" fmla="*/ 740 w 1477"/>
                  <a:gd name="T1" fmla="*/ 0 h 816"/>
                  <a:gd name="T2" fmla="*/ 0 w 1477"/>
                  <a:gd name="T3" fmla="*/ 408 h 816"/>
                  <a:gd name="T4" fmla="*/ 740 w 1477"/>
                  <a:gd name="T5" fmla="*/ 816 h 816"/>
                  <a:gd name="T6" fmla="*/ 1477 w 1477"/>
                  <a:gd name="T7" fmla="*/ 408 h 816"/>
                  <a:gd name="T8" fmla="*/ 740 w 1477"/>
                  <a:gd name="T9" fmla="*/ 0 h 816"/>
                </a:gdLst>
                <a:ahLst/>
                <a:cxnLst>
                  <a:cxn ang="0">
                    <a:pos x="T0" y="T1"/>
                  </a:cxn>
                  <a:cxn ang="0">
                    <a:pos x="T2" y="T3"/>
                  </a:cxn>
                  <a:cxn ang="0">
                    <a:pos x="T4" y="T5"/>
                  </a:cxn>
                  <a:cxn ang="0">
                    <a:pos x="T6" y="T7"/>
                  </a:cxn>
                  <a:cxn ang="0">
                    <a:pos x="T8" y="T9"/>
                  </a:cxn>
                </a:cxnLst>
                <a:rect l="0" t="0" r="r" b="b"/>
                <a:pathLst>
                  <a:path w="1477" h="816">
                    <a:moveTo>
                      <a:pt x="740" y="0"/>
                    </a:moveTo>
                    <a:lnTo>
                      <a:pt x="0" y="408"/>
                    </a:lnTo>
                    <a:lnTo>
                      <a:pt x="740" y="816"/>
                    </a:lnTo>
                    <a:lnTo>
                      <a:pt x="1477" y="408"/>
                    </a:lnTo>
                    <a:lnTo>
                      <a:pt x="740" y="0"/>
                    </a:lnTo>
                    <a:close/>
                  </a:path>
                </a:pathLst>
              </a:custGeom>
              <a:gradFill>
                <a:gsLst>
                  <a:gs pos="100000">
                    <a:schemeClr val="bg1">
                      <a:lumMod val="85000"/>
                    </a:schemeClr>
                  </a:gs>
                  <a:gs pos="0">
                    <a:schemeClr val="bg1"/>
                  </a:gs>
                </a:gsLst>
                <a:lin ang="2700000" scaled="0"/>
              </a:gra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Cera Pro" panose="00000400000000000000" pitchFamily="50" charset="0"/>
                  <a:cs typeface="Arial" panose="020B0604020202020204" pitchFamily="34" charset="0"/>
                </a:endParaRPr>
              </a:p>
            </p:txBody>
          </p:sp>
          <p:sp>
            <p:nvSpPr>
              <p:cNvPr id="983" name="Freeform 71">
                <a:extLst>
                  <a:ext uri="{FF2B5EF4-FFF2-40B4-BE49-F238E27FC236}">
                    <a16:creationId xmlns:a16="http://schemas.microsoft.com/office/drawing/2014/main" id="{42D0CC56-3201-F3B1-DD28-5512E42ACA2F}"/>
                  </a:ext>
                </a:extLst>
              </p:cNvPr>
              <p:cNvSpPr>
                <a:spLocks/>
              </p:cNvSpPr>
              <p:nvPr/>
            </p:nvSpPr>
            <p:spPr bwMode="auto">
              <a:xfrm>
                <a:off x="1073716" y="2382288"/>
                <a:ext cx="553000" cy="703780"/>
              </a:xfrm>
              <a:custGeom>
                <a:avLst/>
                <a:gdLst>
                  <a:gd name="T0" fmla="*/ 205 w 692"/>
                  <a:gd name="T1" fmla="*/ 882 h 882"/>
                  <a:gd name="T2" fmla="*/ 490 w 692"/>
                  <a:gd name="T3" fmla="*/ 882 h 882"/>
                  <a:gd name="T4" fmla="*/ 622 w 692"/>
                  <a:gd name="T5" fmla="*/ 563 h 882"/>
                  <a:gd name="T6" fmla="*/ 692 w 692"/>
                  <a:gd name="T7" fmla="*/ 354 h 882"/>
                  <a:gd name="T8" fmla="*/ 331 w 692"/>
                  <a:gd name="T9" fmla="*/ 9 h 882"/>
                  <a:gd name="T10" fmla="*/ 3 w 692"/>
                  <a:gd name="T11" fmla="*/ 341 h 882"/>
                  <a:gd name="T12" fmla="*/ 74 w 692"/>
                  <a:gd name="T13" fmla="*/ 565 h 882"/>
                  <a:gd name="T14" fmla="*/ 205 w 692"/>
                  <a:gd name="T15" fmla="*/ 882 h 88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2" h="882">
                    <a:moveTo>
                      <a:pt x="205" y="882"/>
                    </a:moveTo>
                    <a:cubicBezTo>
                      <a:pt x="490" y="882"/>
                      <a:pt x="490" y="882"/>
                      <a:pt x="490" y="882"/>
                    </a:cubicBezTo>
                    <a:cubicBezTo>
                      <a:pt x="504" y="766"/>
                      <a:pt x="551" y="656"/>
                      <a:pt x="622" y="563"/>
                    </a:cubicBezTo>
                    <a:cubicBezTo>
                      <a:pt x="666" y="505"/>
                      <a:pt x="692" y="432"/>
                      <a:pt x="692" y="354"/>
                    </a:cubicBezTo>
                    <a:cubicBezTo>
                      <a:pt x="692" y="158"/>
                      <a:pt x="529" y="0"/>
                      <a:pt x="331" y="9"/>
                    </a:cubicBezTo>
                    <a:cubicBezTo>
                      <a:pt x="153" y="18"/>
                      <a:pt x="9" y="163"/>
                      <a:pt x="3" y="341"/>
                    </a:cubicBezTo>
                    <a:cubicBezTo>
                      <a:pt x="0" y="425"/>
                      <a:pt x="27" y="503"/>
                      <a:pt x="74" y="565"/>
                    </a:cubicBezTo>
                    <a:cubicBezTo>
                      <a:pt x="146" y="657"/>
                      <a:pt x="191" y="767"/>
                      <a:pt x="205" y="882"/>
                    </a:cubicBezTo>
                    <a:close/>
                  </a:path>
                </a:pathLst>
              </a:custGeom>
              <a:gradFill>
                <a:gsLst>
                  <a:gs pos="17000">
                    <a:srgbClr val="E2765A"/>
                  </a:gs>
                  <a:gs pos="100000">
                    <a:srgbClr val="F8993A"/>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Cera Pro" panose="00000400000000000000" pitchFamily="50" charset="0"/>
                  <a:cs typeface="Arial" panose="020B0604020202020204" pitchFamily="34" charset="0"/>
                </a:endParaRPr>
              </a:p>
            </p:txBody>
          </p:sp>
          <p:sp>
            <p:nvSpPr>
              <p:cNvPr id="984" name="Freeform 72">
                <a:extLst>
                  <a:ext uri="{FF2B5EF4-FFF2-40B4-BE49-F238E27FC236}">
                    <a16:creationId xmlns:a16="http://schemas.microsoft.com/office/drawing/2014/main" id="{F2ADF448-9FB3-8C86-D667-61455FEE7BCB}"/>
                  </a:ext>
                </a:extLst>
              </p:cNvPr>
              <p:cNvSpPr>
                <a:spLocks/>
              </p:cNvSpPr>
              <p:nvPr/>
            </p:nvSpPr>
            <p:spPr bwMode="auto">
              <a:xfrm>
                <a:off x="1318361" y="2382288"/>
                <a:ext cx="308355" cy="703780"/>
              </a:xfrm>
              <a:custGeom>
                <a:avLst/>
                <a:gdLst>
                  <a:gd name="T0" fmla="*/ 386 w 386"/>
                  <a:gd name="T1" fmla="*/ 354 h 882"/>
                  <a:gd name="T2" fmla="*/ 316 w 386"/>
                  <a:gd name="T3" fmla="*/ 563 h 882"/>
                  <a:gd name="T4" fmla="*/ 184 w 386"/>
                  <a:gd name="T5" fmla="*/ 882 h 882"/>
                  <a:gd name="T6" fmla="*/ 102 w 386"/>
                  <a:gd name="T7" fmla="*/ 882 h 882"/>
                  <a:gd name="T8" fmla="*/ 234 w 386"/>
                  <a:gd name="T9" fmla="*/ 563 h 882"/>
                  <a:gd name="T10" fmla="*/ 304 w 386"/>
                  <a:gd name="T11" fmla="*/ 354 h 882"/>
                  <a:gd name="T12" fmla="*/ 0 w 386"/>
                  <a:gd name="T13" fmla="*/ 11 h 882"/>
                  <a:gd name="T14" fmla="*/ 25 w 386"/>
                  <a:gd name="T15" fmla="*/ 9 h 882"/>
                  <a:gd name="T16" fmla="*/ 386 w 386"/>
                  <a:gd name="T17" fmla="*/ 354 h 8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6" h="882">
                    <a:moveTo>
                      <a:pt x="386" y="354"/>
                    </a:moveTo>
                    <a:cubicBezTo>
                      <a:pt x="386" y="432"/>
                      <a:pt x="360" y="505"/>
                      <a:pt x="316" y="563"/>
                    </a:cubicBezTo>
                    <a:cubicBezTo>
                      <a:pt x="245" y="656"/>
                      <a:pt x="198" y="766"/>
                      <a:pt x="184" y="882"/>
                    </a:cubicBezTo>
                    <a:cubicBezTo>
                      <a:pt x="102" y="882"/>
                      <a:pt x="102" y="882"/>
                      <a:pt x="102" y="882"/>
                    </a:cubicBezTo>
                    <a:cubicBezTo>
                      <a:pt x="116" y="766"/>
                      <a:pt x="163" y="656"/>
                      <a:pt x="234" y="563"/>
                    </a:cubicBezTo>
                    <a:cubicBezTo>
                      <a:pt x="278" y="505"/>
                      <a:pt x="304" y="432"/>
                      <a:pt x="304" y="354"/>
                    </a:cubicBezTo>
                    <a:cubicBezTo>
                      <a:pt x="304" y="177"/>
                      <a:pt x="172" y="32"/>
                      <a:pt x="0" y="11"/>
                    </a:cubicBezTo>
                    <a:cubicBezTo>
                      <a:pt x="8" y="10"/>
                      <a:pt x="17" y="10"/>
                      <a:pt x="25" y="9"/>
                    </a:cubicBezTo>
                    <a:cubicBezTo>
                      <a:pt x="223" y="0"/>
                      <a:pt x="386" y="158"/>
                      <a:pt x="386" y="354"/>
                    </a:cubicBezTo>
                    <a:close/>
                  </a:path>
                </a:pathLst>
              </a:custGeom>
              <a:solidFill>
                <a:srgbClr val="E2765A"/>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Cera Pro" panose="00000400000000000000" pitchFamily="50" charset="0"/>
                  <a:cs typeface="Arial" panose="020B0604020202020204" pitchFamily="34" charset="0"/>
                </a:endParaRPr>
              </a:p>
            </p:txBody>
          </p:sp>
          <p:sp>
            <p:nvSpPr>
              <p:cNvPr id="986" name="Freeform 73">
                <a:extLst>
                  <a:ext uri="{FF2B5EF4-FFF2-40B4-BE49-F238E27FC236}">
                    <a16:creationId xmlns:a16="http://schemas.microsoft.com/office/drawing/2014/main" id="{10A6308D-D06F-A904-3AC7-FC172D7E529A}"/>
                  </a:ext>
                </a:extLst>
              </p:cNvPr>
              <p:cNvSpPr>
                <a:spLocks/>
              </p:cNvSpPr>
              <p:nvPr/>
            </p:nvSpPr>
            <p:spPr bwMode="auto">
              <a:xfrm>
                <a:off x="1197738" y="3078422"/>
                <a:ext cx="307506" cy="249742"/>
              </a:xfrm>
              <a:custGeom>
                <a:avLst/>
                <a:gdLst>
                  <a:gd name="T0" fmla="*/ 334 w 385"/>
                  <a:gd name="T1" fmla="*/ 313 h 313"/>
                  <a:gd name="T2" fmla="*/ 51 w 385"/>
                  <a:gd name="T3" fmla="*/ 313 h 313"/>
                  <a:gd name="T4" fmla="*/ 0 w 385"/>
                  <a:gd name="T5" fmla="*/ 262 h 313"/>
                  <a:gd name="T6" fmla="*/ 0 w 385"/>
                  <a:gd name="T7" fmla="*/ 51 h 313"/>
                  <a:gd name="T8" fmla="*/ 51 w 385"/>
                  <a:gd name="T9" fmla="*/ 0 h 313"/>
                  <a:gd name="T10" fmla="*/ 334 w 385"/>
                  <a:gd name="T11" fmla="*/ 0 h 313"/>
                  <a:gd name="T12" fmla="*/ 385 w 385"/>
                  <a:gd name="T13" fmla="*/ 51 h 313"/>
                  <a:gd name="T14" fmla="*/ 385 w 385"/>
                  <a:gd name="T15" fmla="*/ 262 h 313"/>
                  <a:gd name="T16" fmla="*/ 334 w 385"/>
                  <a:gd name="T17" fmla="*/ 313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5" h="313">
                    <a:moveTo>
                      <a:pt x="334" y="313"/>
                    </a:moveTo>
                    <a:cubicBezTo>
                      <a:pt x="51" y="313"/>
                      <a:pt x="51" y="313"/>
                      <a:pt x="51" y="313"/>
                    </a:cubicBezTo>
                    <a:cubicBezTo>
                      <a:pt x="23" y="313"/>
                      <a:pt x="0" y="290"/>
                      <a:pt x="0" y="262"/>
                    </a:cubicBezTo>
                    <a:cubicBezTo>
                      <a:pt x="0" y="51"/>
                      <a:pt x="0" y="51"/>
                      <a:pt x="0" y="51"/>
                    </a:cubicBezTo>
                    <a:cubicBezTo>
                      <a:pt x="0" y="23"/>
                      <a:pt x="23" y="0"/>
                      <a:pt x="51" y="0"/>
                    </a:cubicBezTo>
                    <a:cubicBezTo>
                      <a:pt x="334" y="0"/>
                      <a:pt x="334" y="0"/>
                      <a:pt x="334" y="0"/>
                    </a:cubicBezTo>
                    <a:cubicBezTo>
                      <a:pt x="362" y="0"/>
                      <a:pt x="385" y="23"/>
                      <a:pt x="385" y="51"/>
                    </a:cubicBezTo>
                    <a:cubicBezTo>
                      <a:pt x="385" y="262"/>
                      <a:pt x="385" y="262"/>
                      <a:pt x="385" y="262"/>
                    </a:cubicBezTo>
                    <a:cubicBezTo>
                      <a:pt x="385" y="290"/>
                      <a:pt x="362" y="313"/>
                      <a:pt x="334" y="313"/>
                    </a:cubicBezTo>
                    <a:close/>
                  </a:path>
                </a:pathLst>
              </a:custGeom>
              <a:gradFill>
                <a:gsLst>
                  <a:gs pos="100000">
                    <a:schemeClr val="bg1">
                      <a:lumMod val="85000"/>
                    </a:schemeClr>
                  </a:gs>
                  <a:gs pos="0">
                    <a:schemeClr val="bg1"/>
                  </a:gs>
                </a:gsLst>
                <a:lin ang="2700000" scaled="0"/>
              </a:gra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Cera Pro" panose="00000400000000000000" pitchFamily="50" charset="0"/>
                  <a:cs typeface="Arial" panose="020B0604020202020204" pitchFamily="34" charset="0"/>
                </a:endParaRPr>
              </a:p>
            </p:txBody>
          </p:sp>
          <p:sp>
            <p:nvSpPr>
              <p:cNvPr id="989" name="Freeform 74">
                <a:extLst>
                  <a:ext uri="{FF2B5EF4-FFF2-40B4-BE49-F238E27FC236}">
                    <a16:creationId xmlns:a16="http://schemas.microsoft.com/office/drawing/2014/main" id="{CB3AA5F8-C097-B046-2DE9-A5F179B47FBC}"/>
                  </a:ext>
                </a:extLst>
              </p:cNvPr>
              <p:cNvSpPr>
                <a:spLocks/>
              </p:cNvSpPr>
              <p:nvPr/>
            </p:nvSpPr>
            <p:spPr bwMode="auto">
              <a:xfrm>
                <a:off x="1351915" y="2467659"/>
                <a:ext cx="195801" cy="377586"/>
              </a:xfrm>
              <a:custGeom>
                <a:avLst/>
                <a:gdLst>
                  <a:gd name="T0" fmla="*/ 245 w 245"/>
                  <a:gd name="T1" fmla="*/ 199 h 473"/>
                  <a:gd name="T2" fmla="*/ 163 w 245"/>
                  <a:gd name="T3" fmla="*/ 78 h 473"/>
                  <a:gd name="T4" fmla="*/ 73 w 245"/>
                  <a:gd name="T5" fmla="*/ 0 h 473"/>
                  <a:gd name="T6" fmla="*/ 8 w 245"/>
                  <a:gd name="T7" fmla="*/ 29 h 473"/>
                  <a:gd name="T8" fmla="*/ 0 w 245"/>
                  <a:gd name="T9" fmla="*/ 50 h 473"/>
                  <a:gd name="T10" fmla="*/ 0 w 245"/>
                  <a:gd name="T11" fmla="*/ 433 h 473"/>
                  <a:gd name="T12" fmla="*/ 39 w 245"/>
                  <a:gd name="T13" fmla="*/ 473 h 473"/>
                  <a:gd name="T14" fmla="*/ 40 w 245"/>
                  <a:gd name="T15" fmla="*/ 473 h 473"/>
                  <a:gd name="T16" fmla="*/ 97 w 245"/>
                  <a:gd name="T17" fmla="*/ 424 h 473"/>
                  <a:gd name="T18" fmla="*/ 108 w 245"/>
                  <a:gd name="T19" fmla="*/ 425 h 473"/>
                  <a:gd name="T20" fmla="*/ 205 w 245"/>
                  <a:gd name="T21" fmla="*/ 328 h 473"/>
                  <a:gd name="T22" fmla="*/ 200 w 245"/>
                  <a:gd name="T23" fmla="*/ 297 h 473"/>
                  <a:gd name="T24" fmla="*/ 245 w 245"/>
                  <a:gd name="T25" fmla="*/ 199 h 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5" h="473">
                    <a:moveTo>
                      <a:pt x="245" y="199"/>
                    </a:moveTo>
                    <a:cubicBezTo>
                      <a:pt x="245" y="144"/>
                      <a:pt x="211" y="97"/>
                      <a:pt x="163" y="78"/>
                    </a:cubicBezTo>
                    <a:cubicBezTo>
                      <a:pt x="157" y="34"/>
                      <a:pt x="119" y="0"/>
                      <a:pt x="73" y="0"/>
                    </a:cubicBezTo>
                    <a:cubicBezTo>
                      <a:pt x="48" y="0"/>
                      <a:pt x="24" y="11"/>
                      <a:pt x="8" y="29"/>
                    </a:cubicBezTo>
                    <a:cubicBezTo>
                      <a:pt x="2" y="34"/>
                      <a:pt x="0" y="42"/>
                      <a:pt x="0" y="50"/>
                    </a:cubicBezTo>
                    <a:cubicBezTo>
                      <a:pt x="0" y="433"/>
                      <a:pt x="0" y="433"/>
                      <a:pt x="0" y="433"/>
                    </a:cubicBezTo>
                    <a:cubicBezTo>
                      <a:pt x="0" y="455"/>
                      <a:pt x="17" y="473"/>
                      <a:pt x="39" y="473"/>
                    </a:cubicBezTo>
                    <a:cubicBezTo>
                      <a:pt x="39" y="473"/>
                      <a:pt x="39" y="473"/>
                      <a:pt x="40" y="473"/>
                    </a:cubicBezTo>
                    <a:cubicBezTo>
                      <a:pt x="69" y="473"/>
                      <a:pt x="93" y="452"/>
                      <a:pt x="97" y="424"/>
                    </a:cubicBezTo>
                    <a:cubicBezTo>
                      <a:pt x="101" y="425"/>
                      <a:pt x="105" y="425"/>
                      <a:pt x="108" y="425"/>
                    </a:cubicBezTo>
                    <a:cubicBezTo>
                      <a:pt x="162" y="425"/>
                      <a:pt x="205" y="382"/>
                      <a:pt x="205" y="328"/>
                    </a:cubicBezTo>
                    <a:cubicBezTo>
                      <a:pt x="205" y="317"/>
                      <a:pt x="203" y="307"/>
                      <a:pt x="200" y="297"/>
                    </a:cubicBezTo>
                    <a:cubicBezTo>
                      <a:pt x="227" y="273"/>
                      <a:pt x="245" y="238"/>
                      <a:pt x="245" y="199"/>
                    </a:cubicBezTo>
                    <a:close/>
                  </a:path>
                </a:pathLst>
              </a:custGeom>
              <a:gradFill>
                <a:gsLst>
                  <a:gs pos="100000">
                    <a:schemeClr val="bg1">
                      <a:lumMod val="85000"/>
                    </a:schemeClr>
                  </a:gs>
                  <a:gs pos="0">
                    <a:schemeClr val="bg1"/>
                  </a:gs>
                </a:gsLst>
                <a:lin ang="2700000" scaled="0"/>
              </a:gra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Cera Pro" panose="00000400000000000000" pitchFamily="50" charset="0"/>
                  <a:cs typeface="Arial" panose="020B0604020202020204" pitchFamily="34" charset="0"/>
                </a:endParaRPr>
              </a:p>
            </p:txBody>
          </p:sp>
          <p:sp>
            <p:nvSpPr>
              <p:cNvPr id="990" name="Freeform 75">
                <a:extLst>
                  <a:ext uri="{FF2B5EF4-FFF2-40B4-BE49-F238E27FC236}">
                    <a16:creationId xmlns:a16="http://schemas.microsoft.com/office/drawing/2014/main" id="{7BD92C17-3B96-8806-9805-BBF9D3D5D072}"/>
                  </a:ext>
                </a:extLst>
              </p:cNvPr>
              <p:cNvSpPr>
                <a:spLocks/>
              </p:cNvSpPr>
              <p:nvPr/>
            </p:nvSpPr>
            <p:spPr bwMode="auto">
              <a:xfrm>
                <a:off x="1155264" y="2467659"/>
                <a:ext cx="196651" cy="377586"/>
              </a:xfrm>
              <a:custGeom>
                <a:avLst/>
                <a:gdLst>
                  <a:gd name="T0" fmla="*/ 0 w 246"/>
                  <a:gd name="T1" fmla="*/ 199 h 473"/>
                  <a:gd name="T2" fmla="*/ 82 w 246"/>
                  <a:gd name="T3" fmla="*/ 78 h 473"/>
                  <a:gd name="T4" fmla="*/ 172 w 246"/>
                  <a:gd name="T5" fmla="*/ 0 h 473"/>
                  <a:gd name="T6" fmla="*/ 237 w 246"/>
                  <a:gd name="T7" fmla="*/ 29 h 473"/>
                  <a:gd name="T8" fmla="*/ 246 w 246"/>
                  <a:gd name="T9" fmla="*/ 50 h 473"/>
                  <a:gd name="T10" fmla="*/ 246 w 246"/>
                  <a:gd name="T11" fmla="*/ 433 h 473"/>
                  <a:gd name="T12" fmla="*/ 206 w 246"/>
                  <a:gd name="T13" fmla="*/ 473 h 473"/>
                  <a:gd name="T14" fmla="*/ 205 w 246"/>
                  <a:gd name="T15" fmla="*/ 473 h 473"/>
                  <a:gd name="T16" fmla="*/ 148 w 246"/>
                  <a:gd name="T17" fmla="*/ 424 h 473"/>
                  <a:gd name="T18" fmla="*/ 137 w 246"/>
                  <a:gd name="T19" fmla="*/ 425 h 473"/>
                  <a:gd name="T20" fmla="*/ 40 w 246"/>
                  <a:gd name="T21" fmla="*/ 328 h 473"/>
                  <a:gd name="T22" fmla="*/ 45 w 246"/>
                  <a:gd name="T23" fmla="*/ 297 h 473"/>
                  <a:gd name="T24" fmla="*/ 0 w 246"/>
                  <a:gd name="T25" fmla="*/ 199 h 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6" h="473">
                    <a:moveTo>
                      <a:pt x="0" y="199"/>
                    </a:moveTo>
                    <a:cubicBezTo>
                      <a:pt x="0" y="144"/>
                      <a:pt x="34" y="97"/>
                      <a:pt x="82" y="78"/>
                    </a:cubicBezTo>
                    <a:cubicBezTo>
                      <a:pt x="88" y="34"/>
                      <a:pt x="126" y="0"/>
                      <a:pt x="172" y="0"/>
                    </a:cubicBezTo>
                    <a:cubicBezTo>
                      <a:pt x="197" y="0"/>
                      <a:pt x="221" y="11"/>
                      <a:pt x="237" y="29"/>
                    </a:cubicBezTo>
                    <a:cubicBezTo>
                      <a:pt x="243" y="34"/>
                      <a:pt x="246" y="42"/>
                      <a:pt x="246" y="50"/>
                    </a:cubicBezTo>
                    <a:cubicBezTo>
                      <a:pt x="246" y="433"/>
                      <a:pt x="246" y="433"/>
                      <a:pt x="246" y="433"/>
                    </a:cubicBezTo>
                    <a:cubicBezTo>
                      <a:pt x="246" y="455"/>
                      <a:pt x="228" y="473"/>
                      <a:pt x="206" y="473"/>
                    </a:cubicBezTo>
                    <a:cubicBezTo>
                      <a:pt x="206" y="473"/>
                      <a:pt x="206" y="473"/>
                      <a:pt x="205" y="473"/>
                    </a:cubicBezTo>
                    <a:cubicBezTo>
                      <a:pt x="177" y="473"/>
                      <a:pt x="153" y="452"/>
                      <a:pt x="148" y="424"/>
                    </a:cubicBezTo>
                    <a:cubicBezTo>
                      <a:pt x="144" y="425"/>
                      <a:pt x="141" y="425"/>
                      <a:pt x="137" y="425"/>
                    </a:cubicBezTo>
                    <a:cubicBezTo>
                      <a:pt x="83" y="425"/>
                      <a:pt x="40" y="382"/>
                      <a:pt x="40" y="328"/>
                    </a:cubicBezTo>
                    <a:cubicBezTo>
                      <a:pt x="40" y="317"/>
                      <a:pt x="42" y="307"/>
                      <a:pt x="45" y="297"/>
                    </a:cubicBezTo>
                    <a:cubicBezTo>
                      <a:pt x="18" y="273"/>
                      <a:pt x="0" y="238"/>
                      <a:pt x="0" y="199"/>
                    </a:cubicBezTo>
                    <a:close/>
                  </a:path>
                </a:pathLst>
              </a:custGeom>
              <a:gradFill>
                <a:gsLst>
                  <a:gs pos="100000">
                    <a:schemeClr val="bg1">
                      <a:lumMod val="85000"/>
                    </a:schemeClr>
                  </a:gs>
                  <a:gs pos="0">
                    <a:schemeClr val="bg1"/>
                  </a:gs>
                </a:gsLst>
                <a:lin ang="2700000" scaled="0"/>
              </a:gra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Cera Pro" panose="00000400000000000000" pitchFamily="50" charset="0"/>
                  <a:cs typeface="Arial" panose="020B0604020202020204" pitchFamily="34" charset="0"/>
                </a:endParaRPr>
              </a:p>
            </p:txBody>
          </p:sp>
          <p:sp>
            <p:nvSpPr>
              <p:cNvPr id="991" name="Freeform 76">
                <a:extLst>
                  <a:ext uri="{FF2B5EF4-FFF2-40B4-BE49-F238E27FC236}">
                    <a16:creationId xmlns:a16="http://schemas.microsoft.com/office/drawing/2014/main" id="{86D1959F-8184-1066-57C6-BD19F80233BB}"/>
                  </a:ext>
                </a:extLst>
              </p:cNvPr>
              <p:cNvSpPr>
                <a:spLocks/>
              </p:cNvSpPr>
              <p:nvPr/>
            </p:nvSpPr>
            <p:spPr bwMode="auto">
              <a:xfrm>
                <a:off x="1351915" y="2964170"/>
                <a:ext cx="313027" cy="485893"/>
              </a:xfrm>
              <a:custGeom>
                <a:avLst/>
                <a:gdLst>
                  <a:gd name="T0" fmla="*/ 737 w 737"/>
                  <a:gd name="T1" fmla="*/ 737 h 1144"/>
                  <a:gd name="T2" fmla="*/ 0 w 737"/>
                  <a:gd name="T3" fmla="*/ 1144 h 1144"/>
                  <a:gd name="T4" fmla="*/ 0 w 737"/>
                  <a:gd name="T5" fmla="*/ 408 h 1144"/>
                  <a:gd name="T6" fmla="*/ 737 w 737"/>
                  <a:gd name="T7" fmla="*/ 0 h 1144"/>
                  <a:gd name="T8" fmla="*/ 737 w 737"/>
                  <a:gd name="T9" fmla="*/ 737 h 1144"/>
                </a:gdLst>
                <a:ahLst/>
                <a:cxnLst>
                  <a:cxn ang="0">
                    <a:pos x="T0" y="T1"/>
                  </a:cxn>
                  <a:cxn ang="0">
                    <a:pos x="T2" y="T3"/>
                  </a:cxn>
                  <a:cxn ang="0">
                    <a:pos x="T4" y="T5"/>
                  </a:cxn>
                  <a:cxn ang="0">
                    <a:pos x="T6" y="T7"/>
                  </a:cxn>
                  <a:cxn ang="0">
                    <a:pos x="T8" y="T9"/>
                  </a:cxn>
                </a:cxnLst>
                <a:rect l="0" t="0" r="r" b="b"/>
                <a:pathLst>
                  <a:path w="737" h="1144">
                    <a:moveTo>
                      <a:pt x="737" y="737"/>
                    </a:moveTo>
                    <a:lnTo>
                      <a:pt x="0" y="1144"/>
                    </a:lnTo>
                    <a:lnTo>
                      <a:pt x="0" y="408"/>
                    </a:lnTo>
                    <a:lnTo>
                      <a:pt x="737" y="0"/>
                    </a:lnTo>
                    <a:lnTo>
                      <a:pt x="737" y="737"/>
                    </a:lnTo>
                    <a:close/>
                  </a:path>
                </a:pathLst>
              </a:custGeom>
              <a:gradFill>
                <a:gsLst>
                  <a:gs pos="100000">
                    <a:srgbClr val="A390B0"/>
                  </a:gs>
                  <a:gs pos="16000">
                    <a:srgbClr val="777EDB"/>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Cera Pro" panose="00000400000000000000" pitchFamily="50" charset="0"/>
                  <a:cs typeface="Arial" panose="020B0604020202020204" pitchFamily="34" charset="0"/>
                </a:endParaRPr>
              </a:p>
            </p:txBody>
          </p:sp>
          <p:sp>
            <p:nvSpPr>
              <p:cNvPr id="992" name="Freeform 77">
                <a:extLst>
                  <a:ext uri="{FF2B5EF4-FFF2-40B4-BE49-F238E27FC236}">
                    <a16:creationId xmlns:a16="http://schemas.microsoft.com/office/drawing/2014/main" id="{1D38FA90-1488-7677-7633-1FB4A99365DA}"/>
                  </a:ext>
                </a:extLst>
              </p:cNvPr>
              <p:cNvSpPr>
                <a:spLocks/>
              </p:cNvSpPr>
              <p:nvPr/>
            </p:nvSpPr>
            <p:spPr bwMode="auto">
              <a:xfrm>
                <a:off x="1037614" y="2964170"/>
                <a:ext cx="314301" cy="485893"/>
              </a:xfrm>
              <a:custGeom>
                <a:avLst/>
                <a:gdLst>
                  <a:gd name="T0" fmla="*/ 0 w 740"/>
                  <a:gd name="T1" fmla="*/ 737 h 1144"/>
                  <a:gd name="T2" fmla="*/ 740 w 740"/>
                  <a:gd name="T3" fmla="*/ 1144 h 1144"/>
                  <a:gd name="T4" fmla="*/ 740 w 740"/>
                  <a:gd name="T5" fmla="*/ 408 h 1144"/>
                  <a:gd name="T6" fmla="*/ 0 w 740"/>
                  <a:gd name="T7" fmla="*/ 0 h 1144"/>
                  <a:gd name="T8" fmla="*/ 0 w 740"/>
                  <a:gd name="T9" fmla="*/ 737 h 1144"/>
                </a:gdLst>
                <a:ahLst/>
                <a:cxnLst>
                  <a:cxn ang="0">
                    <a:pos x="T0" y="T1"/>
                  </a:cxn>
                  <a:cxn ang="0">
                    <a:pos x="T2" y="T3"/>
                  </a:cxn>
                  <a:cxn ang="0">
                    <a:pos x="T4" y="T5"/>
                  </a:cxn>
                  <a:cxn ang="0">
                    <a:pos x="T6" y="T7"/>
                  </a:cxn>
                  <a:cxn ang="0">
                    <a:pos x="T8" y="T9"/>
                  </a:cxn>
                </a:cxnLst>
                <a:rect l="0" t="0" r="r" b="b"/>
                <a:pathLst>
                  <a:path w="740" h="1144">
                    <a:moveTo>
                      <a:pt x="0" y="737"/>
                    </a:moveTo>
                    <a:lnTo>
                      <a:pt x="740" y="1144"/>
                    </a:lnTo>
                    <a:lnTo>
                      <a:pt x="740" y="408"/>
                    </a:lnTo>
                    <a:lnTo>
                      <a:pt x="0" y="0"/>
                    </a:lnTo>
                    <a:lnTo>
                      <a:pt x="0" y="737"/>
                    </a:lnTo>
                    <a:close/>
                  </a:path>
                </a:pathLst>
              </a:custGeom>
              <a:gradFill>
                <a:gsLst>
                  <a:gs pos="100000">
                    <a:srgbClr val="A390B0"/>
                  </a:gs>
                  <a:gs pos="16000">
                    <a:srgbClr val="777EDB"/>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Cera Pro" panose="00000400000000000000" pitchFamily="50" charset="0"/>
                  <a:cs typeface="Arial" panose="020B0604020202020204" pitchFamily="34" charset="0"/>
                </a:endParaRPr>
              </a:p>
            </p:txBody>
          </p:sp>
          <p:sp>
            <p:nvSpPr>
              <p:cNvPr id="993" name="Freeform 78">
                <a:extLst>
                  <a:ext uri="{FF2B5EF4-FFF2-40B4-BE49-F238E27FC236}">
                    <a16:creationId xmlns:a16="http://schemas.microsoft.com/office/drawing/2014/main" id="{D0F2EC0D-AE62-A516-AE1C-1DA43B2A3150}"/>
                  </a:ext>
                </a:extLst>
              </p:cNvPr>
              <p:cNvSpPr>
                <a:spLocks/>
              </p:cNvSpPr>
              <p:nvPr/>
            </p:nvSpPr>
            <p:spPr bwMode="auto">
              <a:xfrm>
                <a:off x="1351915" y="2964170"/>
                <a:ext cx="392452" cy="313027"/>
              </a:xfrm>
              <a:custGeom>
                <a:avLst/>
                <a:gdLst>
                  <a:gd name="T0" fmla="*/ 474 w 491"/>
                  <a:gd name="T1" fmla="*/ 194 h 392"/>
                  <a:gd name="T2" fmla="*/ 128 w 491"/>
                  <a:gd name="T3" fmla="*/ 385 h 392"/>
                  <a:gd name="T4" fmla="*/ 92 w 491"/>
                  <a:gd name="T5" fmla="*/ 375 h 392"/>
                  <a:gd name="T6" fmla="*/ 0 w 491"/>
                  <a:gd name="T7" fmla="*/ 217 h 392"/>
                  <a:gd name="T8" fmla="*/ 392 w 491"/>
                  <a:gd name="T9" fmla="*/ 0 h 392"/>
                  <a:gd name="T10" fmla="*/ 484 w 491"/>
                  <a:gd name="T11" fmla="*/ 157 h 392"/>
                  <a:gd name="T12" fmla="*/ 474 w 491"/>
                  <a:gd name="T13" fmla="*/ 194 h 392"/>
                </a:gdLst>
                <a:ahLst/>
                <a:cxnLst>
                  <a:cxn ang="0">
                    <a:pos x="T0" y="T1"/>
                  </a:cxn>
                  <a:cxn ang="0">
                    <a:pos x="T2" y="T3"/>
                  </a:cxn>
                  <a:cxn ang="0">
                    <a:pos x="T4" y="T5"/>
                  </a:cxn>
                  <a:cxn ang="0">
                    <a:pos x="T6" y="T7"/>
                  </a:cxn>
                  <a:cxn ang="0">
                    <a:pos x="T8" y="T9"/>
                  </a:cxn>
                  <a:cxn ang="0">
                    <a:pos x="T10" y="T11"/>
                  </a:cxn>
                  <a:cxn ang="0">
                    <a:pos x="T12" y="T13"/>
                  </a:cxn>
                </a:cxnLst>
                <a:rect l="0" t="0" r="r" b="b"/>
                <a:pathLst>
                  <a:path w="491" h="392">
                    <a:moveTo>
                      <a:pt x="474" y="194"/>
                    </a:moveTo>
                    <a:cubicBezTo>
                      <a:pt x="128" y="385"/>
                      <a:pt x="128" y="385"/>
                      <a:pt x="128" y="385"/>
                    </a:cubicBezTo>
                    <a:cubicBezTo>
                      <a:pt x="115" y="392"/>
                      <a:pt x="100" y="388"/>
                      <a:pt x="92" y="375"/>
                    </a:cubicBezTo>
                    <a:cubicBezTo>
                      <a:pt x="0" y="217"/>
                      <a:pt x="0" y="217"/>
                      <a:pt x="0" y="217"/>
                    </a:cubicBezTo>
                    <a:cubicBezTo>
                      <a:pt x="392" y="0"/>
                      <a:pt x="392" y="0"/>
                      <a:pt x="392" y="0"/>
                    </a:cubicBezTo>
                    <a:cubicBezTo>
                      <a:pt x="484" y="157"/>
                      <a:pt x="484" y="157"/>
                      <a:pt x="484" y="157"/>
                    </a:cubicBezTo>
                    <a:cubicBezTo>
                      <a:pt x="491" y="170"/>
                      <a:pt x="487" y="186"/>
                      <a:pt x="474" y="194"/>
                    </a:cubicBezTo>
                    <a:close/>
                  </a:path>
                </a:pathLst>
              </a:custGeom>
              <a:gradFill>
                <a:gsLst>
                  <a:gs pos="17000">
                    <a:srgbClr val="A390B0"/>
                  </a:gs>
                  <a:gs pos="100000">
                    <a:srgbClr val="777EDB"/>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Cera Pro" panose="00000400000000000000" pitchFamily="50" charset="0"/>
                  <a:cs typeface="Arial" panose="020B0604020202020204" pitchFamily="34" charset="0"/>
                </a:endParaRPr>
              </a:p>
            </p:txBody>
          </p:sp>
          <p:sp>
            <p:nvSpPr>
              <p:cNvPr id="994" name="Freeform 79">
                <a:extLst>
                  <a:ext uri="{FF2B5EF4-FFF2-40B4-BE49-F238E27FC236}">
                    <a16:creationId xmlns:a16="http://schemas.microsoft.com/office/drawing/2014/main" id="{1A629A59-9DE5-6CC8-4164-1572C546E283}"/>
                  </a:ext>
                </a:extLst>
              </p:cNvPr>
              <p:cNvSpPr>
                <a:spLocks/>
              </p:cNvSpPr>
              <p:nvPr/>
            </p:nvSpPr>
            <p:spPr bwMode="auto">
              <a:xfrm>
                <a:off x="958614" y="2964170"/>
                <a:ext cx="393301" cy="313027"/>
              </a:xfrm>
              <a:custGeom>
                <a:avLst/>
                <a:gdLst>
                  <a:gd name="T0" fmla="*/ 17 w 492"/>
                  <a:gd name="T1" fmla="*/ 194 h 392"/>
                  <a:gd name="T2" fmla="*/ 363 w 492"/>
                  <a:gd name="T3" fmla="*/ 385 h 392"/>
                  <a:gd name="T4" fmla="*/ 399 w 492"/>
                  <a:gd name="T5" fmla="*/ 375 h 392"/>
                  <a:gd name="T6" fmla="*/ 492 w 492"/>
                  <a:gd name="T7" fmla="*/ 217 h 392"/>
                  <a:gd name="T8" fmla="*/ 99 w 492"/>
                  <a:gd name="T9" fmla="*/ 0 h 392"/>
                  <a:gd name="T10" fmla="*/ 7 w 492"/>
                  <a:gd name="T11" fmla="*/ 157 h 392"/>
                  <a:gd name="T12" fmla="*/ 17 w 492"/>
                  <a:gd name="T13" fmla="*/ 194 h 392"/>
                </a:gdLst>
                <a:ahLst/>
                <a:cxnLst>
                  <a:cxn ang="0">
                    <a:pos x="T0" y="T1"/>
                  </a:cxn>
                  <a:cxn ang="0">
                    <a:pos x="T2" y="T3"/>
                  </a:cxn>
                  <a:cxn ang="0">
                    <a:pos x="T4" y="T5"/>
                  </a:cxn>
                  <a:cxn ang="0">
                    <a:pos x="T6" y="T7"/>
                  </a:cxn>
                  <a:cxn ang="0">
                    <a:pos x="T8" y="T9"/>
                  </a:cxn>
                  <a:cxn ang="0">
                    <a:pos x="T10" y="T11"/>
                  </a:cxn>
                  <a:cxn ang="0">
                    <a:pos x="T12" y="T13"/>
                  </a:cxn>
                </a:cxnLst>
                <a:rect l="0" t="0" r="r" b="b"/>
                <a:pathLst>
                  <a:path w="492" h="392">
                    <a:moveTo>
                      <a:pt x="17" y="194"/>
                    </a:moveTo>
                    <a:cubicBezTo>
                      <a:pt x="363" y="385"/>
                      <a:pt x="363" y="385"/>
                      <a:pt x="363" y="385"/>
                    </a:cubicBezTo>
                    <a:cubicBezTo>
                      <a:pt x="376" y="392"/>
                      <a:pt x="391" y="388"/>
                      <a:pt x="399" y="375"/>
                    </a:cubicBezTo>
                    <a:cubicBezTo>
                      <a:pt x="492" y="217"/>
                      <a:pt x="492" y="217"/>
                      <a:pt x="492" y="217"/>
                    </a:cubicBezTo>
                    <a:cubicBezTo>
                      <a:pt x="99" y="0"/>
                      <a:pt x="99" y="0"/>
                      <a:pt x="99" y="0"/>
                    </a:cubicBezTo>
                    <a:cubicBezTo>
                      <a:pt x="7" y="157"/>
                      <a:pt x="7" y="157"/>
                      <a:pt x="7" y="157"/>
                    </a:cubicBezTo>
                    <a:cubicBezTo>
                      <a:pt x="0" y="170"/>
                      <a:pt x="4" y="186"/>
                      <a:pt x="17" y="194"/>
                    </a:cubicBezTo>
                    <a:close/>
                  </a:path>
                </a:pathLst>
              </a:custGeom>
              <a:gradFill>
                <a:gsLst>
                  <a:gs pos="17000">
                    <a:srgbClr val="A390B0"/>
                  </a:gs>
                  <a:gs pos="100000">
                    <a:srgbClr val="777EDB"/>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Cera Pro" panose="00000400000000000000" pitchFamily="50" charset="0"/>
                  <a:cs typeface="Arial" panose="020B0604020202020204" pitchFamily="34" charset="0"/>
                </a:endParaRPr>
              </a:p>
            </p:txBody>
          </p:sp>
          <p:sp>
            <p:nvSpPr>
              <p:cNvPr id="995" name="Freeform 80">
                <a:extLst>
                  <a:ext uri="{FF2B5EF4-FFF2-40B4-BE49-F238E27FC236}">
                    <a16:creationId xmlns:a16="http://schemas.microsoft.com/office/drawing/2014/main" id="{60E15F6A-FF0E-D7E1-1574-DE552B64BDF2}"/>
                  </a:ext>
                </a:extLst>
              </p:cNvPr>
              <p:cNvSpPr>
                <a:spLocks noEditPoints="1"/>
              </p:cNvSpPr>
              <p:nvPr/>
            </p:nvSpPr>
            <p:spPr bwMode="auto">
              <a:xfrm>
                <a:off x="1139125" y="2451944"/>
                <a:ext cx="424731" cy="409441"/>
              </a:xfrm>
              <a:custGeom>
                <a:avLst/>
                <a:gdLst>
                  <a:gd name="T0" fmla="*/ 339 w 531"/>
                  <a:gd name="T1" fmla="*/ 0 h 513"/>
                  <a:gd name="T2" fmla="*/ 192 w 531"/>
                  <a:gd name="T3" fmla="*/ 0 h 513"/>
                  <a:gd name="T4" fmla="*/ 0 w 531"/>
                  <a:gd name="T5" fmla="*/ 219 h 513"/>
                  <a:gd name="T6" fmla="*/ 40 w 531"/>
                  <a:gd name="T7" fmla="*/ 348 h 513"/>
                  <a:gd name="T8" fmla="*/ 225 w 531"/>
                  <a:gd name="T9" fmla="*/ 513 h 513"/>
                  <a:gd name="T10" fmla="*/ 266 w 531"/>
                  <a:gd name="T11" fmla="*/ 498 h 513"/>
                  <a:gd name="T12" fmla="*/ 306 w 531"/>
                  <a:gd name="T13" fmla="*/ 513 h 513"/>
                  <a:gd name="T14" fmla="*/ 491 w 531"/>
                  <a:gd name="T15" fmla="*/ 348 h 513"/>
                  <a:gd name="T16" fmla="*/ 531 w 531"/>
                  <a:gd name="T17" fmla="*/ 219 h 513"/>
                  <a:gd name="T18" fmla="*/ 226 w 531"/>
                  <a:gd name="T19" fmla="*/ 473 h 513"/>
                  <a:gd name="T20" fmla="*/ 195 w 531"/>
                  <a:gd name="T21" fmla="*/ 458 h 513"/>
                  <a:gd name="T22" fmla="*/ 233 w 531"/>
                  <a:gd name="T23" fmla="*/ 406 h 513"/>
                  <a:gd name="T24" fmla="*/ 165 w 531"/>
                  <a:gd name="T25" fmla="*/ 425 h 513"/>
                  <a:gd name="T26" fmla="*/ 80 w 531"/>
                  <a:gd name="T27" fmla="*/ 348 h 513"/>
                  <a:gd name="T28" fmla="*/ 135 w 531"/>
                  <a:gd name="T29" fmla="*/ 277 h 513"/>
                  <a:gd name="T30" fmla="*/ 169 w 531"/>
                  <a:gd name="T31" fmla="*/ 319 h 513"/>
                  <a:gd name="T32" fmla="*/ 185 w 531"/>
                  <a:gd name="T33" fmla="*/ 286 h 513"/>
                  <a:gd name="T34" fmla="*/ 181 w 531"/>
                  <a:gd name="T35" fmla="*/ 208 h 513"/>
                  <a:gd name="T36" fmla="*/ 147 w 531"/>
                  <a:gd name="T37" fmla="*/ 186 h 513"/>
                  <a:gd name="T38" fmla="*/ 61 w 531"/>
                  <a:gd name="T39" fmla="*/ 283 h 513"/>
                  <a:gd name="T40" fmla="*/ 110 w 531"/>
                  <a:gd name="T41" fmla="*/ 117 h 513"/>
                  <a:gd name="T42" fmla="*/ 192 w 531"/>
                  <a:gd name="T43" fmla="*/ 40 h 513"/>
                  <a:gd name="T44" fmla="*/ 245 w 531"/>
                  <a:gd name="T45" fmla="*/ 70 h 513"/>
                  <a:gd name="T46" fmla="*/ 176 w 531"/>
                  <a:gd name="T47" fmla="*/ 133 h 513"/>
                  <a:gd name="T48" fmla="*/ 190 w 531"/>
                  <a:gd name="T49" fmla="*/ 168 h 513"/>
                  <a:gd name="T50" fmla="*/ 245 w 531"/>
                  <a:gd name="T51" fmla="*/ 145 h 513"/>
                  <a:gd name="T52" fmla="*/ 226 w 531"/>
                  <a:gd name="T53" fmla="*/ 473 h 513"/>
                  <a:gd name="T54" fmla="*/ 400 w 531"/>
                  <a:gd name="T55" fmla="*/ 237 h 513"/>
                  <a:gd name="T56" fmla="*/ 356 w 531"/>
                  <a:gd name="T57" fmla="*/ 180 h 513"/>
                  <a:gd name="T58" fmla="*/ 360 w 531"/>
                  <a:gd name="T59" fmla="*/ 244 h 513"/>
                  <a:gd name="T60" fmla="*/ 350 w 531"/>
                  <a:gd name="T61" fmla="*/ 314 h 513"/>
                  <a:gd name="T62" fmla="*/ 378 w 531"/>
                  <a:gd name="T63" fmla="*/ 311 h 513"/>
                  <a:gd name="T64" fmla="*/ 447 w 531"/>
                  <a:gd name="T65" fmla="*/ 324 h 513"/>
                  <a:gd name="T66" fmla="*/ 374 w 531"/>
                  <a:gd name="T67" fmla="*/ 425 h 513"/>
                  <a:gd name="T68" fmla="*/ 327 w 531"/>
                  <a:gd name="T69" fmla="*/ 405 h 513"/>
                  <a:gd name="T70" fmla="*/ 299 w 531"/>
                  <a:gd name="T71" fmla="*/ 434 h 513"/>
                  <a:gd name="T72" fmla="*/ 306 w 531"/>
                  <a:gd name="T73" fmla="*/ 473 h 513"/>
                  <a:gd name="T74" fmla="*/ 286 w 531"/>
                  <a:gd name="T75" fmla="*/ 453 h 513"/>
                  <a:gd name="T76" fmla="*/ 328 w 531"/>
                  <a:gd name="T77" fmla="*/ 162 h 513"/>
                  <a:gd name="T78" fmla="*/ 356 w 531"/>
                  <a:gd name="T79" fmla="*/ 161 h 513"/>
                  <a:gd name="T80" fmla="*/ 286 w 531"/>
                  <a:gd name="T81" fmla="*/ 104 h 513"/>
                  <a:gd name="T82" fmla="*/ 288 w 531"/>
                  <a:gd name="T83" fmla="*/ 62 h 513"/>
                  <a:gd name="T84" fmla="*/ 409 w 531"/>
                  <a:gd name="T85" fmla="*/ 101 h 513"/>
                  <a:gd name="T86" fmla="*/ 491 w 531"/>
                  <a:gd name="T87" fmla="*/ 219 h 5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31" h="513">
                    <a:moveTo>
                      <a:pt x="446" y="84"/>
                    </a:moveTo>
                    <a:cubicBezTo>
                      <a:pt x="434" y="36"/>
                      <a:pt x="390" y="0"/>
                      <a:pt x="339" y="0"/>
                    </a:cubicBezTo>
                    <a:cubicBezTo>
                      <a:pt x="312" y="0"/>
                      <a:pt x="286" y="11"/>
                      <a:pt x="266" y="29"/>
                    </a:cubicBezTo>
                    <a:cubicBezTo>
                      <a:pt x="245" y="11"/>
                      <a:pt x="219" y="0"/>
                      <a:pt x="192" y="0"/>
                    </a:cubicBezTo>
                    <a:cubicBezTo>
                      <a:pt x="141" y="0"/>
                      <a:pt x="97" y="36"/>
                      <a:pt x="85" y="84"/>
                    </a:cubicBezTo>
                    <a:cubicBezTo>
                      <a:pt x="33" y="109"/>
                      <a:pt x="0" y="160"/>
                      <a:pt x="0" y="219"/>
                    </a:cubicBezTo>
                    <a:cubicBezTo>
                      <a:pt x="0" y="258"/>
                      <a:pt x="15" y="295"/>
                      <a:pt x="43" y="323"/>
                    </a:cubicBezTo>
                    <a:cubicBezTo>
                      <a:pt x="41" y="331"/>
                      <a:pt x="40" y="340"/>
                      <a:pt x="40" y="348"/>
                    </a:cubicBezTo>
                    <a:cubicBezTo>
                      <a:pt x="40" y="411"/>
                      <a:pt x="90" y="463"/>
                      <a:pt x="153" y="465"/>
                    </a:cubicBezTo>
                    <a:cubicBezTo>
                      <a:pt x="165" y="494"/>
                      <a:pt x="193" y="513"/>
                      <a:pt x="225" y="513"/>
                    </a:cubicBezTo>
                    <a:cubicBezTo>
                      <a:pt x="226" y="513"/>
                      <a:pt x="226" y="513"/>
                      <a:pt x="226" y="513"/>
                    </a:cubicBezTo>
                    <a:cubicBezTo>
                      <a:pt x="241" y="513"/>
                      <a:pt x="255" y="507"/>
                      <a:pt x="266" y="498"/>
                    </a:cubicBezTo>
                    <a:cubicBezTo>
                      <a:pt x="276" y="507"/>
                      <a:pt x="290" y="513"/>
                      <a:pt x="305" y="513"/>
                    </a:cubicBezTo>
                    <a:cubicBezTo>
                      <a:pt x="306" y="513"/>
                      <a:pt x="306" y="513"/>
                      <a:pt x="306" y="513"/>
                    </a:cubicBezTo>
                    <a:cubicBezTo>
                      <a:pt x="338" y="513"/>
                      <a:pt x="366" y="494"/>
                      <a:pt x="378" y="465"/>
                    </a:cubicBezTo>
                    <a:cubicBezTo>
                      <a:pt x="441" y="463"/>
                      <a:pt x="491" y="411"/>
                      <a:pt x="491" y="348"/>
                    </a:cubicBezTo>
                    <a:cubicBezTo>
                      <a:pt x="491" y="340"/>
                      <a:pt x="490" y="331"/>
                      <a:pt x="488" y="323"/>
                    </a:cubicBezTo>
                    <a:cubicBezTo>
                      <a:pt x="516" y="295"/>
                      <a:pt x="531" y="258"/>
                      <a:pt x="531" y="219"/>
                    </a:cubicBezTo>
                    <a:cubicBezTo>
                      <a:pt x="531" y="160"/>
                      <a:pt x="498" y="109"/>
                      <a:pt x="446" y="84"/>
                    </a:cubicBezTo>
                    <a:close/>
                    <a:moveTo>
                      <a:pt x="226" y="473"/>
                    </a:moveTo>
                    <a:cubicBezTo>
                      <a:pt x="226" y="473"/>
                      <a:pt x="226" y="473"/>
                      <a:pt x="225" y="473"/>
                    </a:cubicBezTo>
                    <a:cubicBezTo>
                      <a:pt x="213" y="473"/>
                      <a:pt x="202" y="467"/>
                      <a:pt x="195" y="458"/>
                    </a:cubicBezTo>
                    <a:cubicBezTo>
                      <a:pt x="208" y="452"/>
                      <a:pt x="221" y="444"/>
                      <a:pt x="232" y="434"/>
                    </a:cubicBezTo>
                    <a:cubicBezTo>
                      <a:pt x="240" y="426"/>
                      <a:pt x="240" y="414"/>
                      <a:pt x="233" y="406"/>
                    </a:cubicBezTo>
                    <a:cubicBezTo>
                      <a:pt x="225" y="398"/>
                      <a:pt x="212" y="397"/>
                      <a:pt x="204" y="405"/>
                    </a:cubicBezTo>
                    <a:cubicBezTo>
                      <a:pt x="193" y="415"/>
                      <a:pt x="180" y="422"/>
                      <a:pt x="165" y="425"/>
                    </a:cubicBezTo>
                    <a:cubicBezTo>
                      <a:pt x="162" y="425"/>
                      <a:pt x="160" y="425"/>
                      <a:pt x="157" y="425"/>
                    </a:cubicBezTo>
                    <a:cubicBezTo>
                      <a:pt x="115" y="425"/>
                      <a:pt x="80" y="391"/>
                      <a:pt x="80" y="348"/>
                    </a:cubicBezTo>
                    <a:cubicBezTo>
                      <a:pt x="80" y="340"/>
                      <a:pt x="81" y="332"/>
                      <a:pt x="84" y="324"/>
                    </a:cubicBezTo>
                    <a:cubicBezTo>
                      <a:pt x="93" y="301"/>
                      <a:pt x="113" y="283"/>
                      <a:pt x="135" y="277"/>
                    </a:cubicBezTo>
                    <a:cubicBezTo>
                      <a:pt x="139" y="289"/>
                      <a:pt x="145" y="301"/>
                      <a:pt x="153" y="311"/>
                    </a:cubicBezTo>
                    <a:cubicBezTo>
                      <a:pt x="157" y="316"/>
                      <a:pt x="163" y="319"/>
                      <a:pt x="169" y="319"/>
                    </a:cubicBezTo>
                    <a:cubicBezTo>
                      <a:pt x="173" y="319"/>
                      <a:pt x="178" y="317"/>
                      <a:pt x="182" y="314"/>
                    </a:cubicBezTo>
                    <a:cubicBezTo>
                      <a:pt x="190" y="307"/>
                      <a:pt x="191" y="295"/>
                      <a:pt x="185" y="286"/>
                    </a:cubicBezTo>
                    <a:cubicBezTo>
                      <a:pt x="176" y="275"/>
                      <a:pt x="171" y="260"/>
                      <a:pt x="171" y="244"/>
                    </a:cubicBezTo>
                    <a:cubicBezTo>
                      <a:pt x="171" y="231"/>
                      <a:pt x="174" y="218"/>
                      <a:pt x="181" y="208"/>
                    </a:cubicBezTo>
                    <a:cubicBezTo>
                      <a:pt x="187" y="198"/>
                      <a:pt x="184" y="186"/>
                      <a:pt x="175" y="180"/>
                    </a:cubicBezTo>
                    <a:cubicBezTo>
                      <a:pt x="166" y="174"/>
                      <a:pt x="153" y="177"/>
                      <a:pt x="147" y="186"/>
                    </a:cubicBezTo>
                    <a:cubicBezTo>
                      <a:pt x="138" y="201"/>
                      <a:pt x="132" y="218"/>
                      <a:pt x="131" y="237"/>
                    </a:cubicBezTo>
                    <a:cubicBezTo>
                      <a:pt x="103" y="243"/>
                      <a:pt x="78" y="259"/>
                      <a:pt x="61" y="283"/>
                    </a:cubicBezTo>
                    <a:cubicBezTo>
                      <a:pt x="48" y="264"/>
                      <a:pt x="40" y="242"/>
                      <a:pt x="40" y="219"/>
                    </a:cubicBezTo>
                    <a:cubicBezTo>
                      <a:pt x="40" y="173"/>
                      <a:pt x="67" y="133"/>
                      <a:pt x="110" y="117"/>
                    </a:cubicBezTo>
                    <a:cubicBezTo>
                      <a:pt x="116" y="114"/>
                      <a:pt x="121" y="108"/>
                      <a:pt x="122" y="101"/>
                    </a:cubicBezTo>
                    <a:cubicBezTo>
                      <a:pt x="127" y="66"/>
                      <a:pt x="157" y="40"/>
                      <a:pt x="192" y="40"/>
                    </a:cubicBezTo>
                    <a:cubicBezTo>
                      <a:pt x="211" y="40"/>
                      <a:pt x="229" y="48"/>
                      <a:pt x="243" y="62"/>
                    </a:cubicBezTo>
                    <a:cubicBezTo>
                      <a:pt x="244" y="64"/>
                      <a:pt x="245" y="67"/>
                      <a:pt x="245" y="70"/>
                    </a:cubicBezTo>
                    <a:cubicBezTo>
                      <a:pt x="245" y="104"/>
                      <a:pt x="245" y="104"/>
                      <a:pt x="245" y="104"/>
                    </a:cubicBezTo>
                    <a:cubicBezTo>
                      <a:pt x="220" y="105"/>
                      <a:pt x="195" y="115"/>
                      <a:pt x="176" y="133"/>
                    </a:cubicBezTo>
                    <a:cubicBezTo>
                      <a:pt x="168" y="140"/>
                      <a:pt x="167" y="153"/>
                      <a:pt x="175" y="161"/>
                    </a:cubicBezTo>
                    <a:cubicBezTo>
                      <a:pt x="179" y="166"/>
                      <a:pt x="184" y="168"/>
                      <a:pt x="190" y="168"/>
                    </a:cubicBezTo>
                    <a:cubicBezTo>
                      <a:pt x="194" y="168"/>
                      <a:pt x="199" y="166"/>
                      <a:pt x="203" y="162"/>
                    </a:cubicBezTo>
                    <a:cubicBezTo>
                      <a:pt x="215" y="152"/>
                      <a:pt x="230" y="145"/>
                      <a:pt x="245" y="145"/>
                    </a:cubicBezTo>
                    <a:cubicBezTo>
                      <a:pt x="245" y="453"/>
                      <a:pt x="245" y="453"/>
                      <a:pt x="245" y="453"/>
                    </a:cubicBezTo>
                    <a:cubicBezTo>
                      <a:pt x="245" y="464"/>
                      <a:pt x="237" y="473"/>
                      <a:pt x="226" y="473"/>
                    </a:cubicBezTo>
                    <a:close/>
                    <a:moveTo>
                      <a:pt x="470" y="283"/>
                    </a:moveTo>
                    <a:cubicBezTo>
                      <a:pt x="453" y="259"/>
                      <a:pt x="429" y="243"/>
                      <a:pt x="400" y="237"/>
                    </a:cubicBezTo>
                    <a:cubicBezTo>
                      <a:pt x="399" y="218"/>
                      <a:pt x="393" y="201"/>
                      <a:pt x="384" y="186"/>
                    </a:cubicBezTo>
                    <a:cubicBezTo>
                      <a:pt x="378" y="177"/>
                      <a:pt x="365" y="174"/>
                      <a:pt x="356" y="180"/>
                    </a:cubicBezTo>
                    <a:cubicBezTo>
                      <a:pt x="347" y="186"/>
                      <a:pt x="344" y="198"/>
                      <a:pt x="350" y="208"/>
                    </a:cubicBezTo>
                    <a:cubicBezTo>
                      <a:pt x="357" y="218"/>
                      <a:pt x="360" y="231"/>
                      <a:pt x="360" y="244"/>
                    </a:cubicBezTo>
                    <a:cubicBezTo>
                      <a:pt x="360" y="260"/>
                      <a:pt x="356" y="275"/>
                      <a:pt x="347" y="286"/>
                    </a:cubicBezTo>
                    <a:cubicBezTo>
                      <a:pt x="340" y="295"/>
                      <a:pt x="341" y="307"/>
                      <a:pt x="350" y="314"/>
                    </a:cubicBezTo>
                    <a:cubicBezTo>
                      <a:pt x="353" y="317"/>
                      <a:pt x="358" y="319"/>
                      <a:pt x="362" y="319"/>
                    </a:cubicBezTo>
                    <a:cubicBezTo>
                      <a:pt x="368" y="319"/>
                      <a:pt x="374" y="316"/>
                      <a:pt x="378" y="311"/>
                    </a:cubicBezTo>
                    <a:cubicBezTo>
                      <a:pt x="386" y="301"/>
                      <a:pt x="392" y="289"/>
                      <a:pt x="396" y="277"/>
                    </a:cubicBezTo>
                    <a:cubicBezTo>
                      <a:pt x="419" y="283"/>
                      <a:pt x="438" y="301"/>
                      <a:pt x="447" y="324"/>
                    </a:cubicBezTo>
                    <a:cubicBezTo>
                      <a:pt x="450" y="332"/>
                      <a:pt x="451" y="340"/>
                      <a:pt x="451" y="348"/>
                    </a:cubicBezTo>
                    <a:cubicBezTo>
                      <a:pt x="451" y="391"/>
                      <a:pt x="417" y="425"/>
                      <a:pt x="374" y="425"/>
                    </a:cubicBezTo>
                    <a:cubicBezTo>
                      <a:pt x="372" y="425"/>
                      <a:pt x="369" y="425"/>
                      <a:pt x="366" y="425"/>
                    </a:cubicBezTo>
                    <a:cubicBezTo>
                      <a:pt x="351" y="422"/>
                      <a:pt x="338" y="415"/>
                      <a:pt x="327" y="405"/>
                    </a:cubicBezTo>
                    <a:cubicBezTo>
                      <a:pt x="319" y="397"/>
                      <a:pt x="306" y="398"/>
                      <a:pt x="298" y="406"/>
                    </a:cubicBezTo>
                    <a:cubicBezTo>
                      <a:pt x="291" y="414"/>
                      <a:pt x="291" y="426"/>
                      <a:pt x="299" y="434"/>
                    </a:cubicBezTo>
                    <a:cubicBezTo>
                      <a:pt x="310" y="444"/>
                      <a:pt x="323" y="452"/>
                      <a:pt x="336" y="458"/>
                    </a:cubicBezTo>
                    <a:cubicBezTo>
                      <a:pt x="329" y="467"/>
                      <a:pt x="318" y="473"/>
                      <a:pt x="306" y="473"/>
                    </a:cubicBezTo>
                    <a:cubicBezTo>
                      <a:pt x="305" y="473"/>
                      <a:pt x="305" y="473"/>
                      <a:pt x="305" y="473"/>
                    </a:cubicBezTo>
                    <a:cubicBezTo>
                      <a:pt x="294" y="473"/>
                      <a:pt x="286" y="464"/>
                      <a:pt x="286" y="453"/>
                    </a:cubicBezTo>
                    <a:cubicBezTo>
                      <a:pt x="286" y="145"/>
                      <a:pt x="286" y="145"/>
                      <a:pt x="286" y="145"/>
                    </a:cubicBezTo>
                    <a:cubicBezTo>
                      <a:pt x="301" y="145"/>
                      <a:pt x="316" y="152"/>
                      <a:pt x="328" y="162"/>
                    </a:cubicBezTo>
                    <a:cubicBezTo>
                      <a:pt x="332" y="166"/>
                      <a:pt x="337" y="168"/>
                      <a:pt x="342" y="168"/>
                    </a:cubicBezTo>
                    <a:cubicBezTo>
                      <a:pt x="347" y="168"/>
                      <a:pt x="352" y="166"/>
                      <a:pt x="356" y="161"/>
                    </a:cubicBezTo>
                    <a:cubicBezTo>
                      <a:pt x="364" y="153"/>
                      <a:pt x="363" y="140"/>
                      <a:pt x="355" y="133"/>
                    </a:cubicBezTo>
                    <a:cubicBezTo>
                      <a:pt x="336" y="115"/>
                      <a:pt x="311" y="105"/>
                      <a:pt x="286" y="104"/>
                    </a:cubicBezTo>
                    <a:cubicBezTo>
                      <a:pt x="286" y="70"/>
                      <a:pt x="286" y="70"/>
                      <a:pt x="286" y="70"/>
                    </a:cubicBezTo>
                    <a:cubicBezTo>
                      <a:pt x="286" y="67"/>
                      <a:pt x="287" y="64"/>
                      <a:pt x="288" y="62"/>
                    </a:cubicBezTo>
                    <a:cubicBezTo>
                      <a:pt x="302" y="48"/>
                      <a:pt x="320" y="40"/>
                      <a:pt x="339" y="40"/>
                    </a:cubicBezTo>
                    <a:cubicBezTo>
                      <a:pt x="374" y="40"/>
                      <a:pt x="404" y="66"/>
                      <a:pt x="409" y="101"/>
                    </a:cubicBezTo>
                    <a:cubicBezTo>
                      <a:pt x="410" y="108"/>
                      <a:pt x="415" y="114"/>
                      <a:pt x="421" y="117"/>
                    </a:cubicBezTo>
                    <a:cubicBezTo>
                      <a:pt x="464" y="133"/>
                      <a:pt x="491" y="173"/>
                      <a:pt x="491" y="219"/>
                    </a:cubicBezTo>
                    <a:cubicBezTo>
                      <a:pt x="491" y="242"/>
                      <a:pt x="483" y="264"/>
                      <a:pt x="470" y="283"/>
                    </a:cubicBezTo>
                    <a:close/>
                  </a:path>
                </a:pathLst>
              </a:custGeom>
              <a:gradFill>
                <a:gsLst>
                  <a:gs pos="17000">
                    <a:srgbClr val="502E5A"/>
                  </a:gs>
                  <a:gs pos="100000">
                    <a:srgbClr val="4C4994"/>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Cera Pro" panose="00000400000000000000" pitchFamily="50" charset="0"/>
                  <a:cs typeface="Arial" panose="020B0604020202020204" pitchFamily="34" charset="0"/>
                </a:endParaRPr>
              </a:p>
            </p:txBody>
          </p:sp>
          <p:sp>
            <p:nvSpPr>
              <p:cNvPr id="996" name="Freeform 81">
                <a:extLst>
                  <a:ext uri="{FF2B5EF4-FFF2-40B4-BE49-F238E27FC236}">
                    <a16:creationId xmlns:a16="http://schemas.microsoft.com/office/drawing/2014/main" id="{C353FD52-BD35-7307-98A3-C24673D60251}"/>
                  </a:ext>
                </a:extLst>
              </p:cNvPr>
              <p:cNvSpPr>
                <a:spLocks noEditPoints="1"/>
              </p:cNvSpPr>
              <p:nvPr/>
            </p:nvSpPr>
            <p:spPr bwMode="auto">
              <a:xfrm>
                <a:off x="944173" y="2370396"/>
                <a:ext cx="814635" cy="1096656"/>
              </a:xfrm>
              <a:custGeom>
                <a:avLst/>
                <a:gdLst>
                  <a:gd name="T0" fmla="*/ 911 w 1019"/>
                  <a:gd name="T1" fmla="*/ 726 h 1374"/>
                  <a:gd name="T2" fmla="*/ 800 w 1019"/>
                  <a:gd name="T3" fmla="*/ 590 h 1374"/>
                  <a:gd name="T4" fmla="*/ 800 w 1019"/>
                  <a:gd name="T5" fmla="*/ 148 h 1374"/>
                  <a:gd name="T6" fmla="*/ 768 w 1019"/>
                  <a:gd name="T7" fmla="*/ 173 h 1374"/>
                  <a:gd name="T8" fmla="*/ 768 w 1019"/>
                  <a:gd name="T9" fmla="*/ 565 h 1374"/>
                  <a:gd name="T10" fmla="*/ 383 w 1019"/>
                  <a:gd name="T11" fmla="*/ 867 h 1374"/>
                  <a:gd name="T12" fmla="*/ 185 w 1019"/>
                  <a:gd name="T13" fmla="*/ 356 h 1374"/>
                  <a:gd name="T14" fmla="*/ 711 w 1019"/>
                  <a:gd name="T15" fmla="*/ 114 h 1374"/>
                  <a:gd name="T16" fmla="*/ 736 w 1019"/>
                  <a:gd name="T17" fmla="*/ 82 h 1374"/>
                  <a:gd name="T18" fmla="*/ 250 w 1019"/>
                  <a:gd name="T19" fmla="*/ 112 h 1374"/>
                  <a:gd name="T20" fmla="*/ 221 w 1019"/>
                  <a:gd name="T21" fmla="*/ 592 h 1374"/>
                  <a:gd name="T22" fmla="*/ 108 w 1019"/>
                  <a:gd name="T23" fmla="*/ 726 h 1374"/>
                  <a:gd name="T24" fmla="*/ 8 w 1019"/>
                  <a:gd name="T25" fmla="*/ 891 h 1374"/>
                  <a:gd name="T26" fmla="*/ 26 w 1019"/>
                  <a:gd name="T27" fmla="*/ 955 h 1374"/>
                  <a:gd name="T28" fmla="*/ 97 w 1019"/>
                  <a:gd name="T29" fmla="*/ 1136 h 1374"/>
                  <a:gd name="T30" fmla="*/ 500 w 1019"/>
                  <a:gd name="T31" fmla="*/ 1371 h 1374"/>
                  <a:gd name="T32" fmla="*/ 765 w 1019"/>
                  <a:gd name="T33" fmla="*/ 1235 h 1374"/>
                  <a:gd name="T34" fmla="*/ 745 w 1019"/>
                  <a:gd name="T35" fmla="*/ 1200 h 1374"/>
                  <a:gd name="T36" fmla="*/ 530 w 1019"/>
                  <a:gd name="T37" fmla="*/ 1035 h 1374"/>
                  <a:gd name="T38" fmla="*/ 625 w 1019"/>
                  <a:gd name="T39" fmla="*/ 1153 h 1374"/>
                  <a:gd name="T40" fmla="*/ 882 w 1019"/>
                  <a:gd name="T41" fmla="*/ 1017 h 1374"/>
                  <a:gd name="T42" fmla="*/ 827 w 1019"/>
                  <a:gd name="T43" fmla="*/ 1155 h 1374"/>
                  <a:gd name="T44" fmla="*/ 836 w 1019"/>
                  <a:gd name="T45" fmla="*/ 1192 h 1374"/>
                  <a:gd name="T46" fmla="*/ 911 w 1019"/>
                  <a:gd name="T47" fmla="*/ 1154 h 1374"/>
                  <a:gd name="T48" fmla="*/ 922 w 1019"/>
                  <a:gd name="T49" fmla="*/ 995 h 1374"/>
                  <a:gd name="T50" fmla="*/ 1016 w 1019"/>
                  <a:gd name="T51" fmla="*/ 927 h 1374"/>
                  <a:gd name="T52" fmla="*/ 919 w 1019"/>
                  <a:gd name="T53" fmla="*/ 734 h 1374"/>
                  <a:gd name="T54" fmla="*/ 453 w 1019"/>
                  <a:gd name="T55" fmla="*/ 907 h 1374"/>
                  <a:gd name="T56" fmla="*/ 510 w 1019"/>
                  <a:gd name="T57" fmla="*/ 938 h 1374"/>
                  <a:gd name="T58" fmla="*/ 682 w 1019"/>
                  <a:gd name="T59" fmla="*/ 843 h 1374"/>
                  <a:gd name="T60" fmla="*/ 860 w 1019"/>
                  <a:gd name="T61" fmla="*/ 744 h 1374"/>
                  <a:gd name="T62" fmla="*/ 337 w 1019"/>
                  <a:gd name="T63" fmla="*/ 843 h 1374"/>
                  <a:gd name="T64" fmla="*/ 277 w 1019"/>
                  <a:gd name="T65" fmla="*/ 679 h 1374"/>
                  <a:gd name="T66" fmla="*/ 175 w 1019"/>
                  <a:gd name="T67" fmla="*/ 1038 h 1374"/>
                  <a:gd name="T68" fmla="*/ 202 w 1019"/>
                  <a:gd name="T69" fmla="*/ 1030 h 1374"/>
                  <a:gd name="T70" fmla="*/ 45 w 1019"/>
                  <a:gd name="T71" fmla="*/ 920 h 1374"/>
                  <a:gd name="T72" fmla="*/ 43 w 1019"/>
                  <a:gd name="T73" fmla="*/ 911 h 1374"/>
                  <a:gd name="T74" fmla="*/ 482 w 1019"/>
                  <a:gd name="T75" fmla="*/ 969 h 1374"/>
                  <a:gd name="T76" fmla="*/ 391 w 1019"/>
                  <a:gd name="T77" fmla="*/ 1112 h 1374"/>
                  <a:gd name="T78" fmla="*/ 244 w 1019"/>
                  <a:gd name="T79" fmla="*/ 1053 h 1374"/>
                  <a:gd name="T80" fmla="*/ 371 w 1019"/>
                  <a:gd name="T81" fmla="*/ 1147 h 1374"/>
                  <a:gd name="T82" fmla="*/ 434 w 1019"/>
                  <a:gd name="T83" fmla="*/ 1130 h 1374"/>
                  <a:gd name="T84" fmla="*/ 489 w 1019"/>
                  <a:gd name="T85" fmla="*/ 1319 h 1374"/>
                  <a:gd name="T86" fmla="*/ 137 w 1019"/>
                  <a:gd name="T87" fmla="*/ 1017 h 1374"/>
                  <a:gd name="T88" fmla="*/ 974 w 1019"/>
                  <a:gd name="T89" fmla="*/ 920 h 1374"/>
                  <a:gd name="T90" fmla="*/ 620 w 1019"/>
                  <a:gd name="T91" fmla="*/ 1109 h 1374"/>
                  <a:gd name="T92" fmla="*/ 894 w 1019"/>
                  <a:gd name="T93" fmla="*/ 771 h 1374"/>
                  <a:gd name="T94" fmla="*/ 977 w 1019"/>
                  <a:gd name="T95" fmla="*/ 916 h 1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019" h="1374">
                    <a:moveTo>
                      <a:pt x="919" y="734"/>
                    </a:moveTo>
                    <a:cubicBezTo>
                      <a:pt x="917" y="731"/>
                      <a:pt x="915" y="728"/>
                      <a:pt x="911" y="726"/>
                    </a:cubicBezTo>
                    <a:cubicBezTo>
                      <a:pt x="763" y="644"/>
                      <a:pt x="763" y="644"/>
                      <a:pt x="763" y="644"/>
                    </a:cubicBezTo>
                    <a:cubicBezTo>
                      <a:pt x="774" y="625"/>
                      <a:pt x="787" y="607"/>
                      <a:pt x="800" y="590"/>
                    </a:cubicBezTo>
                    <a:cubicBezTo>
                      <a:pt x="849" y="526"/>
                      <a:pt x="875" y="449"/>
                      <a:pt x="875" y="369"/>
                    </a:cubicBezTo>
                    <a:cubicBezTo>
                      <a:pt x="875" y="288"/>
                      <a:pt x="849" y="212"/>
                      <a:pt x="800" y="148"/>
                    </a:cubicBezTo>
                    <a:cubicBezTo>
                      <a:pt x="794" y="139"/>
                      <a:pt x="781" y="138"/>
                      <a:pt x="772" y="144"/>
                    </a:cubicBezTo>
                    <a:cubicBezTo>
                      <a:pt x="763" y="151"/>
                      <a:pt x="762" y="164"/>
                      <a:pt x="768" y="173"/>
                    </a:cubicBezTo>
                    <a:cubicBezTo>
                      <a:pt x="812" y="229"/>
                      <a:pt x="834" y="297"/>
                      <a:pt x="834" y="369"/>
                    </a:cubicBezTo>
                    <a:cubicBezTo>
                      <a:pt x="834" y="441"/>
                      <a:pt x="812" y="509"/>
                      <a:pt x="768" y="565"/>
                    </a:cubicBezTo>
                    <a:cubicBezTo>
                      <a:pt x="700" y="655"/>
                      <a:pt x="654" y="759"/>
                      <a:pt x="637" y="867"/>
                    </a:cubicBezTo>
                    <a:cubicBezTo>
                      <a:pt x="383" y="867"/>
                      <a:pt x="383" y="867"/>
                      <a:pt x="383" y="867"/>
                    </a:cubicBezTo>
                    <a:cubicBezTo>
                      <a:pt x="365" y="758"/>
                      <a:pt x="320" y="655"/>
                      <a:pt x="252" y="567"/>
                    </a:cubicBezTo>
                    <a:cubicBezTo>
                      <a:pt x="206" y="507"/>
                      <a:pt x="182" y="432"/>
                      <a:pt x="185" y="356"/>
                    </a:cubicBezTo>
                    <a:cubicBezTo>
                      <a:pt x="191" y="189"/>
                      <a:pt x="327" y="52"/>
                      <a:pt x="494" y="44"/>
                    </a:cubicBezTo>
                    <a:cubicBezTo>
                      <a:pt x="572" y="41"/>
                      <a:pt x="649" y="65"/>
                      <a:pt x="711" y="114"/>
                    </a:cubicBezTo>
                    <a:cubicBezTo>
                      <a:pt x="719" y="121"/>
                      <a:pt x="732" y="119"/>
                      <a:pt x="739" y="111"/>
                    </a:cubicBezTo>
                    <a:cubicBezTo>
                      <a:pt x="746" y="102"/>
                      <a:pt x="744" y="89"/>
                      <a:pt x="736" y="82"/>
                    </a:cubicBezTo>
                    <a:cubicBezTo>
                      <a:pt x="667" y="28"/>
                      <a:pt x="580" y="0"/>
                      <a:pt x="492" y="4"/>
                    </a:cubicBezTo>
                    <a:cubicBezTo>
                      <a:pt x="401" y="9"/>
                      <a:pt x="315" y="47"/>
                      <a:pt x="250" y="112"/>
                    </a:cubicBezTo>
                    <a:cubicBezTo>
                      <a:pt x="186" y="178"/>
                      <a:pt x="148" y="264"/>
                      <a:pt x="145" y="355"/>
                    </a:cubicBezTo>
                    <a:cubicBezTo>
                      <a:pt x="142" y="440"/>
                      <a:pt x="168" y="525"/>
                      <a:pt x="221" y="592"/>
                    </a:cubicBezTo>
                    <a:cubicBezTo>
                      <a:pt x="233" y="609"/>
                      <a:pt x="246" y="626"/>
                      <a:pt x="257" y="644"/>
                    </a:cubicBezTo>
                    <a:cubicBezTo>
                      <a:pt x="108" y="726"/>
                      <a:pt x="108" y="726"/>
                      <a:pt x="108" y="726"/>
                    </a:cubicBezTo>
                    <a:cubicBezTo>
                      <a:pt x="105" y="728"/>
                      <a:pt x="102" y="731"/>
                      <a:pt x="100" y="734"/>
                    </a:cubicBezTo>
                    <a:cubicBezTo>
                      <a:pt x="8" y="891"/>
                      <a:pt x="8" y="891"/>
                      <a:pt x="8" y="891"/>
                    </a:cubicBezTo>
                    <a:cubicBezTo>
                      <a:pt x="2" y="902"/>
                      <a:pt x="0" y="914"/>
                      <a:pt x="3" y="927"/>
                    </a:cubicBezTo>
                    <a:cubicBezTo>
                      <a:pt x="7" y="939"/>
                      <a:pt x="14" y="949"/>
                      <a:pt x="26" y="955"/>
                    </a:cubicBezTo>
                    <a:cubicBezTo>
                      <a:pt x="97" y="995"/>
                      <a:pt x="97" y="995"/>
                      <a:pt x="97" y="995"/>
                    </a:cubicBezTo>
                    <a:cubicBezTo>
                      <a:pt x="97" y="1136"/>
                      <a:pt x="97" y="1136"/>
                      <a:pt x="97" y="1136"/>
                    </a:cubicBezTo>
                    <a:cubicBezTo>
                      <a:pt x="97" y="1143"/>
                      <a:pt x="101" y="1150"/>
                      <a:pt x="108" y="1154"/>
                    </a:cubicBezTo>
                    <a:cubicBezTo>
                      <a:pt x="500" y="1371"/>
                      <a:pt x="500" y="1371"/>
                      <a:pt x="500" y="1371"/>
                    </a:cubicBezTo>
                    <a:cubicBezTo>
                      <a:pt x="506" y="1374"/>
                      <a:pt x="513" y="1374"/>
                      <a:pt x="519" y="1371"/>
                    </a:cubicBezTo>
                    <a:cubicBezTo>
                      <a:pt x="765" y="1235"/>
                      <a:pt x="765" y="1235"/>
                      <a:pt x="765" y="1235"/>
                    </a:cubicBezTo>
                    <a:cubicBezTo>
                      <a:pt x="775" y="1229"/>
                      <a:pt x="778" y="1217"/>
                      <a:pt x="773" y="1208"/>
                    </a:cubicBezTo>
                    <a:cubicBezTo>
                      <a:pt x="767" y="1198"/>
                      <a:pt x="755" y="1194"/>
                      <a:pt x="745" y="1200"/>
                    </a:cubicBezTo>
                    <a:cubicBezTo>
                      <a:pt x="530" y="1319"/>
                      <a:pt x="530" y="1319"/>
                      <a:pt x="530" y="1319"/>
                    </a:cubicBezTo>
                    <a:cubicBezTo>
                      <a:pt x="530" y="1035"/>
                      <a:pt x="530" y="1035"/>
                      <a:pt x="530" y="1035"/>
                    </a:cubicBezTo>
                    <a:cubicBezTo>
                      <a:pt x="585" y="1129"/>
                      <a:pt x="585" y="1129"/>
                      <a:pt x="585" y="1129"/>
                    </a:cubicBezTo>
                    <a:cubicBezTo>
                      <a:pt x="594" y="1144"/>
                      <a:pt x="609" y="1153"/>
                      <a:pt x="625" y="1153"/>
                    </a:cubicBezTo>
                    <a:cubicBezTo>
                      <a:pt x="633" y="1153"/>
                      <a:pt x="640" y="1151"/>
                      <a:pt x="648" y="1147"/>
                    </a:cubicBezTo>
                    <a:cubicBezTo>
                      <a:pt x="882" y="1017"/>
                      <a:pt x="882" y="1017"/>
                      <a:pt x="882" y="1017"/>
                    </a:cubicBezTo>
                    <a:cubicBezTo>
                      <a:pt x="882" y="1124"/>
                      <a:pt x="882" y="1124"/>
                      <a:pt x="882" y="1124"/>
                    </a:cubicBezTo>
                    <a:cubicBezTo>
                      <a:pt x="827" y="1155"/>
                      <a:pt x="827" y="1155"/>
                      <a:pt x="827" y="1155"/>
                    </a:cubicBezTo>
                    <a:cubicBezTo>
                      <a:pt x="817" y="1160"/>
                      <a:pt x="814" y="1172"/>
                      <a:pt x="819" y="1182"/>
                    </a:cubicBezTo>
                    <a:cubicBezTo>
                      <a:pt x="823" y="1189"/>
                      <a:pt x="829" y="1192"/>
                      <a:pt x="836" y="1192"/>
                    </a:cubicBezTo>
                    <a:cubicBezTo>
                      <a:pt x="840" y="1192"/>
                      <a:pt x="843" y="1191"/>
                      <a:pt x="846" y="1190"/>
                    </a:cubicBezTo>
                    <a:cubicBezTo>
                      <a:pt x="911" y="1154"/>
                      <a:pt x="911" y="1154"/>
                      <a:pt x="911" y="1154"/>
                    </a:cubicBezTo>
                    <a:cubicBezTo>
                      <a:pt x="918" y="1150"/>
                      <a:pt x="922" y="1143"/>
                      <a:pt x="922" y="1136"/>
                    </a:cubicBezTo>
                    <a:cubicBezTo>
                      <a:pt x="922" y="995"/>
                      <a:pt x="922" y="995"/>
                      <a:pt x="922" y="995"/>
                    </a:cubicBezTo>
                    <a:cubicBezTo>
                      <a:pt x="994" y="955"/>
                      <a:pt x="994" y="955"/>
                      <a:pt x="994" y="955"/>
                    </a:cubicBezTo>
                    <a:cubicBezTo>
                      <a:pt x="1005" y="949"/>
                      <a:pt x="1013" y="939"/>
                      <a:pt x="1016" y="927"/>
                    </a:cubicBezTo>
                    <a:cubicBezTo>
                      <a:pt x="1019" y="914"/>
                      <a:pt x="1018" y="902"/>
                      <a:pt x="1011" y="891"/>
                    </a:cubicBezTo>
                    <a:lnTo>
                      <a:pt x="919" y="734"/>
                    </a:lnTo>
                    <a:close/>
                    <a:moveTo>
                      <a:pt x="510" y="938"/>
                    </a:moveTo>
                    <a:cubicBezTo>
                      <a:pt x="453" y="907"/>
                      <a:pt x="453" y="907"/>
                      <a:pt x="453" y="907"/>
                    </a:cubicBezTo>
                    <a:cubicBezTo>
                      <a:pt x="566" y="907"/>
                      <a:pt x="566" y="907"/>
                      <a:pt x="566" y="907"/>
                    </a:cubicBezTo>
                    <a:lnTo>
                      <a:pt x="510" y="938"/>
                    </a:lnTo>
                    <a:close/>
                    <a:moveTo>
                      <a:pt x="860" y="744"/>
                    </a:moveTo>
                    <a:cubicBezTo>
                      <a:pt x="682" y="843"/>
                      <a:pt x="682" y="843"/>
                      <a:pt x="682" y="843"/>
                    </a:cubicBezTo>
                    <a:cubicBezTo>
                      <a:pt x="694" y="786"/>
                      <a:pt x="715" y="731"/>
                      <a:pt x="743" y="679"/>
                    </a:cubicBezTo>
                    <a:lnTo>
                      <a:pt x="860" y="744"/>
                    </a:lnTo>
                    <a:close/>
                    <a:moveTo>
                      <a:pt x="277" y="679"/>
                    </a:moveTo>
                    <a:cubicBezTo>
                      <a:pt x="305" y="730"/>
                      <a:pt x="325" y="786"/>
                      <a:pt x="337" y="843"/>
                    </a:cubicBezTo>
                    <a:cubicBezTo>
                      <a:pt x="159" y="744"/>
                      <a:pt x="159" y="744"/>
                      <a:pt x="159" y="744"/>
                    </a:cubicBezTo>
                    <a:lnTo>
                      <a:pt x="277" y="679"/>
                    </a:lnTo>
                    <a:close/>
                    <a:moveTo>
                      <a:pt x="137" y="1017"/>
                    </a:moveTo>
                    <a:cubicBezTo>
                      <a:pt x="175" y="1038"/>
                      <a:pt x="175" y="1038"/>
                      <a:pt x="175" y="1038"/>
                    </a:cubicBezTo>
                    <a:cubicBezTo>
                      <a:pt x="178" y="1040"/>
                      <a:pt x="181" y="1040"/>
                      <a:pt x="185" y="1040"/>
                    </a:cubicBezTo>
                    <a:cubicBezTo>
                      <a:pt x="192" y="1040"/>
                      <a:pt x="199" y="1037"/>
                      <a:pt x="202" y="1030"/>
                    </a:cubicBezTo>
                    <a:cubicBezTo>
                      <a:pt x="208" y="1020"/>
                      <a:pt x="204" y="1008"/>
                      <a:pt x="194" y="1003"/>
                    </a:cubicBezTo>
                    <a:cubicBezTo>
                      <a:pt x="45" y="920"/>
                      <a:pt x="45" y="920"/>
                      <a:pt x="45" y="920"/>
                    </a:cubicBezTo>
                    <a:cubicBezTo>
                      <a:pt x="43" y="919"/>
                      <a:pt x="42" y="917"/>
                      <a:pt x="42" y="916"/>
                    </a:cubicBezTo>
                    <a:cubicBezTo>
                      <a:pt x="42" y="915"/>
                      <a:pt x="41" y="913"/>
                      <a:pt x="43" y="911"/>
                    </a:cubicBezTo>
                    <a:cubicBezTo>
                      <a:pt x="125" y="771"/>
                      <a:pt x="125" y="771"/>
                      <a:pt x="125" y="771"/>
                    </a:cubicBezTo>
                    <a:cubicBezTo>
                      <a:pt x="482" y="969"/>
                      <a:pt x="482" y="969"/>
                      <a:pt x="482" y="969"/>
                    </a:cubicBezTo>
                    <a:cubicBezTo>
                      <a:pt x="399" y="1109"/>
                      <a:pt x="399" y="1109"/>
                      <a:pt x="399" y="1109"/>
                    </a:cubicBezTo>
                    <a:cubicBezTo>
                      <a:pt x="398" y="1112"/>
                      <a:pt x="394" y="1113"/>
                      <a:pt x="391" y="1112"/>
                    </a:cubicBezTo>
                    <a:cubicBezTo>
                      <a:pt x="271" y="1045"/>
                      <a:pt x="271" y="1045"/>
                      <a:pt x="271" y="1045"/>
                    </a:cubicBezTo>
                    <a:cubicBezTo>
                      <a:pt x="261" y="1040"/>
                      <a:pt x="249" y="1043"/>
                      <a:pt x="244" y="1053"/>
                    </a:cubicBezTo>
                    <a:cubicBezTo>
                      <a:pt x="238" y="1063"/>
                      <a:pt x="242" y="1075"/>
                      <a:pt x="252" y="1080"/>
                    </a:cubicBezTo>
                    <a:cubicBezTo>
                      <a:pt x="371" y="1147"/>
                      <a:pt x="371" y="1147"/>
                      <a:pt x="371" y="1147"/>
                    </a:cubicBezTo>
                    <a:cubicBezTo>
                      <a:pt x="379" y="1151"/>
                      <a:pt x="386" y="1153"/>
                      <a:pt x="394" y="1153"/>
                    </a:cubicBezTo>
                    <a:cubicBezTo>
                      <a:pt x="410" y="1153"/>
                      <a:pt x="425" y="1144"/>
                      <a:pt x="434" y="1130"/>
                    </a:cubicBezTo>
                    <a:cubicBezTo>
                      <a:pt x="489" y="1035"/>
                      <a:pt x="489" y="1035"/>
                      <a:pt x="489" y="1035"/>
                    </a:cubicBezTo>
                    <a:cubicBezTo>
                      <a:pt x="489" y="1319"/>
                      <a:pt x="489" y="1319"/>
                      <a:pt x="489" y="1319"/>
                    </a:cubicBezTo>
                    <a:cubicBezTo>
                      <a:pt x="137" y="1124"/>
                      <a:pt x="137" y="1124"/>
                      <a:pt x="137" y="1124"/>
                    </a:cubicBezTo>
                    <a:lnTo>
                      <a:pt x="137" y="1017"/>
                    </a:lnTo>
                    <a:close/>
                    <a:moveTo>
                      <a:pt x="977" y="916"/>
                    </a:moveTo>
                    <a:cubicBezTo>
                      <a:pt x="977" y="917"/>
                      <a:pt x="976" y="919"/>
                      <a:pt x="974" y="920"/>
                    </a:cubicBezTo>
                    <a:cubicBezTo>
                      <a:pt x="628" y="1112"/>
                      <a:pt x="628" y="1112"/>
                      <a:pt x="628" y="1112"/>
                    </a:cubicBezTo>
                    <a:cubicBezTo>
                      <a:pt x="625" y="1113"/>
                      <a:pt x="621" y="1112"/>
                      <a:pt x="620" y="1109"/>
                    </a:cubicBezTo>
                    <a:cubicBezTo>
                      <a:pt x="537" y="969"/>
                      <a:pt x="537" y="969"/>
                      <a:pt x="537" y="969"/>
                    </a:cubicBezTo>
                    <a:cubicBezTo>
                      <a:pt x="894" y="771"/>
                      <a:pt x="894" y="771"/>
                      <a:pt x="894" y="771"/>
                    </a:cubicBezTo>
                    <a:cubicBezTo>
                      <a:pt x="977" y="911"/>
                      <a:pt x="977" y="911"/>
                      <a:pt x="977" y="911"/>
                    </a:cubicBezTo>
                    <a:cubicBezTo>
                      <a:pt x="978" y="913"/>
                      <a:pt x="977" y="915"/>
                      <a:pt x="977" y="916"/>
                    </a:cubicBezTo>
                    <a:close/>
                  </a:path>
                </a:pathLst>
              </a:custGeom>
              <a:gradFill>
                <a:gsLst>
                  <a:gs pos="17000">
                    <a:srgbClr val="502E5A"/>
                  </a:gs>
                  <a:gs pos="100000">
                    <a:srgbClr val="4C4994"/>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Cera Pro" panose="00000400000000000000" pitchFamily="50" charset="0"/>
                  <a:cs typeface="Arial" panose="020B0604020202020204" pitchFamily="34" charset="0"/>
                </a:endParaRPr>
              </a:p>
            </p:txBody>
          </p:sp>
          <p:sp>
            <p:nvSpPr>
              <p:cNvPr id="997" name="Freeform 82">
                <a:extLst>
                  <a:ext uri="{FF2B5EF4-FFF2-40B4-BE49-F238E27FC236}">
                    <a16:creationId xmlns:a16="http://schemas.microsoft.com/office/drawing/2014/main" id="{B81330C1-3A03-14E7-9DD0-8AF47C2E89C8}"/>
                  </a:ext>
                </a:extLst>
              </p:cNvPr>
              <p:cNvSpPr>
                <a:spLocks/>
              </p:cNvSpPr>
              <p:nvPr/>
            </p:nvSpPr>
            <p:spPr bwMode="auto">
              <a:xfrm>
                <a:off x="1002786" y="2801498"/>
                <a:ext cx="31855" cy="35677"/>
              </a:xfrm>
              <a:custGeom>
                <a:avLst/>
                <a:gdLst>
                  <a:gd name="T0" fmla="*/ 20 w 40"/>
                  <a:gd name="T1" fmla="*/ 45 h 45"/>
                  <a:gd name="T2" fmla="*/ 20 w 40"/>
                  <a:gd name="T3" fmla="*/ 45 h 45"/>
                  <a:gd name="T4" fmla="*/ 40 w 40"/>
                  <a:gd name="T5" fmla="*/ 25 h 45"/>
                  <a:gd name="T6" fmla="*/ 40 w 40"/>
                  <a:gd name="T7" fmla="*/ 20 h 45"/>
                  <a:gd name="T8" fmla="*/ 20 w 40"/>
                  <a:gd name="T9" fmla="*/ 0 h 45"/>
                  <a:gd name="T10" fmla="*/ 20 w 40"/>
                  <a:gd name="T11" fmla="*/ 0 h 45"/>
                  <a:gd name="T12" fmla="*/ 0 w 40"/>
                  <a:gd name="T13" fmla="*/ 20 h 45"/>
                  <a:gd name="T14" fmla="*/ 0 w 40"/>
                  <a:gd name="T15" fmla="*/ 25 h 45"/>
                  <a:gd name="T16" fmla="*/ 20 w 40"/>
                  <a:gd name="T17"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45">
                    <a:moveTo>
                      <a:pt x="20" y="45"/>
                    </a:moveTo>
                    <a:cubicBezTo>
                      <a:pt x="20" y="45"/>
                      <a:pt x="20" y="45"/>
                      <a:pt x="20" y="45"/>
                    </a:cubicBezTo>
                    <a:cubicBezTo>
                      <a:pt x="31" y="45"/>
                      <a:pt x="40" y="36"/>
                      <a:pt x="40" y="25"/>
                    </a:cubicBezTo>
                    <a:cubicBezTo>
                      <a:pt x="40" y="20"/>
                      <a:pt x="40" y="20"/>
                      <a:pt x="40" y="20"/>
                    </a:cubicBezTo>
                    <a:cubicBezTo>
                      <a:pt x="40" y="9"/>
                      <a:pt x="31" y="0"/>
                      <a:pt x="20" y="0"/>
                    </a:cubicBezTo>
                    <a:cubicBezTo>
                      <a:pt x="20" y="0"/>
                      <a:pt x="20" y="0"/>
                      <a:pt x="20" y="0"/>
                    </a:cubicBezTo>
                    <a:cubicBezTo>
                      <a:pt x="9" y="0"/>
                      <a:pt x="0" y="9"/>
                      <a:pt x="0" y="20"/>
                    </a:cubicBezTo>
                    <a:cubicBezTo>
                      <a:pt x="0" y="25"/>
                      <a:pt x="0" y="25"/>
                      <a:pt x="0" y="25"/>
                    </a:cubicBezTo>
                    <a:cubicBezTo>
                      <a:pt x="0" y="36"/>
                      <a:pt x="9" y="45"/>
                      <a:pt x="20" y="45"/>
                    </a:cubicBezTo>
                    <a:close/>
                  </a:path>
                </a:pathLst>
              </a:custGeom>
              <a:gradFill>
                <a:gsLst>
                  <a:gs pos="17000">
                    <a:srgbClr val="502E5A"/>
                  </a:gs>
                  <a:gs pos="100000">
                    <a:srgbClr val="4C4994"/>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Cera Pro" panose="00000400000000000000" pitchFamily="50" charset="0"/>
                  <a:cs typeface="Arial" panose="020B0604020202020204" pitchFamily="34" charset="0"/>
                </a:endParaRPr>
              </a:p>
            </p:txBody>
          </p:sp>
          <p:sp>
            <p:nvSpPr>
              <p:cNvPr id="998" name="Freeform 83">
                <a:extLst>
                  <a:ext uri="{FF2B5EF4-FFF2-40B4-BE49-F238E27FC236}">
                    <a16:creationId xmlns:a16="http://schemas.microsoft.com/office/drawing/2014/main" id="{A0D879A0-DDF6-CE9A-1F30-D3A4DFC8FB44}"/>
                  </a:ext>
                </a:extLst>
              </p:cNvPr>
              <p:cNvSpPr>
                <a:spLocks/>
              </p:cNvSpPr>
              <p:nvPr/>
            </p:nvSpPr>
            <p:spPr bwMode="auto">
              <a:xfrm>
                <a:off x="1002786" y="2860535"/>
                <a:ext cx="31855" cy="35677"/>
              </a:xfrm>
              <a:custGeom>
                <a:avLst/>
                <a:gdLst>
                  <a:gd name="T0" fmla="*/ 0 w 40"/>
                  <a:gd name="T1" fmla="*/ 25 h 45"/>
                  <a:gd name="T2" fmla="*/ 20 w 40"/>
                  <a:gd name="T3" fmla="*/ 45 h 45"/>
                  <a:gd name="T4" fmla="*/ 20 w 40"/>
                  <a:gd name="T5" fmla="*/ 45 h 45"/>
                  <a:gd name="T6" fmla="*/ 40 w 40"/>
                  <a:gd name="T7" fmla="*/ 25 h 45"/>
                  <a:gd name="T8" fmla="*/ 40 w 40"/>
                  <a:gd name="T9" fmla="*/ 20 h 45"/>
                  <a:gd name="T10" fmla="*/ 20 w 40"/>
                  <a:gd name="T11" fmla="*/ 0 h 45"/>
                  <a:gd name="T12" fmla="*/ 20 w 40"/>
                  <a:gd name="T13" fmla="*/ 0 h 45"/>
                  <a:gd name="T14" fmla="*/ 0 w 40"/>
                  <a:gd name="T15" fmla="*/ 20 h 45"/>
                  <a:gd name="T16" fmla="*/ 0 w 40"/>
                  <a:gd name="T17" fmla="*/ 2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45">
                    <a:moveTo>
                      <a:pt x="0" y="25"/>
                    </a:moveTo>
                    <a:cubicBezTo>
                      <a:pt x="0" y="36"/>
                      <a:pt x="9" y="45"/>
                      <a:pt x="20" y="45"/>
                    </a:cubicBezTo>
                    <a:cubicBezTo>
                      <a:pt x="20" y="45"/>
                      <a:pt x="20" y="45"/>
                      <a:pt x="20" y="45"/>
                    </a:cubicBezTo>
                    <a:cubicBezTo>
                      <a:pt x="31" y="45"/>
                      <a:pt x="40" y="36"/>
                      <a:pt x="40" y="25"/>
                    </a:cubicBezTo>
                    <a:cubicBezTo>
                      <a:pt x="40" y="20"/>
                      <a:pt x="40" y="20"/>
                      <a:pt x="40" y="20"/>
                    </a:cubicBezTo>
                    <a:cubicBezTo>
                      <a:pt x="40" y="9"/>
                      <a:pt x="31" y="0"/>
                      <a:pt x="20" y="0"/>
                    </a:cubicBezTo>
                    <a:cubicBezTo>
                      <a:pt x="20" y="0"/>
                      <a:pt x="20" y="0"/>
                      <a:pt x="20" y="0"/>
                    </a:cubicBezTo>
                    <a:cubicBezTo>
                      <a:pt x="9" y="0"/>
                      <a:pt x="0" y="9"/>
                      <a:pt x="0" y="20"/>
                    </a:cubicBezTo>
                    <a:lnTo>
                      <a:pt x="0" y="25"/>
                    </a:lnTo>
                    <a:close/>
                  </a:path>
                </a:pathLst>
              </a:custGeom>
              <a:gradFill>
                <a:gsLst>
                  <a:gs pos="17000">
                    <a:srgbClr val="502E5A"/>
                  </a:gs>
                  <a:gs pos="100000">
                    <a:srgbClr val="4C4994"/>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Cera Pro" panose="00000400000000000000" pitchFamily="50" charset="0"/>
                  <a:cs typeface="Arial" panose="020B0604020202020204" pitchFamily="34" charset="0"/>
                </a:endParaRPr>
              </a:p>
            </p:txBody>
          </p:sp>
          <p:sp>
            <p:nvSpPr>
              <p:cNvPr id="999" name="Freeform 84">
                <a:extLst>
                  <a:ext uri="{FF2B5EF4-FFF2-40B4-BE49-F238E27FC236}">
                    <a16:creationId xmlns:a16="http://schemas.microsoft.com/office/drawing/2014/main" id="{B91A5983-0B7B-46D1-AE7E-E9485C7EF6B6}"/>
                  </a:ext>
                </a:extLst>
              </p:cNvPr>
              <p:cNvSpPr>
                <a:spLocks/>
              </p:cNvSpPr>
              <p:nvPr/>
            </p:nvSpPr>
            <p:spPr bwMode="auto">
              <a:xfrm>
                <a:off x="1029969" y="2832503"/>
                <a:ext cx="35677" cy="31855"/>
              </a:xfrm>
              <a:custGeom>
                <a:avLst/>
                <a:gdLst>
                  <a:gd name="T0" fmla="*/ 20 w 45"/>
                  <a:gd name="T1" fmla="*/ 40 h 40"/>
                  <a:gd name="T2" fmla="*/ 20 w 45"/>
                  <a:gd name="T3" fmla="*/ 40 h 40"/>
                  <a:gd name="T4" fmla="*/ 25 w 45"/>
                  <a:gd name="T5" fmla="*/ 40 h 40"/>
                  <a:gd name="T6" fmla="*/ 45 w 45"/>
                  <a:gd name="T7" fmla="*/ 20 h 40"/>
                  <a:gd name="T8" fmla="*/ 25 w 45"/>
                  <a:gd name="T9" fmla="*/ 0 h 40"/>
                  <a:gd name="T10" fmla="*/ 25 w 45"/>
                  <a:gd name="T11" fmla="*/ 0 h 40"/>
                  <a:gd name="T12" fmla="*/ 20 w 45"/>
                  <a:gd name="T13" fmla="*/ 0 h 40"/>
                  <a:gd name="T14" fmla="*/ 0 w 45"/>
                  <a:gd name="T15" fmla="*/ 21 h 40"/>
                  <a:gd name="T16" fmla="*/ 20 w 45"/>
                  <a:gd name="T17"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 h="40">
                    <a:moveTo>
                      <a:pt x="20" y="40"/>
                    </a:moveTo>
                    <a:cubicBezTo>
                      <a:pt x="20" y="40"/>
                      <a:pt x="20" y="40"/>
                      <a:pt x="20" y="40"/>
                    </a:cubicBezTo>
                    <a:cubicBezTo>
                      <a:pt x="25" y="40"/>
                      <a:pt x="25" y="40"/>
                      <a:pt x="25" y="40"/>
                    </a:cubicBezTo>
                    <a:cubicBezTo>
                      <a:pt x="36" y="40"/>
                      <a:pt x="45" y="31"/>
                      <a:pt x="45" y="20"/>
                    </a:cubicBezTo>
                    <a:cubicBezTo>
                      <a:pt x="45" y="9"/>
                      <a:pt x="36" y="0"/>
                      <a:pt x="25" y="0"/>
                    </a:cubicBezTo>
                    <a:cubicBezTo>
                      <a:pt x="25" y="0"/>
                      <a:pt x="25" y="0"/>
                      <a:pt x="25" y="0"/>
                    </a:cubicBezTo>
                    <a:cubicBezTo>
                      <a:pt x="20" y="0"/>
                      <a:pt x="20" y="0"/>
                      <a:pt x="20" y="0"/>
                    </a:cubicBezTo>
                    <a:cubicBezTo>
                      <a:pt x="9" y="0"/>
                      <a:pt x="0" y="9"/>
                      <a:pt x="0" y="21"/>
                    </a:cubicBezTo>
                    <a:cubicBezTo>
                      <a:pt x="0" y="32"/>
                      <a:pt x="9" y="40"/>
                      <a:pt x="20" y="40"/>
                    </a:cubicBezTo>
                    <a:close/>
                  </a:path>
                </a:pathLst>
              </a:custGeom>
              <a:gradFill>
                <a:gsLst>
                  <a:gs pos="17000">
                    <a:srgbClr val="502E5A"/>
                  </a:gs>
                  <a:gs pos="100000">
                    <a:srgbClr val="4C4994"/>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Cera Pro" panose="00000400000000000000" pitchFamily="50" charset="0"/>
                  <a:cs typeface="Arial" panose="020B0604020202020204" pitchFamily="34" charset="0"/>
                </a:endParaRPr>
              </a:p>
            </p:txBody>
          </p:sp>
          <p:sp>
            <p:nvSpPr>
              <p:cNvPr id="1000" name="Freeform 85">
                <a:extLst>
                  <a:ext uri="{FF2B5EF4-FFF2-40B4-BE49-F238E27FC236}">
                    <a16:creationId xmlns:a16="http://schemas.microsoft.com/office/drawing/2014/main" id="{D0DB1AF1-61F6-8EF8-3184-9D2DB5094C3D}"/>
                  </a:ext>
                </a:extLst>
              </p:cNvPr>
              <p:cNvSpPr>
                <a:spLocks/>
              </p:cNvSpPr>
              <p:nvPr/>
            </p:nvSpPr>
            <p:spPr bwMode="auto">
              <a:xfrm>
                <a:off x="970506" y="2832503"/>
                <a:ext cx="36952" cy="32704"/>
              </a:xfrm>
              <a:custGeom>
                <a:avLst/>
                <a:gdLst>
                  <a:gd name="T0" fmla="*/ 21 w 46"/>
                  <a:gd name="T1" fmla="*/ 41 h 41"/>
                  <a:gd name="T2" fmla="*/ 21 w 46"/>
                  <a:gd name="T3" fmla="*/ 41 h 41"/>
                  <a:gd name="T4" fmla="*/ 26 w 46"/>
                  <a:gd name="T5" fmla="*/ 41 h 41"/>
                  <a:gd name="T6" fmla="*/ 46 w 46"/>
                  <a:gd name="T7" fmla="*/ 20 h 41"/>
                  <a:gd name="T8" fmla="*/ 26 w 46"/>
                  <a:gd name="T9" fmla="*/ 0 h 41"/>
                  <a:gd name="T10" fmla="*/ 25 w 46"/>
                  <a:gd name="T11" fmla="*/ 0 h 41"/>
                  <a:gd name="T12" fmla="*/ 20 w 46"/>
                  <a:gd name="T13" fmla="*/ 1 h 41"/>
                  <a:gd name="T14" fmla="*/ 0 w 46"/>
                  <a:gd name="T15" fmla="*/ 21 h 41"/>
                  <a:gd name="T16" fmla="*/ 21 w 46"/>
                  <a:gd name="T17" fmla="*/ 4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 h="41">
                    <a:moveTo>
                      <a:pt x="21" y="41"/>
                    </a:moveTo>
                    <a:cubicBezTo>
                      <a:pt x="21" y="41"/>
                      <a:pt x="21" y="41"/>
                      <a:pt x="21" y="41"/>
                    </a:cubicBezTo>
                    <a:cubicBezTo>
                      <a:pt x="26" y="41"/>
                      <a:pt x="26" y="41"/>
                      <a:pt x="26" y="41"/>
                    </a:cubicBezTo>
                    <a:cubicBezTo>
                      <a:pt x="37" y="41"/>
                      <a:pt x="46" y="32"/>
                      <a:pt x="46" y="20"/>
                    </a:cubicBezTo>
                    <a:cubicBezTo>
                      <a:pt x="46" y="9"/>
                      <a:pt x="37" y="0"/>
                      <a:pt x="26" y="0"/>
                    </a:cubicBezTo>
                    <a:cubicBezTo>
                      <a:pt x="25" y="0"/>
                      <a:pt x="25" y="0"/>
                      <a:pt x="25" y="0"/>
                    </a:cubicBezTo>
                    <a:cubicBezTo>
                      <a:pt x="20" y="1"/>
                      <a:pt x="20" y="1"/>
                      <a:pt x="20" y="1"/>
                    </a:cubicBezTo>
                    <a:cubicBezTo>
                      <a:pt x="9" y="1"/>
                      <a:pt x="0" y="10"/>
                      <a:pt x="0" y="21"/>
                    </a:cubicBezTo>
                    <a:cubicBezTo>
                      <a:pt x="1" y="32"/>
                      <a:pt x="9" y="41"/>
                      <a:pt x="21" y="41"/>
                    </a:cubicBezTo>
                    <a:close/>
                  </a:path>
                </a:pathLst>
              </a:custGeom>
              <a:gradFill>
                <a:gsLst>
                  <a:gs pos="17000">
                    <a:srgbClr val="502E5A"/>
                  </a:gs>
                  <a:gs pos="100000">
                    <a:srgbClr val="4C4994"/>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Cera Pro" panose="00000400000000000000" pitchFamily="50" charset="0"/>
                  <a:cs typeface="Arial" panose="020B0604020202020204" pitchFamily="34" charset="0"/>
                </a:endParaRPr>
              </a:p>
            </p:txBody>
          </p:sp>
          <p:sp>
            <p:nvSpPr>
              <p:cNvPr id="1001" name="Freeform 86">
                <a:extLst>
                  <a:ext uri="{FF2B5EF4-FFF2-40B4-BE49-F238E27FC236}">
                    <a16:creationId xmlns:a16="http://schemas.microsoft.com/office/drawing/2014/main" id="{B8285A73-09C7-3C5F-39EB-3F1D8641AF03}"/>
                  </a:ext>
                </a:extLst>
              </p:cNvPr>
              <p:cNvSpPr>
                <a:spLocks/>
              </p:cNvSpPr>
              <p:nvPr/>
            </p:nvSpPr>
            <p:spPr bwMode="auto">
              <a:xfrm>
                <a:off x="1678109" y="2728869"/>
                <a:ext cx="35677" cy="31855"/>
              </a:xfrm>
              <a:custGeom>
                <a:avLst/>
                <a:gdLst>
                  <a:gd name="T0" fmla="*/ 20 w 45"/>
                  <a:gd name="T1" fmla="*/ 40 h 40"/>
                  <a:gd name="T2" fmla="*/ 20 w 45"/>
                  <a:gd name="T3" fmla="*/ 40 h 40"/>
                  <a:gd name="T4" fmla="*/ 25 w 45"/>
                  <a:gd name="T5" fmla="*/ 40 h 40"/>
                  <a:gd name="T6" fmla="*/ 45 w 45"/>
                  <a:gd name="T7" fmla="*/ 20 h 40"/>
                  <a:gd name="T8" fmla="*/ 25 w 45"/>
                  <a:gd name="T9" fmla="*/ 0 h 40"/>
                  <a:gd name="T10" fmla="*/ 25 w 45"/>
                  <a:gd name="T11" fmla="*/ 0 h 40"/>
                  <a:gd name="T12" fmla="*/ 20 w 45"/>
                  <a:gd name="T13" fmla="*/ 0 h 40"/>
                  <a:gd name="T14" fmla="*/ 0 w 45"/>
                  <a:gd name="T15" fmla="*/ 20 h 40"/>
                  <a:gd name="T16" fmla="*/ 20 w 45"/>
                  <a:gd name="T17"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 h="40">
                    <a:moveTo>
                      <a:pt x="20" y="40"/>
                    </a:moveTo>
                    <a:cubicBezTo>
                      <a:pt x="20" y="40"/>
                      <a:pt x="20" y="40"/>
                      <a:pt x="20" y="40"/>
                    </a:cubicBezTo>
                    <a:cubicBezTo>
                      <a:pt x="25" y="40"/>
                      <a:pt x="25" y="40"/>
                      <a:pt x="25" y="40"/>
                    </a:cubicBezTo>
                    <a:cubicBezTo>
                      <a:pt x="37" y="40"/>
                      <a:pt x="45" y="31"/>
                      <a:pt x="45" y="20"/>
                    </a:cubicBezTo>
                    <a:cubicBezTo>
                      <a:pt x="45" y="9"/>
                      <a:pt x="36" y="0"/>
                      <a:pt x="25" y="0"/>
                    </a:cubicBezTo>
                    <a:cubicBezTo>
                      <a:pt x="25" y="0"/>
                      <a:pt x="25" y="0"/>
                      <a:pt x="25" y="0"/>
                    </a:cubicBezTo>
                    <a:cubicBezTo>
                      <a:pt x="20" y="0"/>
                      <a:pt x="20" y="0"/>
                      <a:pt x="20" y="0"/>
                    </a:cubicBezTo>
                    <a:cubicBezTo>
                      <a:pt x="9" y="0"/>
                      <a:pt x="0" y="9"/>
                      <a:pt x="0" y="20"/>
                    </a:cubicBezTo>
                    <a:cubicBezTo>
                      <a:pt x="0" y="31"/>
                      <a:pt x="9" y="40"/>
                      <a:pt x="20" y="40"/>
                    </a:cubicBezTo>
                    <a:close/>
                  </a:path>
                </a:pathLst>
              </a:custGeom>
              <a:gradFill>
                <a:gsLst>
                  <a:gs pos="17000">
                    <a:srgbClr val="502E5A"/>
                  </a:gs>
                  <a:gs pos="100000">
                    <a:srgbClr val="4C4994"/>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Cera Pro" panose="00000400000000000000" pitchFamily="50" charset="0"/>
                  <a:cs typeface="Arial" panose="020B0604020202020204" pitchFamily="34" charset="0"/>
                </a:endParaRPr>
              </a:p>
            </p:txBody>
          </p:sp>
          <p:sp>
            <p:nvSpPr>
              <p:cNvPr id="1002" name="Freeform 87">
                <a:extLst>
                  <a:ext uri="{FF2B5EF4-FFF2-40B4-BE49-F238E27FC236}">
                    <a16:creationId xmlns:a16="http://schemas.microsoft.com/office/drawing/2014/main" id="{3CA0FD14-E6B9-9510-BF53-670F05BFFAB6}"/>
                  </a:ext>
                </a:extLst>
              </p:cNvPr>
              <p:cNvSpPr>
                <a:spLocks/>
              </p:cNvSpPr>
              <p:nvPr/>
            </p:nvSpPr>
            <p:spPr bwMode="auto">
              <a:xfrm>
                <a:off x="1029969" y="2420938"/>
                <a:ext cx="31855" cy="35677"/>
              </a:xfrm>
              <a:custGeom>
                <a:avLst/>
                <a:gdLst>
                  <a:gd name="T0" fmla="*/ 20 w 40"/>
                  <a:gd name="T1" fmla="*/ 45 h 45"/>
                  <a:gd name="T2" fmla="*/ 20 w 40"/>
                  <a:gd name="T3" fmla="*/ 45 h 45"/>
                  <a:gd name="T4" fmla="*/ 40 w 40"/>
                  <a:gd name="T5" fmla="*/ 25 h 45"/>
                  <a:gd name="T6" fmla="*/ 40 w 40"/>
                  <a:gd name="T7" fmla="*/ 20 h 45"/>
                  <a:gd name="T8" fmla="*/ 20 w 40"/>
                  <a:gd name="T9" fmla="*/ 0 h 45"/>
                  <a:gd name="T10" fmla="*/ 20 w 40"/>
                  <a:gd name="T11" fmla="*/ 0 h 45"/>
                  <a:gd name="T12" fmla="*/ 0 w 40"/>
                  <a:gd name="T13" fmla="*/ 20 h 45"/>
                  <a:gd name="T14" fmla="*/ 0 w 40"/>
                  <a:gd name="T15" fmla="*/ 25 h 45"/>
                  <a:gd name="T16" fmla="*/ 20 w 40"/>
                  <a:gd name="T17"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45">
                    <a:moveTo>
                      <a:pt x="20" y="45"/>
                    </a:moveTo>
                    <a:cubicBezTo>
                      <a:pt x="20" y="45"/>
                      <a:pt x="20" y="45"/>
                      <a:pt x="20" y="45"/>
                    </a:cubicBezTo>
                    <a:cubicBezTo>
                      <a:pt x="31" y="45"/>
                      <a:pt x="40" y="36"/>
                      <a:pt x="40" y="25"/>
                    </a:cubicBezTo>
                    <a:cubicBezTo>
                      <a:pt x="40" y="20"/>
                      <a:pt x="40" y="20"/>
                      <a:pt x="40" y="20"/>
                    </a:cubicBezTo>
                    <a:cubicBezTo>
                      <a:pt x="40" y="9"/>
                      <a:pt x="31" y="0"/>
                      <a:pt x="20" y="0"/>
                    </a:cubicBezTo>
                    <a:cubicBezTo>
                      <a:pt x="20" y="0"/>
                      <a:pt x="20" y="0"/>
                      <a:pt x="20" y="0"/>
                    </a:cubicBezTo>
                    <a:cubicBezTo>
                      <a:pt x="9" y="0"/>
                      <a:pt x="0" y="9"/>
                      <a:pt x="0" y="20"/>
                    </a:cubicBezTo>
                    <a:cubicBezTo>
                      <a:pt x="0" y="25"/>
                      <a:pt x="0" y="25"/>
                      <a:pt x="0" y="25"/>
                    </a:cubicBezTo>
                    <a:cubicBezTo>
                      <a:pt x="0" y="36"/>
                      <a:pt x="9" y="45"/>
                      <a:pt x="20" y="45"/>
                    </a:cubicBezTo>
                    <a:close/>
                  </a:path>
                </a:pathLst>
              </a:custGeom>
              <a:gradFill>
                <a:gsLst>
                  <a:gs pos="17000">
                    <a:srgbClr val="502E5A"/>
                  </a:gs>
                  <a:gs pos="100000">
                    <a:srgbClr val="4C4994"/>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Cera Pro" panose="00000400000000000000" pitchFamily="50" charset="0"/>
                  <a:cs typeface="Arial" panose="020B0604020202020204" pitchFamily="34" charset="0"/>
                </a:endParaRPr>
              </a:p>
            </p:txBody>
          </p:sp>
          <p:sp>
            <p:nvSpPr>
              <p:cNvPr id="1003" name="Freeform 88">
                <a:extLst>
                  <a:ext uri="{FF2B5EF4-FFF2-40B4-BE49-F238E27FC236}">
                    <a16:creationId xmlns:a16="http://schemas.microsoft.com/office/drawing/2014/main" id="{DEE3A44F-7BDC-212F-2288-6EC5DC6C9F16}"/>
                  </a:ext>
                </a:extLst>
              </p:cNvPr>
              <p:cNvSpPr>
                <a:spLocks/>
              </p:cNvSpPr>
              <p:nvPr/>
            </p:nvSpPr>
            <p:spPr bwMode="auto">
              <a:xfrm>
                <a:off x="1029969" y="2479976"/>
                <a:ext cx="31855" cy="35677"/>
              </a:xfrm>
              <a:custGeom>
                <a:avLst/>
                <a:gdLst>
                  <a:gd name="T0" fmla="*/ 40 w 40"/>
                  <a:gd name="T1" fmla="*/ 20 h 45"/>
                  <a:gd name="T2" fmla="*/ 20 w 40"/>
                  <a:gd name="T3" fmla="*/ 0 h 45"/>
                  <a:gd name="T4" fmla="*/ 20 w 40"/>
                  <a:gd name="T5" fmla="*/ 0 h 45"/>
                  <a:gd name="T6" fmla="*/ 0 w 40"/>
                  <a:gd name="T7" fmla="*/ 20 h 45"/>
                  <a:gd name="T8" fmla="*/ 0 w 40"/>
                  <a:gd name="T9" fmla="*/ 25 h 45"/>
                  <a:gd name="T10" fmla="*/ 20 w 40"/>
                  <a:gd name="T11" fmla="*/ 45 h 45"/>
                  <a:gd name="T12" fmla="*/ 20 w 40"/>
                  <a:gd name="T13" fmla="*/ 45 h 45"/>
                  <a:gd name="T14" fmla="*/ 40 w 40"/>
                  <a:gd name="T15" fmla="*/ 25 h 45"/>
                  <a:gd name="T16" fmla="*/ 40 w 40"/>
                  <a:gd name="T17" fmla="*/ 2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45">
                    <a:moveTo>
                      <a:pt x="40" y="20"/>
                    </a:moveTo>
                    <a:cubicBezTo>
                      <a:pt x="40" y="9"/>
                      <a:pt x="31" y="0"/>
                      <a:pt x="20" y="0"/>
                    </a:cubicBezTo>
                    <a:cubicBezTo>
                      <a:pt x="20" y="0"/>
                      <a:pt x="20" y="0"/>
                      <a:pt x="20" y="0"/>
                    </a:cubicBezTo>
                    <a:cubicBezTo>
                      <a:pt x="9" y="0"/>
                      <a:pt x="0" y="9"/>
                      <a:pt x="0" y="20"/>
                    </a:cubicBezTo>
                    <a:cubicBezTo>
                      <a:pt x="0" y="25"/>
                      <a:pt x="0" y="25"/>
                      <a:pt x="0" y="25"/>
                    </a:cubicBezTo>
                    <a:cubicBezTo>
                      <a:pt x="0" y="36"/>
                      <a:pt x="9" y="45"/>
                      <a:pt x="20" y="45"/>
                    </a:cubicBezTo>
                    <a:cubicBezTo>
                      <a:pt x="20" y="45"/>
                      <a:pt x="20" y="45"/>
                      <a:pt x="20" y="45"/>
                    </a:cubicBezTo>
                    <a:cubicBezTo>
                      <a:pt x="31" y="45"/>
                      <a:pt x="40" y="36"/>
                      <a:pt x="40" y="25"/>
                    </a:cubicBezTo>
                    <a:lnTo>
                      <a:pt x="40" y="20"/>
                    </a:lnTo>
                    <a:close/>
                  </a:path>
                </a:pathLst>
              </a:custGeom>
              <a:gradFill>
                <a:gsLst>
                  <a:gs pos="17000">
                    <a:srgbClr val="502E5A"/>
                  </a:gs>
                  <a:gs pos="100000">
                    <a:srgbClr val="4C4994"/>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Cera Pro" panose="00000400000000000000" pitchFamily="50" charset="0"/>
                  <a:cs typeface="Arial" panose="020B0604020202020204" pitchFamily="34" charset="0"/>
                </a:endParaRPr>
              </a:p>
            </p:txBody>
          </p:sp>
          <p:sp>
            <p:nvSpPr>
              <p:cNvPr id="1004" name="Freeform 89">
                <a:extLst>
                  <a:ext uri="{FF2B5EF4-FFF2-40B4-BE49-F238E27FC236}">
                    <a16:creationId xmlns:a16="http://schemas.microsoft.com/office/drawing/2014/main" id="{D83BA07E-BBA9-FB22-6086-90C52DB3A216}"/>
                  </a:ext>
                </a:extLst>
              </p:cNvPr>
              <p:cNvSpPr>
                <a:spLocks/>
              </p:cNvSpPr>
              <p:nvPr/>
            </p:nvSpPr>
            <p:spPr bwMode="auto">
              <a:xfrm>
                <a:off x="1057151" y="2451944"/>
                <a:ext cx="36527" cy="31855"/>
              </a:xfrm>
              <a:custGeom>
                <a:avLst/>
                <a:gdLst>
                  <a:gd name="T0" fmla="*/ 20 w 46"/>
                  <a:gd name="T1" fmla="*/ 40 h 40"/>
                  <a:gd name="T2" fmla="*/ 21 w 46"/>
                  <a:gd name="T3" fmla="*/ 40 h 40"/>
                  <a:gd name="T4" fmla="*/ 26 w 46"/>
                  <a:gd name="T5" fmla="*/ 40 h 40"/>
                  <a:gd name="T6" fmla="*/ 46 w 46"/>
                  <a:gd name="T7" fmla="*/ 20 h 40"/>
                  <a:gd name="T8" fmla="*/ 25 w 46"/>
                  <a:gd name="T9" fmla="*/ 0 h 40"/>
                  <a:gd name="T10" fmla="*/ 25 w 46"/>
                  <a:gd name="T11" fmla="*/ 0 h 40"/>
                  <a:gd name="T12" fmla="*/ 20 w 46"/>
                  <a:gd name="T13" fmla="*/ 0 h 40"/>
                  <a:gd name="T14" fmla="*/ 0 w 46"/>
                  <a:gd name="T15" fmla="*/ 20 h 40"/>
                  <a:gd name="T16" fmla="*/ 20 w 46"/>
                  <a:gd name="T17"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 h="40">
                    <a:moveTo>
                      <a:pt x="20" y="40"/>
                    </a:moveTo>
                    <a:cubicBezTo>
                      <a:pt x="21" y="40"/>
                      <a:pt x="21" y="40"/>
                      <a:pt x="21" y="40"/>
                    </a:cubicBezTo>
                    <a:cubicBezTo>
                      <a:pt x="26" y="40"/>
                      <a:pt x="26" y="40"/>
                      <a:pt x="26" y="40"/>
                    </a:cubicBezTo>
                    <a:cubicBezTo>
                      <a:pt x="37" y="40"/>
                      <a:pt x="46" y="31"/>
                      <a:pt x="46" y="20"/>
                    </a:cubicBezTo>
                    <a:cubicBezTo>
                      <a:pt x="45" y="9"/>
                      <a:pt x="37" y="0"/>
                      <a:pt x="25" y="0"/>
                    </a:cubicBezTo>
                    <a:cubicBezTo>
                      <a:pt x="25" y="0"/>
                      <a:pt x="25" y="0"/>
                      <a:pt x="25" y="0"/>
                    </a:cubicBezTo>
                    <a:cubicBezTo>
                      <a:pt x="20" y="0"/>
                      <a:pt x="20" y="0"/>
                      <a:pt x="20" y="0"/>
                    </a:cubicBezTo>
                    <a:cubicBezTo>
                      <a:pt x="9" y="0"/>
                      <a:pt x="0" y="9"/>
                      <a:pt x="0" y="20"/>
                    </a:cubicBezTo>
                    <a:cubicBezTo>
                      <a:pt x="0" y="31"/>
                      <a:pt x="9" y="40"/>
                      <a:pt x="20" y="40"/>
                    </a:cubicBezTo>
                    <a:close/>
                  </a:path>
                </a:pathLst>
              </a:custGeom>
              <a:gradFill>
                <a:gsLst>
                  <a:gs pos="17000">
                    <a:srgbClr val="502E5A"/>
                  </a:gs>
                  <a:gs pos="100000">
                    <a:srgbClr val="4C4994"/>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Cera Pro" panose="00000400000000000000" pitchFamily="50" charset="0"/>
                  <a:cs typeface="Arial" panose="020B0604020202020204" pitchFamily="34" charset="0"/>
                </a:endParaRPr>
              </a:p>
            </p:txBody>
          </p:sp>
          <p:sp>
            <p:nvSpPr>
              <p:cNvPr id="1005" name="Freeform 90">
                <a:extLst>
                  <a:ext uri="{FF2B5EF4-FFF2-40B4-BE49-F238E27FC236}">
                    <a16:creationId xmlns:a16="http://schemas.microsoft.com/office/drawing/2014/main" id="{63B5EF5C-B5C9-51B2-372E-E460718BD2AD}"/>
                  </a:ext>
                </a:extLst>
              </p:cNvPr>
              <p:cNvSpPr>
                <a:spLocks/>
              </p:cNvSpPr>
              <p:nvPr/>
            </p:nvSpPr>
            <p:spPr bwMode="auto">
              <a:xfrm>
                <a:off x="998538" y="2451944"/>
                <a:ext cx="36102" cy="32704"/>
              </a:xfrm>
              <a:custGeom>
                <a:avLst/>
                <a:gdLst>
                  <a:gd name="T0" fmla="*/ 20 w 45"/>
                  <a:gd name="T1" fmla="*/ 41 h 41"/>
                  <a:gd name="T2" fmla="*/ 20 w 45"/>
                  <a:gd name="T3" fmla="*/ 41 h 41"/>
                  <a:gd name="T4" fmla="*/ 25 w 45"/>
                  <a:gd name="T5" fmla="*/ 41 h 41"/>
                  <a:gd name="T6" fmla="*/ 45 w 45"/>
                  <a:gd name="T7" fmla="*/ 20 h 41"/>
                  <a:gd name="T8" fmla="*/ 25 w 45"/>
                  <a:gd name="T9" fmla="*/ 0 h 41"/>
                  <a:gd name="T10" fmla="*/ 25 w 45"/>
                  <a:gd name="T11" fmla="*/ 0 h 41"/>
                  <a:gd name="T12" fmla="*/ 20 w 45"/>
                  <a:gd name="T13" fmla="*/ 0 h 41"/>
                  <a:gd name="T14" fmla="*/ 0 w 45"/>
                  <a:gd name="T15" fmla="*/ 21 h 41"/>
                  <a:gd name="T16" fmla="*/ 20 w 45"/>
                  <a:gd name="T17" fmla="*/ 4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 h="41">
                    <a:moveTo>
                      <a:pt x="20" y="41"/>
                    </a:moveTo>
                    <a:cubicBezTo>
                      <a:pt x="20" y="41"/>
                      <a:pt x="20" y="41"/>
                      <a:pt x="20" y="41"/>
                    </a:cubicBezTo>
                    <a:cubicBezTo>
                      <a:pt x="25" y="41"/>
                      <a:pt x="25" y="41"/>
                      <a:pt x="25" y="41"/>
                    </a:cubicBezTo>
                    <a:cubicBezTo>
                      <a:pt x="36" y="40"/>
                      <a:pt x="45" y="31"/>
                      <a:pt x="45" y="20"/>
                    </a:cubicBezTo>
                    <a:cubicBezTo>
                      <a:pt x="45" y="9"/>
                      <a:pt x="36" y="0"/>
                      <a:pt x="25" y="0"/>
                    </a:cubicBezTo>
                    <a:cubicBezTo>
                      <a:pt x="25" y="0"/>
                      <a:pt x="25" y="0"/>
                      <a:pt x="25" y="0"/>
                    </a:cubicBezTo>
                    <a:cubicBezTo>
                      <a:pt x="20" y="0"/>
                      <a:pt x="20" y="0"/>
                      <a:pt x="20" y="0"/>
                    </a:cubicBezTo>
                    <a:cubicBezTo>
                      <a:pt x="9" y="0"/>
                      <a:pt x="0" y="10"/>
                      <a:pt x="0" y="21"/>
                    </a:cubicBezTo>
                    <a:cubicBezTo>
                      <a:pt x="0" y="32"/>
                      <a:pt x="9" y="41"/>
                      <a:pt x="20" y="41"/>
                    </a:cubicBezTo>
                    <a:close/>
                  </a:path>
                </a:pathLst>
              </a:custGeom>
              <a:gradFill>
                <a:gsLst>
                  <a:gs pos="17000">
                    <a:srgbClr val="502E5A"/>
                  </a:gs>
                  <a:gs pos="100000">
                    <a:srgbClr val="4C4994"/>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Cera Pro" panose="00000400000000000000" pitchFamily="50" charset="0"/>
                  <a:cs typeface="Arial" panose="020B0604020202020204" pitchFamily="34" charset="0"/>
                </a:endParaRPr>
              </a:p>
            </p:txBody>
          </p:sp>
          <p:sp>
            <p:nvSpPr>
              <p:cNvPr id="1006" name="Freeform 91">
                <a:extLst>
                  <a:ext uri="{FF2B5EF4-FFF2-40B4-BE49-F238E27FC236}">
                    <a16:creationId xmlns:a16="http://schemas.microsoft.com/office/drawing/2014/main" id="{FAA01279-72FA-3321-F8FB-A77B288E0747}"/>
                  </a:ext>
                </a:extLst>
              </p:cNvPr>
              <p:cNvSpPr>
                <a:spLocks/>
              </p:cNvSpPr>
              <p:nvPr/>
            </p:nvSpPr>
            <p:spPr bwMode="auto">
              <a:xfrm>
                <a:off x="1648378" y="2805320"/>
                <a:ext cx="32704" cy="36102"/>
              </a:xfrm>
              <a:custGeom>
                <a:avLst/>
                <a:gdLst>
                  <a:gd name="T0" fmla="*/ 20 w 41"/>
                  <a:gd name="T1" fmla="*/ 0 h 45"/>
                  <a:gd name="T2" fmla="*/ 1 w 41"/>
                  <a:gd name="T3" fmla="*/ 20 h 45"/>
                  <a:gd name="T4" fmla="*/ 1 w 41"/>
                  <a:gd name="T5" fmla="*/ 25 h 45"/>
                  <a:gd name="T6" fmla="*/ 21 w 41"/>
                  <a:gd name="T7" fmla="*/ 45 h 45"/>
                  <a:gd name="T8" fmla="*/ 21 w 41"/>
                  <a:gd name="T9" fmla="*/ 45 h 45"/>
                  <a:gd name="T10" fmla="*/ 41 w 41"/>
                  <a:gd name="T11" fmla="*/ 25 h 45"/>
                  <a:gd name="T12" fmla="*/ 41 w 41"/>
                  <a:gd name="T13" fmla="*/ 20 h 45"/>
                  <a:gd name="T14" fmla="*/ 20 w 41"/>
                  <a:gd name="T15" fmla="*/ 0 h 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 h="45">
                    <a:moveTo>
                      <a:pt x="20" y="0"/>
                    </a:moveTo>
                    <a:cubicBezTo>
                      <a:pt x="9" y="0"/>
                      <a:pt x="0" y="9"/>
                      <a:pt x="1" y="20"/>
                    </a:cubicBezTo>
                    <a:cubicBezTo>
                      <a:pt x="1" y="25"/>
                      <a:pt x="1" y="25"/>
                      <a:pt x="1" y="25"/>
                    </a:cubicBezTo>
                    <a:cubicBezTo>
                      <a:pt x="1" y="36"/>
                      <a:pt x="10" y="45"/>
                      <a:pt x="21" y="45"/>
                    </a:cubicBezTo>
                    <a:cubicBezTo>
                      <a:pt x="21" y="45"/>
                      <a:pt x="21" y="45"/>
                      <a:pt x="21" y="45"/>
                    </a:cubicBezTo>
                    <a:cubicBezTo>
                      <a:pt x="32" y="45"/>
                      <a:pt x="41" y="36"/>
                      <a:pt x="41" y="25"/>
                    </a:cubicBezTo>
                    <a:cubicBezTo>
                      <a:pt x="41" y="20"/>
                      <a:pt x="41" y="20"/>
                      <a:pt x="41" y="20"/>
                    </a:cubicBezTo>
                    <a:cubicBezTo>
                      <a:pt x="41" y="8"/>
                      <a:pt x="31" y="0"/>
                      <a:pt x="20" y="0"/>
                    </a:cubicBezTo>
                    <a:close/>
                  </a:path>
                </a:pathLst>
              </a:custGeom>
              <a:gradFill>
                <a:gsLst>
                  <a:gs pos="17000">
                    <a:srgbClr val="502E5A"/>
                  </a:gs>
                  <a:gs pos="100000">
                    <a:srgbClr val="4C4994"/>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Cera Pro" panose="00000400000000000000" pitchFamily="50" charset="0"/>
                  <a:cs typeface="Arial" panose="020B0604020202020204" pitchFamily="34" charset="0"/>
                </a:endParaRPr>
              </a:p>
            </p:txBody>
          </p:sp>
          <p:sp>
            <p:nvSpPr>
              <p:cNvPr id="1007" name="Freeform 92">
                <a:extLst>
                  <a:ext uri="{FF2B5EF4-FFF2-40B4-BE49-F238E27FC236}">
                    <a16:creationId xmlns:a16="http://schemas.microsoft.com/office/drawing/2014/main" id="{753CBF19-9927-8F82-7576-A894EA603CAD}"/>
                  </a:ext>
                </a:extLst>
              </p:cNvPr>
              <p:cNvSpPr>
                <a:spLocks/>
              </p:cNvSpPr>
              <p:nvPr/>
            </p:nvSpPr>
            <p:spPr bwMode="auto">
              <a:xfrm>
                <a:off x="1649227" y="2863508"/>
                <a:ext cx="31855" cy="36102"/>
              </a:xfrm>
              <a:custGeom>
                <a:avLst/>
                <a:gdLst>
                  <a:gd name="T0" fmla="*/ 20 w 40"/>
                  <a:gd name="T1" fmla="*/ 45 h 45"/>
                  <a:gd name="T2" fmla="*/ 20 w 40"/>
                  <a:gd name="T3" fmla="*/ 45 h 45"/>
                  <a:gd name="T4" fmla="*/ 40 w 40"/>
                  <a:gd name="T5" fmla="*/ 25 h 45"/>
                  <a:gd name="T6" fmla="*/ 40 w 40"/>
                  <a:gd name="T7" fmla="*/ 20 h 45"/>
                  <a:gd name="T8" fmla="*/ 20 w 40"/>
                  <a:gd name="T9" fmla="*/ 0 h 45"/>
                  <a:gd name="T10" fmla="*/ 20 w 40"/>
                  <a:gd name="T11" fmla="*/ 0 h 45"/>
                  <a:gd name="T12" fmla="*/ 0 w 40"/>
                  <a:gd name="T13" fmla="*/ 20 h 45"/>
                  <a:gd name="T14" fmla="*/ 0 w 40"/>
                  <a:gd name="T15" fmla="*/ 25 h 45"/>
                  <a:gd name="T16" fmla="*/ 20 w 40"/>
                  <a:gd name="T17"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45">
                    <a:moveTo>
                      <a:pt x="20" y="45"/>
                    </a:moveTo>
                    <a:cubicBezTo>
                      <a:pt x="20" y="45"/>
                      <a:pt x="20" y="45"/>
                      <a:pt x="20" y="45"/>
                    </a:cubicBezTo>
                    <a:cubicBezTo>
                      <a:pt x="31" y="45"/>
                      <a:pt x="40" y="36"/>
                      <a:pt x="40" y="25"/>
                    </a:cubicBezTo>
                    <a:cubicBezTo>
                      <a:pt x="40" y="20"/>
                      <a:pt x="40" y="20"/>
                      <a:pt x="40" y="20"/>
                    </a:cubicBezTo>
                    <a:cubicBezTo>
                      <a:pt x="40" y="9"/>
                      <a:pt x="31" y="0"/>
                      <a:pt x="20" y="0"/>
                    </a:cubicBezTo>
                    <a:cubicBezTo>
                      <a:pt x="20" y="0"/>
                      <a:pt x="20" y="0"/>
                      <a:pt x="20" y="0"/>
                    </a:cubicBezTo>
                    <a:cubicBezTo>
                      <a:pt x="9" y="0"/>
                      <a:pt x="0" y="9"/>
                      <a:pt x="0" y="20"/>
                    </a:cubicBezTo>
                    <a:cubicBezTo>
                      <a:pt x="0" y="25"/>
                      <a:pt x="0" y="25"/>
                      <a:pt x="0" y="25"/>
                    </a:cubicBezTo>
                    <a:cubicBezTo>
                      <a:pt x="0" y="36"/>
                      <a:pt x="9" y="45"/>
                      <a:pt x="20" y="45"/>
                    </a:cubicBezTo>
                    <a:close/>
                  </a:path>
                </a:pathLst>
              </a:custGeom>
              <a:gradFill>
                <a:gsLst>
                  <a:gs pos="17000">
                    <a:srgbClr val="502E5A"/>
                  </a:gs>
                  <a:gs pos="100000">
                    <a:srgbClr val="4C4994"/>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Cera Pro" panose="00000400000000000000" pitchFamily="50" charset="0"/>
                  <a:cs typeface="Arial" panose="020B0604020202020204" pitchFamily="34" charset="0"/>
                </a:endParaRPr>
              </a:p>
            </p:txBody>
          </p:sp>
          <p:sp>
            <p:nvSpPr>
              <p:cNvPr id="1008" name="Freeform 93">
                <a:extLst>
                  <a:ext uri="{FF2B5EF4-FFF2-40B4-BE49-F238E27FC236}">
                    <a16:creationId xmlns:a16="http://schemas.microsoft.com/office/drawing/2014/main" id="{0B237977-553F-16BC-1527-92D5A31F368E}"/>
                  </a:ext>
                </a:extLst>
              </p:cNvPr>
              <p:cNvSpPr>
                <a:spLocks/>
              </p:cNvSpPr>
              <p:nvPr/>
            </p:nvSpPr>
            <p:spPr bwMode="auto">
              <a:xfrm>
                <a:off x="1676410" y="2836326"/>
                <a:ext cx="35677" cy="32280"/>
              </a:xfrm>
              <a:custGeom>
                <a:avLst/>
                <a:gdLst>
                  <a:gd name="T0" fmla="*/ 20 w 45"/>
                  <a:gd name="T1" fmla="*/ 40 h 40"/>
                  <a:gd name="T2" fmla="*/ 20 w 45"/>
                  <a:gd name="T3" fmla="*/ 40 h 40"/>
                  <a:gd name="T4" fmla="*/ 25 w 45"/>
                  <a:gd name="T5" fmla="*/ 40 h 40"/>
                  <a:gd name="T6" fmla="*/ 45 w 45"/>
                  <a:gd name="T7" fmla="*/ 20 h 40"/>
                  <a:gd name="T8" fmla="*/ 25 w 45"/>
                  <a:gd name="T9" fmla="*/ 0 h 40"/>
                  <a:gd name="T10" fmla="*/ 25 w 45"/>
                  <a:gd name="T11" fmla="*/ 0 h 40"/>
                  <a:gd name="T12" fmla="*/ 20 w 45"/>
                  <a:gd name="T13" fmla="*/ 0 h 40"/>
                  <a:gd name="T14" fmla="*/ 0 w 45"/>
                  <a:gd name="T15" fmla="*/ 20 h 40"/>
                  <a:gd name="T16" fmla="*/ 20 w 45"/>
                  <a:gd name="T17"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 h="40">
                    <a:moveTo>
                      <a:pt x="20" y="40"/>
                    </a:moveTo>
                    <a:cubicBezTo>
                      <a:pt x="20" y="40"/>
                      <a:pt x="20" y="40"/>
                      <a:pt x="20" y="40"/>
                    </a:cubicBezTo>
                    <a:cubicBezTo>
                      <a:pt x="25" y="40"/>
                      <a:pt x="25" y="40"/>
                      <a:pt x="25" y="40"/>
                    </a:cubicBezTo>
                    <a:cubicBezTo>
                      <a:pt x="36" y="40"/>
                      <a:pt x="45" y="31"/>
                      <a:pt x="45" y="20"/>
                    </a:cubicBezTo>
                    <a:cubicBezTo>
                      <a:pt x="45" y="9"/>
                      <a:pt x="36" y="0"/>
                      <a:pt x="25" y="0"/>
                    </a:cubicBezTo>
                    <a:cubicBezTo>
                      <a:pt x="25" y="0"/>
                      <a:pt x="25" y="0"/>
                      <a:pt x="25" y="0"/>
                    </a:cubicBezTo>
                    <a:cubicBezTo>
                      <a:pt x="20" y="0"/>
                      <a:pt x="20" y="0"/>
                      <a:pt x="20" y="0"/>
                    </a:cubicBezTo>
                    <a:cubicBezTo>
                      <a:pt x="9" y="0"/>
                      <a:pt x="0" y="9"/>
                      <a:pt x="0" y="20"/>
                    </a:cubicBezTo>
                    <a:cubicBezTo>
                      <a:pt x="0" y="31"/>
                      <a:pt x="9" y="40"/>
                      <a:pt x="20" y="40"/>
                    </a:cubicBezTo>
                    <a:close/>
                  </a:path>
                </a:pathLst>
              </a:custGeom>
              <a:gradFill>
                <a:gsLst>
                  <a:gs pos="17000">
                    <a:srgbClr val="502E5A"/>
                  </a:gs>
                  <a:gs pos="100000">
                    <a:srgbClr val="4C4994"/>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Cera Pro" panose="00000400000000000000" pitchFamily="50" charset="0"/>
                  <a:cs typeface="Arial" panose="020B0604020202020204" pitchFamily="34" charset="0"/>
                </a:endParaRPr>
              </a:p>
            </p:txBody>
          </p:sp>
          <p:sp>
            <p:nvSpPr>
              <p:cNvPr id="1009" name="Freeform 94">
                <a:extLst>
                  <a:ext uri="{FF2B5EF4-FFF2-40B4-BE49-F238E27FC236}">
                    <a16:creationId xmlns:a16="http://schemas.microsoft.com/office/drawing/2014/main" id="{95E14580-F4F8-406D-2F57-B4E318F8C3B6}"/>
                  </a:ext>
                </a:extLst>
              </p:cNvPr>
              <p:cNvSpPr>
                <a:spLocks/>
              </p:cNvSpPr>
              <p:nvPr/>
            </p:nvSpPr>
            <p:spPr bwMode="auto">
              <a:xfrm>
                <a:off x="1617372" y="2836326"/>
                <a:ext cx="35677" cy="32280"/>
              </a:xfrm>
              <a:custGeom>
                <a:avLst/>
                <a:gdLst>
                  <a:gd name="T0" fmla="*/ 25 w 45"/>
                  <a:gd name="T1" fmla="*/ 0 h 40"/>
                  <a:gd name="T2" fmla="*/ 20 w 45"/>
                  <a:gd name="T3" fmla="*/ 0 h 40"/>
                  <a:gd name="T4" fmla="*/ 0 w 45"/>
                  <a:gd name="T5" fmla="*/ 20 h 40"/>
                  <a:gd name="T6" fmla="*/ 20 w 45"/>
                  <a:gd name="T7" fmla="*/ 40 h 40"/>
                  <a:gd name="T8" fmla="*/ 20 w 45"/>
                  <a:gd name="T9" fmla="*/ 40 h 40"/>
                  <a:gd name="T10" fmla="*/ 25 w 45"/>
                  <a:gd name="T11" fmla="*/ 40 h 40"/>
                  <a:gd name="T12" fmla="*/ 45 w 45"/>
                  <a:gd name="T13" fmla="*/ 20 h 40"/>
                  <a:gd name="T14" fmla="*/ 25 w 45"/>
                  <a:gd name="T15" fmla="*/ 0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40">
                    <a:moveTo>
                      <a:pt x="25" y="0"/>
                    </a:moveTo>
                    <a:cubicBezTo>
                      <a:pt x="20" y="0"/>
                      <a:pt x="20" y="0"/>
                      <a:pt x="20" y="0"/>
                    </a:cubicBezTo>
                    <a:cubicBezTo>
                      <a:pt x="9" y="0"/>
                      <a:pt x="0" y="9"/>
                      <a:pt x="0" y="20"/>
                    </a:cubicBezTo>
                    <a:cubicBezTo>
                      <a:pt x="0" y="31"/>
                      <a:pt x="9" y="40"/>
                      <a:pt x="20" y="40"/>
                    </a:cubicBezTo>
                    <a:cubicBezTo>
                      <a:pt x="20" y="40"/>
                      <a:pt x="20" y="40"/>
                      <a:pt x="20" y="40"/>
                    </a:cubicBezTo>
                    <a:cubicBezTo>
                      <a:pt x="25" y="40"/>
                      <a:pt x="25" y="40"/>
                      <a:pt x="25" y="40"/>
                    </a:cubicBezTo>
                    <a:cubicBezTo>
                      <a:pt x="37" y="40"/>
                      <a:pt x="45" y="31"/>
                      <a:pt x="45" y="20"/>
                    </a:cubicBezTo>
                    <a:cubicBezTo>
                      <a:pt x="45" y="9"/>
                      <a:pt x="36" y="0"/>
                      <a:pt x="25" y="0"/>
                    </a:cubicBezTo>
                    <a:close/>
                  </a:path>
                </a:pathLst>
              </a:custGeom>
              <a:gradFill>
                <a:gsLst>
                  <a:gs pos="17000">
                    <a:srgbClr val="502E5A"/>
                  </a:gs>
                  <a:gs pos="100000">
                    <a:srgbClr val="4C4994"/>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Cera Pro" panose="00000400000000000000" pitchFamily="50" charset="0"/>
                  <a:cs typeface="Arial" panose="020B0604020202020204" pitchFamily="34" charset="0"/>
                </a:endParaRPr>
              </a:p>
            </p:txBody>
          </p:sp>
          <p:sp>
            <p:nvSpPr>
              <p:cNvPr id="1010" name="Freeform 95">
                <a:extLst>
                  <a:ext uri="{FF2B5EF4-FFF2-40B4-BE49-F238E27FC236}">
                    <a16:creationId xmlns:a16="http://schemas.microsoft.com/office/drawing/2014/main" id="{2F554337-02C0-2D55-A568-827AD70BD412}"/>
                  </a:ext>
                </a:extLst>
              </p:cNvPr>
              <p:cNvSpPr>
                <a:spLocks/>
              </p:cNvSpPr>
              <p:nvPr/>
            </p:nvSpPr>
            <p:spPr bwMode="auto">
              <a:xfrm>
                <a:off x="1662819" y="2530944"/>
                <a:ext cx="51817" cy="38226"/>
              </a:xfrm>
              <a:custGeom>
                <a:avLst/>
                <a:gdLst>
                  <a:gd name="T0" fmla="*/ 3 w 65"/>
                  <a:gd name="T1" fmla="*/ 33 h 48"/>
                  <a:gd name="T2" fmla="*/ 23 w 65"/>
                  <a:gd name="T3" fmla="*/ 48 h 48"/>
                  <a:gd name="T4" fmla="*/ 28 w 65"/>
                  <a:gd name="T5" fmla="*/ 47 h 48"/>
                  <a:gd name="T6" fmla="*/ 49 w 65"/>
                  <a:gd name="T7" fmla="*/ 41 h 48"/>
                  <a:gd name="T8" fmla="*/ 62 w 65"/>
                  <a:gd name="T9" fmla="*/ 16 h 48"/>
                  <a:gd name="T10" fmla="*/ 37 w 65"/>
                  <a:gd name="T11" fmla="*/ 3 h 48"/>
                  <a:gd name="T12" fmla="*/ 17 w 65"/>
                  <a:gd name="T13" fmla="*/ 9 h 48"/>
                  <a:gd name="T14" fmla="*/ 3 w 65"/>
                  <a:gd name="T15" fmla="*/ 33 h 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5" h="48">
                    <a:moveTo>
                      <a:pt x="3" y="33"/>
                    </a:moveTo>
                    <a:cubicBezTo>
                      <a:pt x="6" y="42"/>
                      <a:pt x="14" y="48"/>
                      <a:pt x="23" y="48"/>
                    </a:cubicBezTo>
                    <a:cubicBezTo>
                      <a:pt x="24" y="48"/>
                      <a:pt x="26" y="48"/>
                      <a:pt x="28" y="47"/>
                    </a:cubicBezTo>
                    <a:cubicBezTo>
                      <a:pt x="49" y="41"/>
                      <a:pt x="49" y="41"/>
                      <a:pt x="49" y="41"/>
                    </a:cubicBezTo>
                    <a:cubicBezTo>
                      <a:pt x="59" y="38"/>
                      <a:pt x="65" y="27"/>
                      <a:pt x="62" y="16"/>
                    </a:cubicBezTo>
                    <a:cubicBezTo>
                      <a:pt x="59" y="6"/>
                      <a:pt x="48" y="0"/>
                      <a:pt x="37" y="3"/>
                    </a:cubicBezTo>
                    <a:cubicBezTo>
                      <a:pt x="17" y="9"/>
                      <a:pt x="17" y="9"/>
                      <a:pt x="17" y="9"/>
                    </a:cubicBezTo>
                    <a:cubicBezTo>
                      <a:pt x="6" y="12"/>
                      <a:pt x="0" y="23"/>
                      <a:pt x="3" y="33"/>
                    </a:cubicBezTo>
                    <a:close/>
                  </a:path>
                </a:pathLst>
              </a:custGeom>
              <a:gradFill>
                <a:gsLst>
                  <a:gs pos="17000">
                    <a:srgbClr val="502E5A"/>
                  </a:gs>
                  <a:gs pos="100000">
                    <a:srgbClr val="4C4994"/>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Cera Pro" panose="00000400000000000000" pitchFamily="50" charset="0"/>
                  <a:cs typeface="Arial" panose="020B0604020202020204" pitchFamily="34" charset="0"/>
                </a:endParaRPr>
              </a:p>
            </p:txBody>
          </p:sp>
          <p:sp>
            <p:nvSpPr>
              <p:cNvPr id="1011" name="Freeform 96">
                <a:extLst>
                  <a:ext uri="{FF2B5EF4-FFF2-40B4-BE49-F238E27FC236}">
                    <a16:creationId xmlns:a16="http://schemas.microsoft.com/office/drawing/2014/main" id="{577DDE32-34C3-0671-0E8F-06ADD08E1669}"/>
                  </a:ext>
                </a:extLst>
              </p:cNvPr>
              <p:cNvSpPr>
                <a:spLocks/>
              </p:cNvSpPr>
              <p:nvPr/>
            </p:nvSpPr>
            <p:spPr bwMode="auto">
              <a:xfrm>
                <a:off x="1644555" y="2486347"/>
                <a:ext cx="47145" cy="46296"/>
              </a:xfrm>
              <a:custGeom>
                <a:avLst/>
                <a:gdLst>
                  <a:gd name="T0" fmla="*/ 23 w 59"/>
                  <a:gd name="T1" fmla="*/ 58 h 58"/>
                  <a:gd name="T2" fmla="*/ 37 w 59"/>
                  <a:gd name="T3" fmla="*/ 51 h 58"/>
                  <a:gd name="T4" fmla="*/ 52 w 59"/>
                  <a:gd name="T5" fmla="*/ 36 h 58"/>
                  <a:gd name="T6" fmla="*/ 51 w 59"/>
                  <a:gd name="T7" fmla="*/ 8 h 58"/>
                  <a:gd name="T8" fmla="*/ 23 w 59"/>
                  <a:gd name="T9" fmla="*/ 8 h 58"/>
                  <a:gd name="T10" fmla="*/ 8 w 59"/>
                  <a:gd name="T11" fmla="*/ 24 h 58"/>
                  <a:gd name="T12" fmla="*/ 9 w 59"/>
                  <a:gd name="T13" fmla="*/ 52 h 58"/>
                  <a:gd name="T14" fmla="*/ 23 w 59"/>
                  <a:gd name="T15" fmla="*/ 58 h 5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9" h="58">
                    <a:moveTo>
                      <a:pt x="23" y="58"/>
                    </a:moveTo>
                    <a:cubicBezTo>
                      <a:pt x="28" y="58"/>
                      <a:pt x="33" y="55"/>
                      <a:pt x="37" y="51"/>
                    </a:cubicBezTo>
                    <a:cubicBezTo>
                      <a:pt x="52" y="36"/>
                      <a:pt x="52" y="36"/>
                      <a:pt x="52" y="36"/>
                    </a:cubicBezTo>
                    <a:cubicBezTo>
                      <a:pt x="59" y="28"/>
                      <a:pt x="59" y="15"/>
                      <a:pt x="51" y="8"/>
                    </a:cubicBezTo>
                    <a:cubicBezTo>
                      <a:pt x="43" y="0"/>
                      <a:pt x="31" y="0"/>
                      <a:pt x="23" y="8"/>
                    </a:cubicBezTo>
                    <a:cubicBezTo>
                      <a:pt x="8" y="24"/>
                      <a:pt x="8" y="24"/>
                      <a:pt x="8" y="24"/>
                    </a:cubicBezTo>
                    <a:cubicBezTo>
                      <a:pt x="0" y="32"/>
                      <a:pt x="1" y="44"/>
                      <a:pt x="9" y="52"/>
                    </a:cubicBezTo>
                    <a:cubicBezTo>
                      <a:pt x="13" y="56"/>
                      <a:pt x="18" y="58"/>
                      <a:pt x="23" y="58"/>
                    </a:cubicBezTo>
                    <a:close/>
                  </a:path>
                </a:pathLst>
              </a:custGeom>
              <a:gradFill>
                <a:gsLst>
                  <a:gs pos="17000">
                    <a:srgbClr val="502E5A"/>
                  </a:gs>
                  <a:gs pos="100000">
                    <a:srgbClr val="4C4994"/>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Cera Pro" panose="00000400000000000000" pitchFamily="50" charset="0"/>
                  <a:cs typeface="Arial" panose="020B0604020202020204" pitchFamily="34" charset="0"/>
                </a:endParaRPr>
              </a:p>
            </p:txBody>
          </p:sp>
          <p:sp>
            <p:nvSpPr>
              <p:cNvPr id="1012" name="Freeform 97">
                <a:extLst>
                  <a:ext uri="{FF2B5EF4-FFF2-40B4-BE49-F238E27FC236}">
                    <a16:creationId xmlns:a16="http://schemas.microsoft.com/office/drawing/2014/main" id="{6A979623-4241-BDC3-456F-D5D73071CBD5}"/>
                  </a:ext>
                </a:extLst>
              </p:cNvPr>
              <p:cNvSpPr>
                <a:spLocks/>
              </p:cNvSpPr>
              <p:nvPr/>
            </p:nvSpPr>
            <p:spPr bwMode="auto">
              <a:xfrm>
                <a:off x="1667491" y="2576390"/>
                <a:ext cx="51817" cy="38226"/>
              </a:xfrm>
              <a:custGeom>
                <a:avLst/>
                <a:gdLst>
                  <a:gd name="T0" fmla="*/ 47 w 65"/>
                  <a:gd name="T1" fmla="*/ 8 h 48"/>
                  <a:gd name="T2" fmla="*/ 27 w 65"/>
                  <a:gd name="T3" fmla="*/ 3 h 48"/>
                  <a:gd name="T4" fmla="*/ 2 w 65"/>
                  <a:gd name="T5" fmla="*/ 18 h 48"/>
                  <a:gd name="T6" fmla="*/ 17 w 65"/>
                  <a:gd name="T7" fmla="*/ 42 h 48"/>
                  <a:gd name="T8" fmla="*/ 38 w 65"/>
                  <a:gd name="T9" fmla="*/ 47 h 48"/>
                  <a:gd name="T10" fmla="*/ 43 w 65"/>
                  <a:gd name="T11" fmla="*/ 48 h 48"/>
                  <a:gd name="T12" fmla="*/ 62 w 65"/>
                  <a:gd name="T13" fmla="*/ 32 h 48"/>
                  <a:gd name="T14" fmla="*/ 47 w 65"/>
                  <a:gd name="T15" fmla="*/ 8 h 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5" h="48">
                    <a:moveTo>
                      <a:pt x="47" y="8"/>
                    </a:moveTo>
                    <a:cubicBezTo>
                      <a:pt x="27" y="3"/>
                      <a:pt x="27" y="3"/>
                      <a:pt x="27" y="3"/>
                    </a:cubicBezTo>
                    <a:cubicBezTo>
                      <a:pt x="16" y="0"/>
                      <a:pt x="5" y="7"/>
                      <a:pt x="2" y="18"/>
                    </a:cubicBezTo>
                    <a:cubicBezTo>
                      <a:pt x="0" y="28"/>
                      <a:pt x="6" y="39"/>
                      <a:pt x="17" y="42"/>
                    </a:cubicBezTo>
                    <a:cubicBezTo>
                      <a:pt x="38" y="47"/>
                      <a:pt x="38" y="47"/>
                      <a:pt x="38" y="47"/>
                    </a:cubicBezTo>
                    <a:cubicBezTo>
                      <a:pt x="39" y="47"/>
                      <a:pt x="41" y="48"/>
                      <a:pt x="43" y="48"/>
                    </a:cubicBezTo>
                    <a:cubicBezTo>
                      <a:pt x="52" y="48"/>
                      <a:pt x="60" y="42"/>
                      <a:pt x="62" y="32"/>
                    </a:cubicBezTo>
                    <a:cubicBezTo>
                      <a:pt x="65" y="22"/>
                      <a:pt x="58" y="11"/>
                      <a:pt x="47" y="8"/>
                    </a:cubicBezTo>
                    <a:close/>
                  </a:path>
                </a:pathLst>
              </a:custGeom>
              <a:gradFill>
                <a:gsLst>
                  <a:gs pos="17000">
                    <a:srgbClr val="502E5A"/>
                  </a:gs>
                  <a:gs pos="100000">
                    <a:srgbClr val="4C4994"/>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Cera Pro" panose="00000400000000000000" pitchFamily="50" charset="0"/>
                  <a:cs typeface="Arial" panose="020B0604020202020204" pitchFamily="34" charset="0"/>
                </a:endParaRPr>
              </a:p>
            </p:txBody>
          </p:sp>
          <p:sp>
            <p:nvSpPr>
              <p:cNvPr id="1013" name="Freeform 98">
                <a:extLst>
                  <a:ext uri="{FF2B5EF4-FFF2-40B4-BE49-F238E27FC236}">
                    <a16:creationId xmlns:a16="http://schemas.microsoft.com/office/drawing/2014/main" id="{96FF9615-48CA-0361-27D1-D3F0B3B36627}"/>
                  </a:ext>
                </a:extLst>
              </p:cNvPr>
              <p:cNvSpPr>
                <a:spLocks/>
              </p:cNvSpPr>
              <p:nvPr/>
            </p:nvSpPr>
            <p:spPr bwMode="auto">
              <a:xfrm>
                <a:off x="975603" y="2674503"/>
                <a:ext cx="50118" cy="33554"/>
              </a:xfrm>
              <a:custGeom>
                <a:avLst/>
                <a:gdLst>
                  <a:gd name="T0" fmla="*/ 21 w 63"/>
                  <a:gd name="T1" fmla="*/ 42 h 42"/>
                  <a:gd name="T2" fmla="*/ 22 w 63"/>
                  <a:gd name="T3" fmla="*/ 42 h 42"/>
                  <a:gd name="T4" fmla="*/ 43 w 63"/>
                  <a:gd name="T5" fmla="*/ 41 h 42"/>
                  <a:gd name="T6" fmla="*/ 62 w 63"/>
                  <a:gd name="T7" fmla="*/ 20 h 42"/>
                  <a:gd name="T8" fmla="*/ 41 w 63"/>
                  <a:gd name="T9" fmla="*/ 1 h 42"/>
                  <a:gd name="T10" fmla="*/ 20 w 63"/>
                  <a:gd name="T11" fmla="*/ 2 h 42"/>
                  <a:gd name="T12" fmla="*/ 1 w 63"/>
                  <a:gd name="T13" fmla="*/ 23 h 42"/>
                  <a:gd name="T14" fmla="*/ 21 w 63"/>
                  <a:gd name="T15" fmla="*/ 42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3" h="42">
                    <a:moveTo>
                      <a:pt x="21" y="42"/>
                    </a:moveTo>
                    <a:cubicBezTo>
                      <a:pt x="21" y="42"/>
                      <a:pt x="21" y="42"/>
                      <a:pt x="22" y="42"/>
                    </a:cubicBezTo>
                    <a:cubicBezTo>
                      <a:pt x="43" y="41"/>
                      <a:pt x="43" y="41"/>
                      <a:pt x="43" y="41"/>
                    </a:cubicBezTo>
                    <a:cubicBezTo>
                      <a:pt x="54" y="41"/>
                      <a:pt x="63" y="31"/>
                      <a:pt x="62" y="20"/>
                    </a:cubicBezTo>
                    <a:cubicBezTo>
                      <a:pt x="61" y="9"/>
                      <a:pt x="52" y="0"/>
                      <a:pt x="41" y="1"/>
                    </a:cubicBezTo>
                    <a:cubicBezTo>
                      <a:pt x="20" y="2"/>
                      <a:pt x="20" y="2"/>
                      <a:pt x="20" y="2"/>
                    </a:cubicBezTo>
                    <a:cubicBezTo>
                      <a:pt x="9" y="3"/>
                      <a:pt x="0" y="12"/>
                      <a:pt x="1" y="23"/>
                    </a:cubicBezTo>
                    <a:cubicBezTo>
                      <a:pt x="1" y="34"/>
                      <a:pt x="10" y="42"/>
                      <a:pt x="21" y="42"/>
                    </a:cubicBezTo>
                    <a:close/>
                  </a:path>
                </a:pathLst>
              </a:custGeom>
              <a:gradFill>
                <a:gsLst>
                  <a:gs pos="17000">
                    <a:srgbClr val="502E5A"/>
                  </a:gs>
                  <a:gs pos="100000">
                    <a:srgbClr val="4C4994"/>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Cera Pro" panose="00000400000000000000" pitchFamily="50" charset="0"/>
                  <a:cs typeface="Arial" panose="020B0604020202020204" pitchFamily="34" charset="0"/>
                </a:endParaRPr>
              </a:p>
            </p:txBody>
          </p:sp>
          <p:sp>
            <p:nvSpPr>
              <p:cNvPr id="1014" name="Freeform 99">
                <a:extLst>
                  <a:ext uri="{FF2B5EF4-FFF2-40B4-BE49-F238E27FC236}">
                    <a16:creationId xmlns:a16="http://schemas.microsoft.com/office/drawing/2014/main" id="{734B46AA-EF6D-9307-6C42-D79BBAA6D050}"/>
                  </a:ext>
                </a:extLst>
              </p:cNvPr>
              <p:cNvSpPr>
                <a:spLocks/>
              </p:cNvSpPr>
              <p:nvPr/>
            </p:nvSpPr>
            <p:spPr bwMode="auto">
              <a:xfrm>
                <a:off x="981125" y="2624385"/>
                <a:ext cx="50968" cy="42049"/>
              </a:xfrm>
              <a:custGeom>
                <a:avLst/>
                <a:gdLst>
                  <a:gd name="T0" fmla="*/ 13 w 64"/>
                  <a:gd name="T1" fmla="*/ 41 h 53"/>
                  <a:gd name="T2" fmla="*/ 32 w 64"/>
                  <a:gd name="T3" fmla="*/ 51 h 53"/>
                  <a:gd name="T4" fmla="*/ 41 w 64"/>
                  <a:gd name="T5" fmla="*/ 53 h 53"/>
                  <a:gd name="T6" fmla="*/ 59 w 64"/>
                  <a:gd name="T7" fmla="*/ 42 h 53"/>
                  <a:gd name="T8" fmla="*/ 51 w 64"/>
                  <a:gd name="T9" fmla="*/ 15 h 53"/>
                  <a:gd name="T10" fmla="*/ 32 w 64"/>
                  <a:gd name="T11" fmla="*/ 5 h 53"/>
                  <a:gd name="T12" fmla="*/ 5 w 64"/>
                  <a:gd name="T13" fmla="*/ 14 h 53"/>
                  <a:gd name="T14" fmla="*/ 13 w 64"/>
                  <a:gd name="T15" fmla="*/ 41 h 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4" h="53">
                    <a:moveTo>
                      <a:pt x="13" y="41"/>
                    </a:moveTo>
                    <a:cubicBezTo>
                      <a:pt x="32" y="51"/>
                      <a:pt x="32" y="51"/>
                      <a:pt x="32" y="51"/>
                    </a:cubicBezTo>
                    <a:cubicBezTo>
                      <a:pt x="35" y="52"/>
                      <a:pt x="38" y="53"/>
                      <a:pt x="41" y="53"/>
                    </a:cubicBezTo>
                    <a:cubicBezTo>
                      <a:pt x="49" y="53"/>
                      <a:pt x="56" y="49"/>
                      <a:pt x="59" y="42"/>
                    </a:cubicBezTo>
                    <a:cubicBezTo>
                      <a:pt x="64" y="32"/>
                      <a:pt x="60" y="20"/>
                      <a:pt x="51" y="15"/>
                    </a:cubicBezTo>
                    <a:cubicBezTo>
                      <a:pt x="32" y="5"/>
                      <a:pt x="32" y="5"/>
                      <a:pt x="32" y="5"/>
                    </a:cubicBezTo>
                    <a:cubicBezTo>
                      <a:pt x="22" y="0"/>
                      <a:pt x="10" y="4"/>
                      <a:pt x="5" y="14"/>
                    </a:cubicBezTo>
                    <a:cubicBezTo>
                      <a:pt x="0" y="24"/>
                      <a:pt x="4" y="36"/>
                      <a:pt x="13" y="41"/>
                    </a:cubicBezTo>
                    <a:close/>
                  </a:path>
                </a:pathLst>
              </a:custGeom>
              <a:gradFill>
                <a:gsLst>
                  <a:gs pos="17000">
                    <a:srgbClr val="502E5A"/>
                  </a:gs>
                  <a:gs pos="100000">
                    <a:srgbClr val="4C4994"/>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Cera Pro" panose="00000400000000000000" pitchFamily="50" charset="0"/>
                  <a:cs typeface="Arial" panose="020B0604020202020204" pitchFamily="34" charset="0"/>
                </a:endParaRPr>
              </a:p>
            </p:txBody>
          </p:sp>
          <p:sp>
            <p:nvSpPr>
              <p:cNvPr id="1015" name="Freeform 100">
                <a:extLst>
                  <a:ext uri="{FF2B5EF4-FFF2-40B4-BE49-F238E27FC236}">
                    <a16:creationId xmlns:a16="http://schemas.microsoft.com/office/drawing/2014/main" id="{85C3381C-7486-88AE-B81A-083D525A981B}"/>
                  </a:ext>
                </a:extLst>
              </p:cNvPr>
              <p:cNvSpPr>
                <a:spLocks/>
              </p:cNvSpPr>
              <p:nvPr/>
            </p:nvSpPr>
            <p:spPr bwMode="auto">
              <a:xfrm>
                <a:off x="985797" y="2713578"/>
                <a:ext cx="51393" cy="43323"/>
              </a:xfrm>
              <a:custGeom>
                <a:avLst/>
                <a:gdLst>
                  <a:gd name="T0" fmla="*/ 52 w 64"/>
                  <a:gd name="T1" fmla="*/ 39 h 54"/>
                  <a:gd name="T2" fmla="*/ 58 w 64"/>
                  <a:gd name="T3" fmla="*/ 12 h 54"/>
                  <a:gd name="T4" fmla="*/ 30 w 64"/>
                  <a:gd name="T5" fmla="*/ 6 h 54"/>
                  <a:gd name="T6" fmla="*/ 12 w 64"/>
                  <a:gd name="T7" fmla="*/ 17 h 54"/>
                  <a:gd name="T8" fmla="*/ 6 w 64"/>
                  <a:gd name="T9" fmla="*/ 45 h 54"/>
                  <a:gd name="T10" fmla="*/ 23 w 64"/>
                  <a:gd name="T11" fmla="*/ 54 h 54"/>
                  <a:gd name="T12" fmla="*/ 34 w 64"/>
                  <a:gd name="T13" fmla="*/ 51 h 54"/>
                  <a:gd name="T14" fmla="*/ 52 w 64"/>
                  <a:gd name="T15" fmla="*/ 39 h 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4" h="54">
                    <a:moveTo>
                      <a:pt x="52" y="39"/>
                    </a:moveTo>
                    <a:cubicBezTo>
                      <a:pt x="61" y="33"/>
                      <a:pt x="64" y="21"/>
                      <a:pt x="58" y="12"/>
                    </a:cubicBezTo>
                    <a:cubicBezTo>
                      <a:pt x="52" y="2"/>
                      <a:pt x="39" y="0"/>
                      <a:pt x="30" y="6"/>
                    </a:cubicBezTo>
                    <a:cubicBezTo>
                      <a:pt x="12" y="17"/>
                      <a:pt x="12" y="17"/>
                      <a:pt x="12" y="17"/>
                    </a:cubicBezTo>
                    <a:cubicBezTo>
                      <a:pt x="3" y="23"/>
                      <a:pt x="0" y="36"/>
                      <a:pt x="6" y="45"/>
                    </a:cubicBezTo>
                    <a:cubicBezTo>
                      <a:pt x="10" y="51"/>
                      <a:pt x="16" y="54"/>
                      <a:pt x="23" y="54"/>
                    </a:cubicBezTo>
                    <a:cubicBezTo>
                      <a:pt x="27" y="54"/>
                      <a:pt x="30" y="53"/>
                      <a:pt x="34" y="51"/>
                    </a:cubicBezTo>
                    <a:lnTo>
                      <a:pt x="52" y="39"/>
                    </a:lnTo>
                    <a:close/>
                  </a:path>
                </a:pathLst>
              </a:custGeom>
              <a:gradFill>
                <a:gsLst>
                  <a:gs pos="17000">
                    <a:srgbClr val="502E5A"/>
                  </a:gs>
                  <a:gs pos="100000">
                    <a:srgbClr val="4C4994"/>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Cera Pro" panose="00000400000000000000" pitchFamily="50" charset="0"/>
                  <a:cs typeface="Arial" panose="020B0604020202020204" pitchFamily="34" charset="0"/>
                </a:endParaRPr>
              </a:p>
            </p:txBody>
          </p:sp>
        </p:grpSp>
        <p:sp>
          <p:nvSpPr>
            <p:cNvPr id="1190" name="TextBox 30">
              <a:extLst>
                <a:ext uri="{FF2B5EF4-FFF2-40B4-BE49-F238E27FC236}">
                  <a16:creationId xmlns:a16="http://schemas.microsoft.com/office/drawing/2014/main" id="{7CC5381D-DBA7-F0B1-E8E7-69D46BDAD787}"/>
                </a:ext>
              </a:extLst>
            </p:cNvPr>
            <p:cNvSpPr txBox="1"/>
            <p:nvPr/>
          </p:nvSpPr>
          <p:spPr>
            <a:xfrm>
              <a:off x="6520543" y="5886087"/>
              <a:ext cx="815963" cy="123111"/>
            </a:xfrm>
            <a:prstGeom prst="rect">
              <a:avLst/>
            </a:prstGeom>
            <a:noFill/>
          </p:spPr>
          <p:txBody>
            <a:bodyPr wrap="square" lIns="0" tIns="0" rIns="0" bIns="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1200"/>
                </a:spcAft>
                <a:buClr>
                  <a:srgbClr val="4472C4"/>
                </a:buClr>
                <a:buSzTx/>
                <a:buFontTx/>
                <a:buNone/>
                <a:tabLst/>
                <a:defRPr/>
              </a:pPr>
              <a:r>
                <a:rPr kumimoji="0" lang="en-ID" sz="800" b="1" i="0" u="none" strike="noStrike" kern="1200" cap="none" spc="0" normalizeH="0" baseline="0" noProof="0" dirty="0">
                  <a:ln>
                    <a:noFill/>
                  </a:ln>
                  <a:solidFill>
                    <a:srgbClr val="002060"/>
                  </a:solidFill>
                  <a:effectLst/>
                  <a:uLnTx/>
                  <a:uFillTx/>
                  <a:latin typeface="Cera Pro" panose="00000400000000000000" pitchFamily="50" charset="0"/>
                  <a:cs typeface="Arial" panose="020B0604020202020204" pitchFamily="34" charset="0"/>
                </a:rPr>
                <a:t>NRE RESOURCES</a:t>
              </a:r>
            </a:p>
          </p:txBody>
        </p:sp>
        <p:sp>
          <p:nvSpPr>
            <p:cNvPr id="1191" name="TextBox 30">
              <a:extLst>
                <a:ext uri="{FF2B5EF4-FFF2-40B4-BE49-F238E27FC236}">
                  <a16:creationId xmlns:a16="http://schemas.microsoft.com/office/drawing/2014/main" id="{09967D71-5DE9-B77E-2AE5-222B235B1F95}"/>
                </a:ext>
              </a:extLst>
            </p:cNvPr>
            <p:cNvSpPr txBox="1"/>
            <p:nvPr/>
          </p:nvSpPr>
          <p:spPr>
            <a:xfrm>
              <a:off x="7535654" y="5886087"/>
              <a:ext cx="753037" cy="123111"/>
            </a:xfrm>
            <a:prstGeom prst="rect">
              <a:avLst/>
            </a:prstGeom>
            <a:noFill/>
          </p:spPr>
          <p:txBody>
            <a:bodyPr wrap="square" lIns="0" tIns="0" rIns="0" bIns="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1200"/>
                </a:spcAft>
                <a:buClr>
                  <a:srgbClr val="4472C4"/>
                </a:buClr>
                <a:buSzTx/>
                <a:buFontTx/>
                <a:buNone/>
                <a:tabLst/>
                <a:defRPr/>
              </a:pPr>
              <a:r>
                <a:rPr kumimoji="0" lang="en-ID" sz="800" b="1" i="0" u="none" strike="noStrike" kern="1200" cap="none" spc="0" normalizeH="0" baseline="0" noProof="0" dirty="0">
                  <a:ln>
                    <a:noFill/>
                  </a:ln>
                  <a:solidFill>
                    <a:srgbClr val="002060"/>
                  </a:solidFill>
                  <a:effectLst/>
                  <a:uLnTx/>
                  <a:uFillTx/>
                  <a:latin typeface="Cera Pro" panose="00000400000000000000" pitchFamily="50" charset="0"/>
                  <a:cs typeface="Arial" panose="020B0604020202020204" pitchFamily="34" charset="0"/>
                </a:rPr>
                <a:t>NUCLEAR</a:t>
              </a:r>
            </a:p>
          </p:txBody>
        </p:sp>
        <p:sp>
          <p:nvSpPr>
            <p:cNvPr id="1192" name="TextBox 30">
              <a:extLst>
                <a:ext uri="{FF2B5EF4-FFF2-40B4-BE49-F238E27FC236}">
                  <a16:creationId xmlns:a16="http://schemas.microsoft.com/office/drawing/2014/main" id="{F9441133-93C1-09CD-7D7A-97840773AEBE}"/>
                </a:ext>
              </a:extLst>
            </p:cNvPr>
            <p:cNvSpPr txBox="1"/>
            <p:nvPr/>
          </p:nvSpPr>
          <p:spPr>
            <a:xfrm>
              <a:off x="9513201" y="5853135"/>
              <a:ext cx="895944" cy="246221"/>
            </a:xfrm>
            <a:prstGeom prst="rect">
              <a:avLst/>
            </a:prstGeom>
            <a:noFill/>
          </p:spPr>
          <p:txBody>
            <a:bodyPr wrap="square" lIns="0" tIns="0" rIns="0" bIns="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1200"/>
                </a:spcAft>
                <a:buClr>
                  <a:srgbClr val="4472C4"/>
                </a:buClr>
                <a:buSzTx/>
                <a:buFontTx/>
                <a:buNone/>
                <a:tabLst/>
                <a:defRPr/>
              </a:pPr>
              <a:r>
                <a:rPr kumimoji="0" lang="en-ID" sz="800" b="1" i="0" u="none" strike="noStrike" kern="1200" cap="none" spc="0" normalizeH="0" baseline="0" noProof="0" dirty="0">
                  <a:ln>
                    <a:noFill/>
                  </a:ln>
                  <a:solidFill>
                    <a:srgbClr val="002060"/>
                  </a:solidFill>
                  <a:effectLst/>
                  <a:uLnTx/>
                  <a:uFillTx/>
                  <a:latin typeface="Cera Pro" panose="00000400000000000000" pitchFamily="50" charset="0"/>
                  <a:cs typeface="Arial" panose="020B0604020202020204" pitchFamily="34" charset="0"/>
                </a:rPr>
                <a:t>RESEARCH &amp; DEVELOPMENT</a:t>
              </a:r>
            </a:p>
          </p:txBody>
        </p:sp>
        <p:sp>
          <p:nvSpPr>
            <p:cNvPr id="1193" name="TextBox 30">
              <a:extLst>
                <a:ext uri="{FF2B5EF4-FFF2-40B4-BE49-F238E27FC236}">
                  <a16:creationId xmlns:a16="http://schemas.microsoft.com/office/drawing/2014/main" id="{0110DBA9-3E15-4601-5911-B08A354EE963}"/>
                </a:ext>
              </a:extLst>
            </p:cNvPr>
            <p:cNvSpPr txBox="1"/>
            <p:nvPr/>
          </p:nvSpPr>
          <p:spPr>
            <a:xfrm>
              <a:off x="8585727" y="5849487"/>
              <a:ext cx="753037" cy="246221"/>
            </a:xfrm>
            <a:prstGeom prst="rect">
              <a:avLst/>
            </a:prstGeom>
            <a:noFill/>
          </p:spPr>
          <p:txBody>
            <a:bodyPr wrap="square" lIns="0" tIns="0" rIns="0" bIns="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1200"/>
                </a:spcAft>
                <a:buClr>
                  <a:srgbClr val="4472C4"/>
                </a:buClr>
                <a:buSzTx/>
                <a:buFontTx/>
                <a:buNone/>
                <a:tabLst/>
                <a:defRPr/>
              </a:pPr>
              <a:r>
                <a:rPr kumimoji="0" lang="en-ID" sz="800" b="1" i="0" u="none" strike="noStrike" kern="1200" cap="none" spc="0" normalizeH="0" baseline="0" noProof="0" dirty="0">
                  <a:ln>
                    <a:noFill/>
                  </a:ln>
                  <a:solidFill>
                    <a:srgbClr val="002060"/>
                  </a:solidFill>
                  <a:effectLst/>
                  <a:uLnTx/>
                  <a:uFillTx/>
                  <a:latin typeface="Cera Pro" panose="00000400000000000000" pitchFamily="50" charset="0"/>
                  <a:cs typeface="Arial" panose="020B0604020202020204" pitchFamily="34" charset="0"/>
                </a:rPr>
                <a:t>LICENSE &amp; PERMIT</a:t>
              </a:r>
            </a:p>
          </p:txBody>
        </p:sp>
        <p:sp>
          <p:nvSpPr>
            <p:cNvPr id="1201" name="TextBox 30">
              <a:extLst>
                <a:ext uri="{FF2B5EF4-FFF2-40B4-BE49-F238E27FC236}">
                  <a16:creationId xmlns:a16="http://schemas.microsoft.com/office/drawing/2014/main" id="{CFA7985B-8461-CF4E-05CC-126802774A8C}"/>
                </a:ext>
              </a:extLst>
            </p:cNvPr>
            <p:cNvSpPr txBox="1"/>
            <p:nvPr/>
          </p:nvSpPr>
          <p:spPr>
            <a:xfrm>
              <a:off x="11383312" y="6496652"/>
              <a:ext cx="868826" cy="246221"/>
            </a:xfrm>
            <a:prstGeom prst="rect">
              <a:avLst/>
            </a:prstGeom>
            <a:noFill/>
          </p:spPr>
          <p:txBody>
            <a:bodyPr wrap="square" lIns="0" tIns="0" rIns="0" bIns="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1200"/>
                </a:spcAft>
                <a:buClr>
                  <a:srgbClr val="4472C4"/>
                </a:buClr>
                <a:buSzTx/>
                <a:buFontTx/>
                <a:buNone/>
                <a:tabLst/>
                <a:defRPr/>
              </a:pPr>
              <a:r>
                <a:rPr kumimoji="0" lang="en-ID" sz="800" b="1" i="0" u="none" strike="noStrike" kern="1200" cap="none" spc="0" normalizeH="0" baseline="0" noProof="0" dirty="0">
                  <a:ln>
                    <a:noFill/>
                  </a:ln>
                  <a:solidFill>
                    <a:srgbClr val="002060"/>
                  </a:solidFill>
                  <a:effectLst/>
                  <a:uLnTx/>
                  <a:uFillTx/>
                  <a:latin typeface="Cera Pro" panose="00000400000000000000" pitchFamily="50" charset="0"/>
                  <a:cs typeface="Arial" panose="020B0604020202020204" pitchFamily="34" charset="0"/>
                </a:rPr>
                <a:t>ENERGY CONSERVATION</a:t>
              </a:r>
            </a:p>
          </p:txBody>
        </p:sp>
        <p:sp>
          <p:nvSpPr>
            <p:cNvPr id="1204" name="Rectangle 1203">
              <a:extLst>
                <a:ext uri="{FF2B5EF4-FFF2-40B4-BE49-F238E27FC236}">
                  <a16:creationId xmlns:a16="http://schemas.microsoft.com/office/drawing/2014/main" id="{74B65E3E-DBA3-AB6A-4EF5-A1DA9769A6B3}"/>
                </a:ext>
              </a:extLst>
            </p:cNvPr>
            <p:cNvSpPr/>
            <p:nvPr/>
          </p:nvSpPr>
          <p:spPr>
            <a:xfrm>
              <a:off x="10423454" y="5578764"/>
              <a:ext cx="989334" cy="528695"/>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600" b="0" i="0" u="none" strike="noStrike" kern="1200" cap="none" spc="0" normalizeH="0" baseline="0" noProof="0">
                <a:ln>
                  <a:noFill/>
                </a:ln>
                <a:solidFill>
                  <a:prstClr val="white"/>
                </a:solidFill>
                <a:effectLst/>
                <a:uLnTx/>
                <a:uFillTx/>
                <a:latin typeface="Cera Pro" panose="00000400000000000000" pitchFamily="50" charset="0"/>
                <a:cs typeface="Arial" panose="020B0604020202020204" pitchFamily="34" charset="0"/>
              </a:endParaRPr>
            </a:p>
          </p:txBody>
        </p:sp>
        <p:grpSp>
          <p:nvGrpSpPr>
            <p:cNvPr id="1016" name="Group 1015">
              <a:extLst>
                <a:ext uri="{FF2B5EF4-FFF2-40B4-BE49-F238E27FC236}">
                  <a16:creationId xmlns:a16="http://schemas.microsoft.com/office/drawing/2014/main" id="{22812263-910C-18D4-3E47-73512A2664FD}"/>
                </a:ext>
              </a:extLst>
            </p:cNvPr>
            <p:cNvGrpSpPr/>
            <p:nvPr/>
          </p:nvGrpSpPr>
          <p:grpSpPr>
            <a:xfrm>
              <a:off x="10707047" y="5603315"/>
              <a:ext cx="477083" cy="268355"/>
              <a:chOff x="2740026" y="4240213"/>
              <a:chExt cx="1008063" cy="984250"/>
            </a:xfrm>
          </p:grpSpPr>
          <p:sp>
            <p:nvSpPr>
              <p:cNvPr id="1017" name="Freeform 363">
                <a:extLst>
                  <a:ext uri="{FF2B5EF4-FFF2-40B4-BE49-F238E27FC236}">
                    <a16:creationId xmlns:a16="http://schemas.microsoft.com/office/drawing/2014/main" id="{D8F11A10-323C-5DD6-3C13-AECF78EF108B}"/>
                  </a:ext>
                </a:extLst>
              </p:cNvPr>
              <p:cNvSpPr>
                <a:spLocks/>
              </p:cNvSpPr>
              <p:nvPr/>
            </p:nvSpPr>
            <p:spPr bwMode="auto">
              <a:xfrm>
                <a:off x="3200401" y="5081588"/>
                <a:ext cx="269875" cy="127000"/>
              </a:xfrm>
              <a:custGeom>
                <a:avLst/>
                <a:gdLst>
                  <a:gd name="T0" fmla="*/ 300 w 338"/>
                  <a:gd name="T1" fmla="*/ 96 h 159"/>
                  <a:gd name="T2" fmla="*/ 301 w 338"/>
                  <a:gd name="T3" fmla="*/ 96 h 159"/>
                  <a:gd name="T4" fmla="*/ 290 w 338"/>
                  <a:gd name="T5" fmla="*/ 89 h 159"/>
                  <a:gd name="T6" fmla="*/ 281 w 338"/>
                  <a:gd name="T7" fmla="*/ 73 h 159"/>
                  <a:gd name="T8" fmla="*/ 199 w 338"/>
                  <a:gd name="T9" fmla="*/ 80 h 159"/>
                  <a:gd name="T10" fmla="*/ 80 w 338"/>
                  <a:gd name="T11" fmla="*/ 64 h 159"/>
                  <a:gd name="T12" fmla="*/ 0 w 338"/>
                  <a:gd name="T13" fmla="*/ 0 h 159"/>
                  <a:gd name="T14" fmla="*/ 0 w 338"/>
                  <a:gd name="T15" fmla="*/ 80 h 159"/>
                  <a:gd name="T16" fmla="*/ 80 w 338"/>
                  <a:gd name="T17" fmla="*/ 143 h 159"/>
                  <a:gd name="T18" fmla="*/ 199 w 338"/>
                  <a:gd name="T19" fmla="*/ 159 h 159"/>
                  <a:gd name="T20" fmla="*/ 338 w 338"/>
                  <a:gd name="T21" fmla="*/ 137 h 159"/>
                  <a:gd name="T22" fmla="*/ 300 w 338"/>
                  <a:gd name="T23" fmla="*/ 96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8" h="159">
                    <a:moveTo>
                      <a:pt x="300" y="96"/>
                    </a:moveTo>
                    <a:cubicBezTo>
                      <a:pt x="301" y="96"/>
                      <a:pt x="301" y="96"/>
                      <a:pt x="301" y="96"/>
                    </a:cubicBezTo>
                    <a:cubicBezTo>
                      <a:pt x="297" y="94"/>
                      <a:pt x="293" y="92"/>
                      <a:pt x="290" y="89"/>
                    </a:cubicBezTo>
                    <a:cubicBezTo>
                      <a:pt x="285" y="84"/>
                      <a:pt x="282" y="79"/>
                      <a:pt x="281" y="73"/>
                    </a:cubicBezTo>
                    <a:cubicBezTo>
                      <a:pt x="256" y="77"/>
                      <a:pt x="229" y="80"/>
                      <a:pt x="199" y="80"/>
                    </a:cubicBezTo>
                    <a:cubicBezTo>
                      <a:pt x="155" y="80"/>
                      <a:pt x="113" y="74"/>
                      <a:pt x="80" y="64"/>
                    </a:cubicBezTo>
                    <a:cubicBezTo>
                      <a:pt x="32" y="49"/>
                      <a:pt x="0" y="26"/>
                      <a:pt x="0" y="0"/>
                    </a:cubicBezTo>
                    <a:cubicBezTo>
                      <a:pt x="0" y="80"/>
                      <a:pt x="0" y="80"/>
                      <a:pt x="0" y="80"/>
                    </a:cubicBezTo>
                    <a:cubicBezTo>
                      <a:pt x="0" y="106"/>
                      <a:pt x="32" y="129"/>
                      <a:pt x="80" y="143"/>
                    </a:cubicBezTo>
                    <a:cubicBezTo>
                      <a:pt x="113" y="153"/>
                      <a:pt x="155" y="159"/>
                      <a:pt x="199" y="159"/>
                    </a:cubicBezTo>
                    <a:cubicBezTo>
                      <a:pt x="254" y="159"/>
                      <a:pt x="303" y="151"/>
                      <a:pt x="338" y="137"/>
                    </a:cubicBezTo>
                    <a:lnTo>
                      <a:pt x="300" y="96"/>
                    </a:lnTo>
                    <a:close/>
                  </a:path>
                </a:pathLst>
              </a:custGeom>
              <a:solidFill>
                <a:srgbClr val="D66B37"/>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Cera Pro" panose="00000400000000000000" pitchFamily="50" charset="0"/>
                  <a:cs typeface="Arial" panose="020B0604020202020204" pitchFamily="34" charset="0"/>
                </a:endParaRPr>
              </a:p>
            </p:txBody>
          </p:sp>
          <p:sp>
            <p:nvSpPr>
              <p:cNvPr id="1018" name="Freeform 364">
                <a:extLst>
                  <a:ext uri="{FF2B5EF4-FFF2-40B4-BE49-F238E27FC236}">
                    <a16:creationId xmlns:a16="http://schemas.microsoft.com/office/drawing/2014/main" id="{5597B569-21D8-C87C-ECA0-CECADBAB4A50}"/>
                  </a:ext>
                </a:extLst>
              </p:cNvPr>
              <p:cNvSpPr>
                <a:spLocks/>
              </p:cNvSpPr>
              <p:nvPr/>
            </p:nvSpPr>
            <p:spPr bwMode="auto">
              <a:xfrm>
                <a:off x="3200401" y="5018088"/>
                <a:ext cx="241300" cy="127000"/>
              </a:xfrm>
              <a:custGeom>
                <a:avLst/>
                <a:gdLst>
                  <a:gd name="T0" fmla="*/ 301 w 301"/>
                  <a:gd name="T1" fmla="*/ 69 h 160"/>
                  <a:gd name="T2" fmla="*/ 300 w 301"/>
                  <a:gd name="T3" fmla="*/ 69 h 160"/>
                  <a:gd name="T4" fmla="*/ 199 w 301"/>
                  <a:gd name="T5" fmla="*/ 80 h 160"/>
                  <a:gd name="T6" fmla="*/ 80 w 301"/>
                  <a:gd name="T7" fmla="*/ 64 h 160"/>
                  <a:gd name="T8" fmla="*/ 0 w 301"/>
                  <a:gd name="T9" fmla="*/ 0 h 160"/>
                  <a:gd name="T10" fmla="*/ 0 w 301"/>
                  <a:gd name="T11" fmla="*/ 80 h 160"/>
                  <a:gd name="T12" fmla="*/ 80 w 301"/>
                  <a:gd name="T13" fmla="*/ 144 h 160"/>
                  <a:gd name="T14" fmla="*/ 199 w 301"/>
                  <a:gd name="T15" fmla="*/ 160 h 160"/>
                  <a:gd name="T16" fmla="*/ 281 w 301"/>
                  <a:gd name="T17" fmla="*/ 153 h 160"/>
                  <a:gd name="T18" fmla="*/ 301 w 301"/>
                  <a:gd name="T19" fmla="*/ 69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1" h="160">
                    <a:moveTo>
                      <a:pt x="301" y="69"/>
                    </a:moveTo>
                    <a:cubicBezTo>
                      <a:pt x="300" y="69"/>
                      <a:pt x="300" y="69"/>
                      <a:pt x="300" y="69"/>
                    </a:cubicBezTo>
                    <a:cubicBezTo>
                      <a:pt x="271" y="76"/>
                      <a:pt x="236" y="80"/>
                      <a:pt x="199" y="80"/>
                    </a:cubicBezTo>
                    <a:cubicBezTo>
                      <a:pt x="155" y="80"/>
                      <a:pt x="113" y="74"/>
                      <a:pt x="80" y="64"/>
                    </a:cubicBezTo>
                    <a:cubicBezTo>
                      <a:pt x="32" y="50"/>
                      <a:pt x="0" y="26"/>
                      <a:pt x="0" y="0"/>
                    </a:cubicBezTo>
                    <a:cubicBezTo>
                      <a:pt x="0" y="80"/>
                      <a:pt x="0" y="80"/>
                      <a:pt x="0" y="80"/>
                    </a:cubicBezTo>
                    <a:cubicBezTo>
                      <a:pt x="0" y="106"/>
                      <a:pt x="32" y="129"/>
                      <a:pt x="80" y="144"/>
                    </a:cubicBezTo>
                    <a:cubicBezTo>
                      <a:pt x="113" y="154"/>
                      <a:pt x="155" y="160"/>
                      <a:pt x="199" y="160"/>
                    </a:cubicBezTo>
                    <a:cubicBezTo>
                      <a:pt x="229" y="160"/>
                      <a:pt x="256" y="157"/>
                      <a:pt x="281" y="153"/>
                    </a:cubicBezTo>
                    <a:cubicBezTo>
                      <a:pt x="275" y="132"/>
                      <a:pt x="283" y="103"/>
                      <a:pt x="301" y="69"/>
                    </a:cubicBezTo>
                    <a:close/>
                  </a:path>
                </a:pathLst>
              </a:custGeom>
              <a:solidFill>
                <a:srgbClr val="D66B37"/>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Cera Pro" panose="00000400000000000000" pitchFamily="50" charset="0"/>
                  <a:cs typeface="Arial" panose="020B0604020202020204" pitchFamily="34" charset="0"/>
                </a:endParaRPr>
              </a:p>
            </p:txBody>
          </p:sp>
          <p:sp>
            <p:nvSpPr>
              <p:cNvPr id="1019" name="Freeform 365">
                <a:extLst>
                  <a:ext uri="{FF2B5EF4-FFF2-40B4-BE49-F238E27FC236}">
                    <a16:creationId xmlns:a16="http://schemas.microsoft.com/office/drawing/2014/main" id="{20510746-E36D-C6B4-426E-53712F9234B9}"/>
                  </a:ext>
                </a:extLst>
              </p:cNvPr>
              <p:cNvSpPr>
                <a:spLocks/>
              </p:cNvSpPr>
              <p:nvPr/>
            </p:nvSpPr>
            <p:spPr bwMode="auto">
              <a:xfrm>
                <a:off x="3440113" y="4935538"/>
                <a:ext cx="277813" cy="280987"/>
              </a:xfrm>
              <a:custGeom>
                <a:avLst/>
                <a:gdLst>
                  <a:gd name="T0" fmla="*/ 327 w 347"/>
                  <a:gd name="T1" fmla="*/ 53 h 351"/>
                  <a:gd name="T2" fmla="*/ 272 w 347"/>
                  <a:gd name="T3" fmla="*/ 0 h 351"/>
                  <a:gd name="T4" fmla="*/ 246 w 347"/>
                  <a:gd name="T5" fmla="*/ 111 h 351"/>
                  <a:gd name="T6" fmla="*/ 184 w 347"/>
                  <a:gd name="T7" fmla="*/ 188 h 351"/>
                  <a:gd name="T8" fmla="*/ 107 w 347"/>
                  <a:gd name="T9" fmla="*/ 250 h 351"/>
                  <a:gd name="T10" fmla="*/ 1 w 347"/>
                  <a:gd name="T11" fmla="*/ 278 h 351"/>
                  <a:gd name="T12" fmla="*/ 0 w 347"/>
                  <a:gd name="T13" fmla="*/ 278 h 351"/>
                  <a:gd name="T14" fmla="*/ 38 w 347"/>
                  <a:gd name="T15" fmla="*/ 319 h 351"/>
                  <a:gd name="T16" fmla="*/ 50 w 347"/>
                  <a:gd name="T17" fmla="*/ 330 h 351"/>
                  <a:gd name="T18" fmla="*/ 166 w 347"/>
                  <a:gd name="T19" fmla="*/ 310 h 351"/>
                  <a:gd name="T20" fmla="*/ 243 w 347"/>
                  <a:gd name="T21" fmla="*/ 247 h 351"/>
                  <a:gd name="T22" fmla="*/ 306 w 347"/>
                  <a:gd name="T23" fmla="*/ 170 h 351"/>
                  <a:gd name="T24" fmla="*/ 327 w 347"/>
                  <a:gd name="T25" fmla="*/ 53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7" h="351">
                    <a:moveTo>
                      <a:pt x="327" y="53"/>
                    </a:moveTo>
                    <a:cubicBezTo>
                      <a:pt x="272" y="0"/>
                      <a:pt x="272" y="0"/>
                      <a:pt x="272" y="0"/>
                    </a:cubicBezTo>
                    <a:cubicBezTo>
                      <a:pt x="285" y="23"/>
                      <a:pt x="275" y="64"/>
                      <a:pt x="246" y="111"/>
                    </a:cubicBezTo>
                    <a:cubicBezTo>
                      <a:pt x="230" y="136"/>
                      <a:pt x="209" y="162"/>
                      <a:pt x="184" y="188"/>
                    </a:cubicBezTo>
                    <a:cubicBezTo>
                      <a:pt x="158" y="213"/>
                      <a:pt x="132" y="234"/>
                      <a:pt x="107" y="250"/>
                    </a:cubicBezTo>
                    <a:cubicBezTo>
                      <a:pt x="63" y="277"/>
                      <a:pt x="24" y="288"/>
                      <a:pt x="1" y="278"/>
                    </a:cubicBezTo>
                    <a:cubicBezTo>
                      <a:pt x="0" y="278"/>
                      <a:pt x="0" y="278"/>
                      <a:pt x="0" y="278"/>
                    </a:cubicBezTo>
                    <a:cubicBezTo>
                      <a:pt x="38" y="319"/>
                      <a:pt x="38" y="319"/>
                      <a:pt x="38" y="319"/>
                    </a:cubicBezTo>
                    <a:cubicBezTo>
                      <a:pt x="50" y="330"/>
                      <a:pt x="50" y="330"/>
                      <a:pt x="50" y="330"/>
                    </a:cubicBezTo>
                    <a:cubicBezTo>
                      <a:pt x="70" y="351"/>
                      <a:pt x="116" y="341"/>
                      <a:pt x="166" y="310"/>
                    </a:cubicBezTo>
                    <a:cubicBezTo>
                      <a:pt x="191" y="294"/>
                      <a:pt x="218" y="273"/>
                      <a:pt x="243" y="247"/>
                    </a:cubicBezTo>
                    <a:cubicBezTo>
                      <a:pt x="269" y="222"/>
                      <a:pt x="290" y="195"/>
                      <a:pt x="306" y="170"/>
                    </a:cubicBezTo>
                    <a:cubicBezTo>
                      <a:pt x="337" y="119"/>
                      <a:pt x="347" y="74"/>
                      <a:pt x="327" y="53"/>
                    </a:cubicBezTo>
                    <a:close/>
                  </a:path>
                </a:pathLst>
              </a:custGeom>
              <a:solidFill>
                <a:srgbClr val="D66B37"/>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Cera Pro" panose="00000400000000000000" pitchFamily="50" charset="0"/>
                  <a:cs typeface="Arial" panose="020B0604020202020204" pitchFamily="34" charset="0"/>
                </a:endParaRPr>
              </a:p>
            </p:txBody>
          </p:sp>
          <p:sp>
            <p:nvSpPr>
              <p:cNvPr id="1020" name="Freeform 366">
                <a:extLst>
                  <a:ext uri="{FF2B5EF4-FFF2-40B4-BE49-F238E27FC236}">
                    <a16:creationId xmlns:a16="http://schemas.microsoft.com/office/drawing/2014/main" id="{D2384236-5B76-5B31-DF83-FB39E9C57EC5}"/>
                  </a:ext>
                </a:extLst>
              </p:cNvPr>
              <p:cNvSpPr>
                <a:spLocks/>
              </p:cNvSpPr>
              <p:nvPr/>
            </p:nvSpPr>
            <p:spPr bwMode="auto">
              <a:xfrm>
                <a:off x="3305176" y="4760913"/>
                <a:ext cx="276225" cy="276225"/>
              </a:xfrm>
              <a:custGeom>
                <a:avLst/>
                <a:gdLst>
                  <a:gd name="T0" fmla="*/ 347 w 347"/>
                  <a:gd name="T1" fmla="*/ 278 h 346"/>
                  <a:gd name="T2" fmla="*/ 240 w 347"/>
                  <a:gd name="T3" fmla="*/ 250 h 346"/>
                  <a:gd name="T4" fmla="*/ 163 w 347"/>
                  <a:gd name="T5" fmla="*/ 188 h 346"/>
                  <a:gd name="T6" fmla="*/ 101 w 347"/>
                  <a:gd name="T7" fmla="*/ 111 h 346"/>
                  <a:gd name="T8" fmla="*/ 75 w 347"/>
                  <a:gd name="T9" fmla="*/ 0 h 346"/>
                  <a:gd name="T10" fmla="*/ 20 w 347"/>
                  <a:gd name="T11" fmla="*/ 53 h 346"/>
                  <a:gd name="T12" fmla="*/ 41 w 347"/>
                  <a:gd name="T13" fmla="*/ 170 h 346"/>
                  <a:gd name="T14" fmla="*/ 99 w 347"/>
                  <a:gd name="T15" fmla="*/ 243 h 346"/>
                  <a:gd name="T16" fmla="*/ 104 w 347"/>
                  <a:gd name="T17" fmla="*/ 247 h 346"/>
                  <a:gd name="T18" fmla="*/ 181 w 347"/>
                  <a:gd name="T19" fmla="*/ 310 h 346"/>
                  <a:gd name="T20" fmla="*/ 214 w 347"/>
                  <a:gd name="T21" fmla="*/ 327 h 346"/>
                  <a:gd name="T22" fmla="*/ 298 w 347"/>
                  <a:gd name="T23" fmla="*/ 331 h 346"/>
                  <a:gd name="T24" fmla="*/ 347 w 347"/>
                  <a:gd name="T25" fmla="*/ 278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7" h="346">
                    <a:moveTo>
                      <a:pt x="347" y="278"/>
                    </a:moveTo>
                    <a:cubicBezTo>
                      <a:pt x="323" y="288"/>
                      <a:pt x="284" y="277"/>
                      <a:pt x="240" y="250"/>
                    </a:cubicBezTo>
                    <a:cubicBezTo>
                      <a:pt x="215" y="234"/>
                      <a:pt x="189" y="213"/>
                      <a:pt x="163" y="188"/>
                    </a:cubicBezTo>
                    <a:cubicBezTo>
                      <a:pt x="138" y="162"/>
                      <a:pt x="117" y="136"/>
                      <a:pt x="101" y="111"/>
                    </a:cubicBezTo>
                    <a:cubicBezTo>
                      <a:pt x="72" y="64"/>
                      <a:pt x="62" y="23"/>
                      <a:pt x="75" y="0"/>
                    </a:cubicBezTo>
                    <a:cubicBezTo>
                      <a:pt x="20" y="53"/>
                      <a:pt x="20" y="53"/>
                      <a:pt x="20" y="53"/>
                    </a:cubicBezTo>
                    <a:cubicBezTo>
                      <a:pt x="0" y="74"/>
                      <a:pt x="10" y="120"/>
                      <a:pt x="41" y="170"/>
                    </a:cubicBezTo>
                    <a:cubicBezTo>
                      <a:pt x="56" y="194"/>
                      <a:pt x="76" y="219"/>
                      <a:pt x="99" y="243"/>
                    </a:cubicBezTo>
                    <a:cubicBezTo>
                      <a:pt x="104" y="247"/>
                      <a:pt x="104" y="247"/>
                      <a:pt x="104" y="247"/>
                    </a:cubicBezTo>
                    <a:cubicBezTo>
                      <a:pt x="129" y="273"/>
                      <a:pt x="156" y="294"/>
                      <a:pt x="181" y="310"/>
                    </a:cubicBezTo>
                    <a:cubicBezTo>
                      <a:pt x="192" y="317"/>
                      <a:pt x="203" y="323"/>
                      <a:pt x="214" y="327"/>
                    </a:cubicBezTo>
                    <a:cubicBezTo>
                      <a:pt x="251" y="344"/>
                      <a:pt x="282" y="346"/>
                      <a:pt x="298" y="331"/>
                    </a:cubicBezTo>
                    <a:cubicBezTo>
                      <a:pt x="347" y="278"/>
                      <a:pt x="347" y="278"/>
                      <a:pt x="347" y="278"/>
                    </a:cubicBezTo>
                    <a:close/>
                  </a:path>
                </a:pathLst>
              </a:custGeom>
              <a:solidFill>
                <a:srgbClr val="D66B37"/>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Cera Pro" panose="00000400000000000000" pitchFamily="50" charset="0"/>
                  <a:cs typeface="Arial" panose="020B0604020202020204" pitchFamily="34" charset="0"/>
                </a:endParaRPr>
              </a:p>
            </p:txBody>
          </p:sp>
          <p:sp>
            <p:nvSpPr>
              <p:cNvPr id="1021" name="Freeform 367">
                <a:extLst>
                  <a:ext uri="{FF2B5EF4-FFF2-40B4-BE49-F238E27FC236}">
                    <a16:creationId xmlns:a16="http://schemas.microsoft.com/office/drawing/2014/main" id="{4FA92C47-D7F6-C827-2B7A-87960A5F35A6}"/>
                  </a:ext>
                </a:extLst>
              </p:cNvPr>
              <p:cNvSpPr>
                <a:spLocks/>
              </p:cNvSpPr>
              <p:nvPr/>
            </p:nvSpPr>
            <p:spPr bwMode="auto">
              <a:xfrm>
                <a:off x="3200401" y="4954588"/>
                <a:ext cx="274638" cy="127000"/>
              </a:xfrm>
              <a:custGeom>
                <a:avLst/>
                <a:gdLst>
                  <a:gd name="T0" fmla="*/ 234 w 344"/>
                  <a:gd name="T1" fmla="*/ 5 h 159"/>
                  <a:gd name="T2" fmla="*/ 311 w 344"/>
                  <a:gd name="T3" fmla="*/ 68 h 159"/>
                  <a:gd name="T4" fmla="*/ 344 w 344"/>
                  <a:gd name="T5" fmla="*/ 85 h 159"/>
                  <a:gd name="T6" fmla="*/ 301 w 344"/>
                  <a:gd name="T7" fmla="*/ 148 h 159"/>
                  <a:gd name="T8" fmla="*/ 300 w 344"/>
                  <a:gd name="T9" fmla="*/ 148 h 159"/>
                  <a:gd name="T10" fmla="*/ 199 w 344"/>
                  <a:gd name="T11" fmla="*/ 159 h 159"/>
                  <a:gd name="T12" fmla="*/ 80 w 344"/>
                  <a:gd name="T13" fmla="*/ 143 h 159"/>
                  <a:gd name="T14" fmla="*/ 0 w 344"/>
                  <a:gd name="T15" fmla="*/ 79 h 159"/>
                  <a:gd name="T16" fmla="*/ 199 w 344"/>
                  <a:gd name="T17" fmla="*/ 0 h 159"/>
                  <a:gd name="T18" fmla="*/ 229 w 344"/>
                  <a:gd name="T19" fmla="*/ 1 h 159"/>
                  <a:gd name="T20" fmla="*/ 234 w 344"/>
                  <a:gd name="T21" fmla="*/ 5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4" h="159">
                    <a:moveTo>
                      <a:pt x="234" y="5"/>
                    </a:moveTo>
                    <a:cubicBezTo>
                      <a:pt x="259" y="31"/>
                      <a:pt x="286" y="52"/>
                      <a:pt x="311" y="68"/>
                    </a:cubicBezTo>
                    <a:cubicBezTo>
                      <a:pt x="322" y="75"/>
                      <a:pt x="333" y="81"/>
                      <a:pt x="344" y="85"/>
                    </a:cubicBezTo>
                    <a:cubicBezTo>
                      <a:pt x="326" y="107"/>
                      <a:pt x="312" y="128"/>
                      <a:pt x="301" y="148"/>
                    </a:cubicBezTo>
                    <a:cubicBezTo>
                      <a:pt x="300" y="148"/>
                      <a:pt x="300" y="148"/>
                      <a:pt x="300" y="148"/>
                    </a:cubicBezTo>
                    <a:cubicBezTo>
                      <a:pt x="271" y="155"/>
                      <a:pt x="236" y="159"/>
                      <a:pt x="199" y="159"/>
                    </a:cubicBezTo>
                    <a:cubicBezTo>
                      <a:pt x="155" y="159"/>
                      <a:pt x="113" y="153"/>
                      <a:pt x="80" y="143"/>
                    </a:cubicBezTo>
                    <a:cubicBezTo>
                      <a:pt x="32" y="129"/>
                      <a:pt x="0" y="105"/>
                      <a:pt x="0" y="79"/>
                    </a:cubicBezTo>
                    <a:cubicBezTo>
                      <a:pt x="0" y="35"/>
                      <a:pt x="90" y="0"/>
                      <a:pt x="199" y="0"/>
                    </a:cubicBezTo>
                    <a:cubicBezTo>
                      <a:pt x="209" y="0"/>
                      <a:pt x="219" y="0"/>
                      <a:pt x="229" y="1"/>
                    </a:cubicBezTo>
                    <a:cubicBezTo>
                      <a:pt x="230" y="2"/>
                      <a:pt x="232" y="4"/>
                      <a:pt x="234" y="5"/>
                    </a:cubicBezTo>
                    <a:close/>
                  </a:path>
                </a:pathLst>
              </a:custGeom>
              <a:gradFill>
                <a:gsLst>
                  <a:gs pos="17000">
                    <a:srgbClr val="E2765A"/>
                  </a:gs>
                  <a:gs pos="100000">
                    <a:srgbClr val="F8993A"/>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Cera Pro" panose="00000400000000000000" pitchFamily="50" charset="0"/>
                  <a:cs typeface="Arial" panose="020B0604020202020204" pitchFamily="34" charset="0"/>
                </a:endParaRPr>
              </a:p>
            </p:txBody>
          </p:sp>
          <p:sp>
            <p:nvSpPr>
              <p:cNvPr id="1022" name="Freeform 368">
                <a:extLst>
                  <a:ext uri="{FF2B5EF4-FFF2-40B4-BE49-F238E27FC236}">
                    <a16:creationId xmlns:a16="http://schemas.microsoft.com/office/drawing/2014/main" id="{762EA724-C5E5-6D3F-1A5F-E395AA831A4E}"/>
                  </a:ext>
                </a:extLst>
              </p:cNvPr>
              <p:cNvSpPr>
                <a:spLocks/>
              </p:cNvSpPr>
              <p:nvPr/>
            </p:nvSpPr>
            <p:spPr bwMode="auto">
              <a:xfrm>
                <a:off x="3421063" y="4919663"/>
                <a:ext cx="247650" cy="246062"/>
              </a:xfrm>
              <a:custGeom>
                <a:avLst/>
                <a:gdLst>
                  <a:gd name="T0" fmla="*/ 297 w 310"/>
                  <a:gd name="T1" fmla="*/ 21 h 309"/>
                  <a:gd name="T2" fmla="*/ 271 w 310"/>
                  <a:gd name="T3" fmla="*/ 132 h 309"/>
                  <a:gd name="T4" fmla="*/ 209 w 310"/>
                  <a:gd name="T5" fmla="*/ 209 h 309"/>
                  <a:gd name="T6" fmla="*/ 132 w 310"/>
                  <a:gd name="T7" fmla="*/ 271 h 309"/>
                  <a:gd name="T8" fmla="*/ 26 w 310"/>
                  <a:gd name="T9" fmla="*/ 299 h 309"/>
                  <a:gd name="T10" fmla="*/ 15 w 310"/>
                  <a:gd name="T11" fmla="*/ 292 h 309"/>
                  <a:gd name="T12" fmla="*/ 6 w 310"/>
                  <a:gd name="T13" fmla="*/ 276 h 309"/>
                  <a:gd name="T14" fmla="*/ 26 w 310"/>
                  <a:gd name="T15" fmla="*/ 192 h 309"/>
                  <a:gd name="T16" fmla="*/ 69 w 310"/>
                  <a:gd name="T17" fmla="*/ 129 h 309"/>
                  <a:gd name="T18" fmla="*/ 153 w 310"/>
                  <a:gd name="T19" fmla="*/ 133 h 309"/>
                  <a:gd name="T20" fmla="*/ 202 w 310"/>
                  <a:gd name="T21" fmla="*/ 80 h 309"/>
                  <a:gd name="T22" fmla="*/ 202 w 310"/>
                  <a:gd name="T23" fmla="*/ 80 h 309"/>
                  <a:gd name="T24" fmla="*/ 212 w 310"/>
                  <a:gd name="T25" fmla="*/ 73 h 309"/>
                  <a:gd name="T26" fmla="*/ 218 w 310"/>
                  <a:gd name="T27" fmla="*/ 13 h 309"/>
                  <a:gd name="T28" fmla="*/ 292 w 310"/>
                  <a:gd name="T29" fmla="*/ 15 h 309"/>
                  <a:gd name="T30" fmla="*/ 297 w 310"/>
                  <a:gd name="T31" fmla="*/ 21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0" h="309">
                    <a:moveTo>
                      <a:pt x="297" y="21"/>
                    </a:moveTo>
                    <a:cubicBezTo>
                      <a:pt x="310" y="44"/>
                      <a:pt x="300" y="85"/>
                      <a:pt x="271" y="132"/>
                    </a:cubicBezTo>
                    <a:cubicBezTo>
                      <a:pt x="255" y="157"/>
                      <a:pt x="234" y="183"/>
                      <a:pt x="209" y="209"/>
                    </a:cubicBezTo>
                    <a:cubicBezTo>
                      <a:pt x="183" y="234"/>
                      <a:pt x="157" y="255"/>
                      <a:pt x="132" y="271"/>
                    </a:cubicBezTo>
                    <a:cubicBezTo>
                      <a:pt x="88" y="298"/>
                      <a:pt x="49" y="309"/>
                      <a:pt x="26" y="299"/>
                    </a:cubicBezTo>
                    <a:cubicBezTo>
                      <a:pt x="22" y="297"/>
                      <a:pt x="18" y="295"/>
                      <a:pt x="15" y="292"/>
                    </a:cubicBezTo>
                    <a:cubicBezTo>
                      <a:pt x="10" y="287"/>
                      <a:pt x="7" y="282"/>
                      <a:pt x="6" y="276"/>
                    </a:cubicBezTo>
                    <a:cubicBezTo>
                      <a:pt x="0" y="255"/>
                      <a:pt x="8" y="226"/>
                      <a:pt x="26" y="192"/>
                    </a:cubicBezTo>
                    <a:cubicBezTo>
                      <a:pt x="37" y="172"/>
                      <a:pt x="51" y="151"/>
                      <a:pt x="69" y="129"/>
                    </a:cubicBezTo>
                    <a:cubicBezTo>
                      <a:pt x="106" y="146"/>
                      <a:pt x="137" y="148"/>
                      <a:pt x="153" y="133"/>
                    </a:cubicBezTo>
                    <a:cubicBezTo>
                      <a:pt x="202" y="80"/>
                      <a:pt x="202" y="80"/>
                      <a:pt x="202" y="80"/>
                    </a:cubicBezTo>
                    <a:cubicBezTo>
                      <a:pt x="202" y="80"/>
                      <a:pt x="202" y="80"/>
                      <a:pt x="202" y="80"/>
                    </a:cubicBezTo>
                    <a:cubicBezTo>
                      <a:pt x="206" y="78"/>
                      <a:pt x="209" y="76"/>
                      <a:pt x="212" y="73"/>
                    </a:cubicBezTo>
                    <a:cubicBezTo>
                      <a:pt x="225" y="60"/>
                      <a:pt x="226" y="39"/>
                      <a:pt x="218" y="13"/>
                    </a:cubicBezTo>
                    <a:cubicBezTo>
                      <a:pt x="251" y="1"/>
                      <a:pt x="278" y="0"/>
                      <a:pt x="292" y="15"/>
                    </a:cubicBezTo>
                    <a:cubicBezTo>
                      <a:pt x="294" y="17"/>
                      <a:pt x="295" y="19"/>
                      <a:pt x="297" y="21"/>
                    </a:cubicBezTo>
                    <a:close/>
                  </a:path>
                </a:pathLst>
              </a:custGeom>
              <a:gradFill>
                <a:gsLst>
                  <a:gs pos="17000">
                    <a:srgbClr val="E2765A"/>
                  </a:gs>
                  <a:gs pos="100000">
                    <a:srgbClr val="F8993A"/>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Cera Pro" panose="00000400000000000000" pitchFamily="50" charset="0"/>
                  <a:cs typeface="Arial" panose="020B0604020202020204" pitchFamily="34" charset="0"/>
                </a:endParaRPr>
              </a:p>
            </p:txBody>
          </p:sp>
          <p:sp>
            <p:nvSpPr>
              <p:cNvPr id="1023" name="Freeform 369">
                <a:extLst>
                  <a:ext uri="{FF2B5EF4-FFF2-40B4-BE49-F238E27FC236}">
                    <a16:creationId xmlns:a16="http://schemas.microsoft.com/office/drawing/2014/main" id="{5D6119F2-4A4E-2720-A247-6ED7CD9C2CDE}"/>
                  </a:ext>
                </a:extLst>
              </p:cNvPr>
              <p:cNvSpPr>
                <a:spLocks/>
              </p:cNvSpPr>
              <p:nvPr/>
            </p:nvSpPr>
            <p:spPr bwMode="auto">
              <a:xfrm>
                <a:off x="3354388" y="4732338"/>
                <a:ext cx="246063" cy="258762"/>
              </a:xfrm>
              <a:custGeom>
                <a:avLst/>
                <a:gdLst>
                  <a:gd name="T0" fmla="*/ 301 w 309"/>
                  <a:gd name="T1" fmla="*/ 248 h 325"/>
                  <a:gd name="T2" fmla="*/ 295 w 309"/>
                  <a:gd name="T3" fmla="*/ 308 h 325"/>
                  <a:gd name="T4" fmla="*/ 285 w 309"/>
                  <a:gd name="T5" fmla="*/ 315 h 325"/>
                  <a:gd name="T6" fmla="*/ 178 w 309"/>
                  <a:gd name="T7" fmla="*/ 287 h 325"/>
                  <a:gd name="T8" fmla="*/ 101 w 309"/>
                  <a:gd name="T9" fmla="*/ 225 h 325"/>
                  <a:gd name="T10" fmla="*/ 39 w 309"/>
                  <a:gd name="T11" fmla="*/ 148 h 325"/>
                  <a:gd name="T12" fmla="*/ 13 w 309"/>
                  <a:gd name="T13" fmla="*/ 37 h 325"/>
                  <a:gd name="T14" fmla="*/ 18 w 309"/>
                  <a:gd name="T15" fmla="*/ 31 h 325"/>
                  <a:gd name="T16" fmla="*/ 212 w 309"/>
                  <a:gd name="T17" fmla="*/ 114 h 325"/>
                  <a:gd name="T18" fmla="*/ 301 w 309"/>
                  <a:gd name="T19" fmla="*/ 248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9" h="325">
                    <a:moveTo>
                      <a:pt x="301" y="248"/>
                    </a:moveTo>
                    <a:cubicBezTo>
                      <a:pt x="309" y="274"/>
                      <a:pt x="308" y="295"/>
                      <a:pt x="295" y="308"/>
                    </a:cubicBezTo>
                    <a:cubicBezTo>
                      <a:pt x="292" y="311"/>
                      <a:pt x="289" y="313"/>
                      <a:pt x="285" y="315"/>
                    </a:cubicBezTo>
                    <a:cubicBezTo>
                      <a:pt x="261" y="325"/>
                      <a:pt x="222" y="314"/>
                      <a:pt x="178" y="287"/>
                    </a:cubicBezTo>
                    <a:cubicBezTo>
                      <a:pt x="153" y="271"/>
                      <a:pt x="127" y="250"/>
                      <a:pt x="101" y="225"/>
                    </a:cubicBezTo>
                    <a:cubicBezTo>
                      <a:pt x="76" y="199"/>
                      <a:pt x="55" y="173"/>
                      <a:pt x="39" y="148"/>
                    </a:cubicBezTo>
                    <a:cubicBezTo>
                      <a:pt x="10" y="101"/>
                      <a:pt x="0" y="60"/>
                      <a:pt x="13" y="37"/>
                    </a:cubicBezTo>
                    <a:cubicBezTo>
                      <a:pt x="15" y="35"/>
                      <a:pt x="16" y="33"/>
                      <a:pt x="18" y="31"/>
                    </a:cubicBezTo>
                    <a:cubicBezTo>
                      <a:pt x="49" y="0"/>
                      <a:pt x="136" y="37"/>
                      <a:pt x="212" y="114"/>
                    </a:cubicBezTo>
                    <a:cubicBezTo>
                      <a:pt x="258" y="160"/>
                      <a:pt x="290" y="209"/>
                      <a:pt x="301" y="248"/>
                    </a:cubicBezTo>
                    <a:close/>
                  </a:path>
                </a:pathLst>
              </a:custGeom>
              <a:gradFill>
                <a:gsLst>
                  <a:gs pos="17000">
                    <a:srgbClr val="E2765A"/>
                  </a:gs>
                  <a:gs pos="100000">
                    <a:srgbClr val="F8993A"/>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Cera Pro" panose="00000400000000000000" pitchFamily="50" charset="0"/>
                  <a:cs typeface="Arial" panose="020B0604020202020204" pitchFamily="34" charset="0"/>
                </a:endParaRPr>
              </a:p>
            </p:txBody>
          </p:sp>
          <p:sp>
            <p:nvSpPr>
              <p:cNvPr id="1088" name="Freeform 370">
                <a:extLst>
                  <a:ext uri="{FF2B5EF4-FFF2-40B4-BE49-F238E27FC236}">
                    <a16:creationId xmlns:a16="http://schemas.microsoft.com/office/drawing/2014/main" id="{6EA31323-4E11-920C-A344-9905F4ABA76D}"/>
                  </a:ext>
                </a:extLst>
              </p:cNvPr>
              <p:cNvSpPr>
                <a:spLocks/>
              </p:cNvSpPr>
              <p:nvPr/>
            </p:nvSpPr>
            <p:spPr bwMode="auto">
              <a:xfrm>
                <a:off x="3533776" y="4240213"/>
                <a:ext cx="160338" cy="492125"/>
              </a:xfrm>
              <a:custGeom>
                <a:avLst/>
                <a:gdLst>
                  <a:gd name="T0" fmla="*/ 101 w 101"/>
                  <a:gd name="T1" fmla="*/ 230 h 310"/>
                  <a:gd name="T2" fmla="*/ 51 w 101"/>
                  <a:gd name="T3" fmla="*/ 310 h 310"/>
                  <a:gd name="T4" fmla="*/ 0 w 101"/>
                  <a:gd name="T5" fmla="*/ 230 h 310"/>
                  <a:gd name="T6" fmla="*/ 21 w 101"/>
                  <a:gd name="T7" fmla="*/ 230 h 310"/>
                  <a:gd name="T8" fmla="*/ 21 w 101"/>
                  <a:gd name="T9" fmla="*/ 0 h 310"/>
                  <a:gd name="T10" fmla="*/ 81 w 101"/>
                  <a:gd name="T11" fmla="*/ 0 h 310"/>
                  <a:gd name="T12" fmla="*/ 81 w 101"/>
                  <a:gd name="T13" fmla="*/ 230 h 310"/>
                  <a:gd name="T14" fmla="*/ 101 w 101"/>
                  <a:gd name="T15" fmla="*/ 230 h 3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 h="310">
                    <a:moveTo>
                      <a:pt x="101" y="230"/>
                    </a:moveTo>
                    <a:lnTo>
                      <a:pt x="51" y="310"/>
                    </a:lnTo>
                    <a:lnTo>
                      <a:pt x="0" y="230"/>
                    </a:lnTo>
                    <a:lnTo>
                      <a:pt x="21" y="230"/>
                    </a:lnTo>
                    <a:lnTo>
                      <a:pt x="21" y="0"/>
                    </a:lnTo>
                    <a:lnTo>
                      <a:pt x="81" y="0"/>
                    </a:lnTo>
                    <a:lnTo>
                      <a:pt x="81" y="230"/>
                    </a:lnTo>
                    <a:lnTo>
                      <a:pt x="101" y="230"/>
                    </a:lnTo>
                    <a:close/>
                  </a:path>
                </a:pathLst>
              </a:custGeom>
              <a:gradFill>
                <a:gsLst>
                  <a:gs pos="17000">
                    <a:srgbClr val="A390B0"/>
                  </a:gs>
                  <a:gs pos="100000">
                    <a:srgbClr val="777EDB"/>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Cera Pro" panose="00000400000000000000" pitchFamily="50" charset="0"/>
                  <a:cs typeface="Arial" panose="020B0604020202020204" pitchFamily="34" charset="0"/>
                </a:endParaRPr>
              </a:p>
            </p:txBody>
          </p:sp>
          <p:sp>
            <p:nvSpPr>
              <p:cNvPr id="1089" name="Freeform 371">
                <a:extLst>
                  <a:ext uri="{FF2B5EF4-FFF2-40B4-BE49-F238E27FC236}">
                    <a16:creationId xmlns:a16="http://schemas.microsoft.com/office/drawing/2014/main" id="{7BC6FE4E-5E47-CB49-FDA4-324D45E372A8}"/>
                  </a:ext>
                </a:extLst>
              </p:cNvPr>
              <p:cNvSpPr>
                <a:spLocks/>
              </p:cNvSpPr>
              <p:nvPr/>
            </p:nvSpPr>
            <p:spPr bwMode="auto">
              <a:xfrm>
                <a:off x="3313113" y="4287838"/>
                <a:ext cx="158750" cy="428625"/>
              </a:xfrm>
              <a:custGeom>
                <a:avLst/>
                <a:gdLst>
                  <a:gd name="T0" fmla="*/ 49 w 100"/>
                  <a:gd name="T1" fmla="*/ 0 h 270"/>
                  <a:gd name="T2" fmla="*/ 100 w 100"/>
                  <a:gd name="T3" fmla="*/ 80 h 270"/>
                  <a:gd name="T4" fmla="*/ 80 w 100"/>
                  <a:gd name="T5" fmla="*/ 80 h 270"/>
                  <a:gd name="T6" fmla="*/ 80 w 100"/>
                  <a:gd name="T7" fmla="*/ 270 h 270"/>
                  <a:gd name="T8" fmla="*/ 20 w 100"/>
                  <a:gd name="T9" fmla="*/ 270 h 270"/>
                  <a:gd name="T10" fmla="*/ 20 w 100"/>
                  <a:gd name="T11" fmla="*/ 80 h 270"/>
                  <a:gd name="T12" fmla="*/ 0 w 100"/>
                  <a:gd name="T13" fmla="*/ 80 h 270"/>
                  <a:gd name="T14" fmla="*/ 49 w 100"/>
                  <a:gd name="T15" fmla="*/ 0 h 2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0" h="270">
                    <a:moveTo>
                      <a:pt x="49" y="0"/>
                    </a:moveTo>
                    <a:lnTo>
                      <a:pt x="100" y="80"/>
                    </a:lnTo>
                    <a:lnTo>
                      <a:pt x="80" y="80"/>
                    </a:lnTo>
                    <a:lnTo>
                      <a:pt x="80" y="270"/>
                    </a:lnTo>
                    <a:lnTo>
                      <a:pt x="20" y="270"/>
                    </a:lnTo>
                    <a:lnTo>
                      <a:pt x="20" y="80"/>
                    </a:lnTo>
                    <a:lnTo>
                      <a:pt x="0" y="80"/>
                    </a:lnTo>
                    <a:lnTo>
                      <a:pt x="49" y="0"/>
                    </a:lnTo>
                    <a:close/>
                  </a:path>
                </a:pathLst>
              </a:custGeom>
              <a:gradFill>
                <a:gsLst>
                  <a:gs pos="17000">
                    <a:srgbClr val="A390B0"/>
                  </a:gs>
                  <a:gs pos="100000">
                    <a:srgbClr val="777EDB"/>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Cera Pro" panose="00000400000000000000" pitchFamily="50" charset="0"/>
                  <a:cs typeface="Arial" panose="020B0604020202020204" pitchFamily="34" charset="0"/>
                </a:endParaRPr>
              </a:p>
            </p:txBody>
          </p:sp>
          <p:sp>
            <p:nvSpPr>
              <p:cNvPr id="1090" name="Freeform 372">
                <a:extLst>
                  <a:ext uri="{FF2B5EF4-FFF2-40B4-BE49-F238E27FC236}">
                    <a16:creationId xmlns:a16="http://schemas.microsoft.com/office/drawing/2014/main" id="{8C7CC5EB-1519-4B8F-6547-0422B622F452}"/>
                  </a:ext>
                </a:extLst>
              </p:cNvPr>
              <p:cNvSpPr>
                <a:spLocks/>
              </p:cNvSpPr>
              <p:nvPr/>
            </p:nvSpPr>
            <p:spPr bwMode="auto">
              <a:xfrm>
                <a:off x="2755901" y="4541838"/>
                <a:ext cx="444500" cy="666750"/>
              </a:xfrm>
              <a:custGeom>
                <a:avLst/>
                <a:gdLst>
                  <a:gd name="T0" fmla="*/ 478 w 557"/>
                  <a:gd name="T1" fmla="*/ 0 h 836"/>
                  <a:gd name="T2" fmla="*/ 80 w 557"/>
                  <a:gd name="T3" fmla="*/ 0 h 836"/>
                  <a:gd name="T4" fmla="*/ 0 w 557"/>
                  <a:gd name="T5" fmla="*/ 80 h 836"/>
                  <a:gd name="T6" fmla="*/ 0 w 557"/>
                  <a:gd name="T7" fmla="*/ 757 h 836"/>
                  <a:gd name="T8" fmla="*/ 80 w 557"/>
                  <a:gd name="T9" fmla="*/ 836 h 836"/>
                  <a:gd name="T10" fmla="*/ 478 w 557"/>
                  <a:gd name="T11" fmla="*/ 836 h 836"/>
                  <a:gd name="T12" fmla="*/ 557 w 557"/>
                  <a:gd name="T13" fmla="*/ 757 h 836"/>
                  <a:gd name="T14" fmla="*/ 557 w 557"/>
                  <a:gd name="T15" fmla="*/ 677 h 836"/>
                  <a:gd name="T16" fmla="*/ 557 w 557"/>
                  <a:gd name="T17" fmla="*/ 597 h 836"/>
                  <a:gd name="T18" fmla="*/ 557 w 557"/>
                  <a:gd name="T19" fmla="*/ 80 h 836"/>
                  <a:gd name="T20" fmla="*/ 478 w 557"/>
                  <a:gd name="T21" fmla="*/ 0 h 8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57" h="836">
                    <a:moveTo>
                      <a:pt x="478" y="0"/>
                    </a:moveTo>
                    <a:cubicBezTo>
                      <a:pt x="80" y="0"/>
                      <a:pt x="80" y="0"/>
                      <a:pt x="80" y="0"/>
                    </a:cubicBezTo>
                    <a:cubicBezTo>
                      <a:pt x="36" y="0"/>
                      <a:pt x="0" y="36"/>
                      <a:pt x="0" y="80"/>
                    </a:cubicBezTo>
                    <a:cubicBezTo>
                      <a:pt x="0" y="757"/>
                      <a:pt x="0" y="757"/>
                      <a:pt x="0" y="757"/>
                    </a:cubicBezTo>
                    <a:cubicBezTo>
                      <a:pt x="0" y="801"/>
                      <a:pt x="36" y="836"/>
                      <a:pt x="80" y="836"/>
                    </a:cubicBezTo>
                    <a:cubicBezTo>
                      <a:pt x="478" y="836"/>
                      <a:pt x="478" y="836"/>
                      <a:pt x="478" y="836"/>
                    </a:cubicBezTo>
                    <a:cubicBezTo>
                      <a:pt x="522" y="836"/>
                      <a:pt x="557" y="801"/>
                      <a:pt x="557" y="757"/>
                    </a:cubicBezTo>
                    <a:cubicBezTo>
                      <a:pt x="557" y="677"/>
                      <a:pt x="557" y="677"/>
                      <a:pt x="557" y="677"/>
                    </a:cubicBezTo>
                    <a:cubicBezTo>
                      <a:pt x="557" y="597"/>
                      <a:pt x="557" y="597"/>
                      <a:pt x="557" y="597"/>
                    </a:cubicBezTo>
                    <a:cubicBezTo>
                      <a:pt x="557" y="80"/>
                      <a:pt x="557" y="80"/>
                      <a:pt x="557" y="80"/>
                    </a:cubicBezTo>
                    <a:cubicBezTo>
                      <a:pt x="557" y="36"/>
                      <a:pt x="522" y="0"/>
                      <a:pt x="478" y="0"/>
                    </a:cubicBezTo>
                    <a:close/>
                  </a:path>
                </a:pathLst>
              </a:custGeom>
              <a:gradFill>
                <a:gsLst>
                  <a:gs pos="72000">
                    <a:srgbClr val="A390B0"/>
                  </a:gs>
                  <a:gs pos="16000">
                    <a:srgbClr val="777EDB"/>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Cera Pro" panose="00000400000000000000" pitchFamily="50" charset="0"/>
                  <a:cs typeface="Arial" panose="020B0604020202020204" pitchFamily="34" charset="0"/>
                </a:endParaRPr>
              </a:p>
            </p:txBody>
          </p:sp>
          <p:sp>
            <p:nvSpPr>
              <p:cNvPr id="1091" name="Rectangle 1090">
                <a:extLst>
                  <a:ext uri="{FF2B5EF4-FFF2-40B4-BE49-F238E27FC236}">
                    <a16:creationId xmlns:a16="http://schemas.microsoft.com/office/drawing/2014/main" id="{FF72EEBD-C609-5525-8010-7684985B1D0C}"/>
                  </a:ext>
                </a:extLst>
              </p:cNvPr>
              <p:cNvSpPr>
                <a:spLocks noChangeArrowheads="1"/>
              </p:cNvSpPr>
              <p:nvPr/>
            </p:nvSpPr>
            <p:spPr bwMode="auto">
              <a:xfrm>
                <a:off x="3073401" y="4954588"/>
                <a:ext cx="63500" cy="63500"/>
              </a:xfrm>
              <a:prstGeom prst="rect">
                <a:avLst/>
              </a:prstGeom>
              <a:gradFill>
                <a:gsLst>
                  <a:gs pos="100000">
                    <a:schemeClr val="bg1">
                      <a:lumMod val="85000"/>
                    </a:schemeClr>
                  </a:gs>
                  <a:gs pos="0">
                    <a:schemeClr val="bg1"/>
                  </a:gs>
                </a:gsLst>
                <a:lin ang="2700000" scaled="0"/>
              </a:gra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Cera Pro" panose="00000400000000000000" pitchFamily="50" charset="0"/>
                  <a:cs typeface="Arial" panose="020B0604020202020204" pitchFamily="34" charset="0"/>
                </a:endParaRPr>
              </a:p>
            </p:txBody>
          </p:sp>
          <p:sp>
            <p:nvSpPr>
              <p:cNvPr id="1092" name="Rectangle 1091">
                <a:extLst>
                  <a:ext uri="{FF2B5EF4-FFF2-40B4-BE49-F238E27FC236}">
                    <a16:creationId xmlns:a16="http://schemas.microsoft.com/office/drawing/2014/main" id="{A8C69D0F-940B-F88D-5CB9-6DBD25203854}"/>
                  </a:ext>
                </a:extLst>
              </p:cNvPr>
              <p:cNvSpPr>
                <a:spLocks noChangeArrowheads="1"/>
              </p:cNvSpPr>
              <p:nvPr/>
            </p:nvSpPr>
            <p:spPr bwMode="auto">
              <a:xfrm>
                <a:off x="3073401" y="4827588"/>
                <a:ext cx="63500" cy="63500"/>
              </a:xfrm>
              <a:prstGeom prst="rect">
                <a:avLst/>
              </a:prstGeom>
              <a:gradFill>
                <a:gsLst>
                  <a:gs pos="100000">
                    <a:schemeClr val="bg1">
                      <a:lumMod val="85000"/>
                    </a:schemeClr>
                  </a:gs>
                  <a:gs pos="0">
                    <a:schemeClr val="bg1"/>
                  </a:gs>
                </a:gsLst>
                <a:lin ang="2700000" scaled="0"/>
              </a:gra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Cera Pro" panose="00000400000000000000" pitchFamily="50" charset="0"/>
                  <a:cs typeface="Arial" panose="020B0604020202020204" pitchFamily="34" charset="0"/>
                </a:endParaRPr>
              </a:p>
            </p:txBody>
          </p:sp>
          <p:sp>
            <p:nvSpPr>
              <p:cNvPr id="1093" name="Rectangle 1092">
                <a:extLst>
                  <a:ext uri="{FF2B5EF4-FFF2-40B4-BE49-F238E27FC236}">
                    <a16:creationId xmlns:a16="http://schemas.microsoft.com/office/drawing/2014/main" id="{A9D115C1-961D-EB06-6915-D64239E6DDA4}"/>
                  </a:ext>
                </a:extLst>
              </p:cNvPr>
              <p:cNvSpPr>
                <a:spLocks noChangeArrowheads="1"/>
              </p:cNvSpPr>
              <p:nvPr/>
            </p:nvSpPr>
            <p:spPr bwMode="auto">
              <a:xfrm>
                <a:off x="2819401" y="5081588"/>
                <a:ext cx="63500" cy="63500"/>
              </a:xfrm>
              <a:prstGeom prst="rect">
                <a:avLst/>
              </a:prstGeom>
              <a:gradFill>
                <a:gsLst>
                  <a:gs pos="100000">
                    <a:schemeClr val="bg1">
                      <a:lumMod val="85000"/>
                    </a:schemeClr>
                  </a:gs>
                  <a:gs pos="0">
                    <a:schemeClr val="bg1"/>
                  </a:gs>
                </a:gsLst>
                <a:lin ang="2700000" scaled="0"/>
              </a:gra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Cera Pro" panose="00000400000000000000" pitchFamily="50" charset="0"/>
                  <a:cs typeface="Arial" panose="020B0604020202020204" pitchFamily="34" charset="0"/>
                </a:endParaRPr>
              </a:p>
            </p:txBody>
          </p:sp>
          <p:sp>
            <p:nvSpPr>
              <p:cNvPr id="1094" name="Rectangle 1093">
                <a:extLst>
                  <a:ext uri="{FF2B5EF4-FFF2-40B4-BE49-F238E27FC236}">
                    <a16:creationId xmlns:a16="http://schemas.microsoft.com/office/drawing/2014/main" id="{C4BF98D4-E8CC-1410-469E-B0D815DF49DE}"/>
                  </a:ext>
                </a:extLst>
              </p:cNvPr>
              <p:cNvSpPr>
                <a:spLocks noChangeArrowheads="1"/>
              </p:cNvSpPr>
              <p:nvPr/>
            </p:nvSpPr>
            <p:spPr bwMode="auto">
              <a:xfrm>
                <a:off x="2819401" y="4827588"/>
                <a:ext cx="63500" cy="63500"/>
              </a:xfrm>
              <a:prstGeom prst="rect">
                <a:avLst/>
              </a:prstGeom>
              <a:gradFill>
                <a:gsLst>
                  <a:gs pos="100000">
                    <a:schemeClr val="bg1">
                      <a:lumMod val="85000"/>
                    </a:schemeClr>
                  </a:gs>
                  <a:gs pos="0">
                    <a:schemeClr val="bg1"/>
                  </a:gs>
                </a:gsLst>
                <a:lin ang="2700000" scaled="0"/>
              </a:gra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Cera Pro" panose="00000400000000000000" pitchFamily="50" charset="0"/>
                  <a:cs typeface="Arial" panose="020B0604020202020204" pitchFamily="34" charset="0"/>
                </a:endParaRPr>
              </a:p>
            </p:txBody>
          </p:sp>
          <p:sp>
            <p:nvSpPr>
              <p:cNvPr id="1095" name="Rectangle 1094">
                <a:extLst>
                  <a:ext uri="{FF2B5EF4-FFF2-40B4-BE49-F238E27FC236}">
                    <a16:creationId xmlns:a16="http://schemas.microsoft.com/office/drawing/2014/main" id="{9535785A-7A94-5267-4D3F-DC92D23DE85A}"/>
                  </a:ext>
                </a:extLst>
              </p:cNvPr>
              <p:cNvSpPr>
                <a:spLocks noChangeArrowheads="1"/>
              </p:cNvSpPr>
              <p:nvPr/>
            </p:nvSpPr>
            <p:spPr bwMode="auto">
              <a:xfrm>
                <a:off x="3073401" y="5081588"/>
                <a:ext cx="63500" cy="63500"/>
              </a:xfrm>
              <a:prstGeom prst="rect">
                <a:avLst/>
              </a:prstGeom>
              <a:gradFill>
                <a:gsLst>
                  <a:gs pos="100000">
                    <a:schemeClr val="bg1">
                      <a:lumMod val="85000"/>
                    </a:schemeClr>
                  </a:gs>
                  <a:gs pos="0">
                    <a:schemeClr val="bg1"/>
                  </a:gs>
                </a:gsLst>
                <a:lin ang="2700000" scaled="0"/>
              </a:gra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Cera Pro" panose="00000400000000000000" pitchFamily="50" charset="0"/>
                  <a:cs typeface="Arial" panose="020B0604020202020204" pitchFamily="34" charset="0"/>
                </a:endParaRPr>
              </a:p>
            </p:txBody>
          </p:sp>
          <p:sp>
            <p:nvSpPr>
              <p:cNvPr id="1096" name="Rectangle 1095">
                <a:extLst>
                  <a:ext uri="{FF2B5EF4-FFF2-40B4-BE49-F238E27FC236}">
                    <a16:creationId xmlns:a16="http://schemas.microsoft.com/office/drawing/2014/main" id="{59F01553-8899-9B62-D82A-D339D174F13A}"/>
                  </a:ext>
                </a:extLst>
              </p:cNvPr>
              <p:cNvSpPr>
                <a:spLocks noChangeArrowheads="1"/>
              </p:cNvSpPr>
              <p:nvPr/>
            </p:nvSpPr>
            <p:spPr bwMode="auto">
              <a:xfrm>
                <a:off x="2946401" y="4827588"/>
                <a:ext cx="63500" cy="63500"/>
              </a:xfrm>
              <a:prstGeom prst="rect">
                <a:avLst/>
              </a:prstGeom>
              <a:gradFill>
                <a:gsLst>
                  <a:gs pos="100000">
                    <a:schemeClr val="bg1">
                      <a:lumMod val="85000"/>
                    </a:schemeClr>
                  </a:gs>
                  <a:gs pos="0">
                    <a:schemeClr val="bg1"/>
                  </a:gs>
                </a:gsLst>
                <a:lin ang="2700000" scaled="0"/>
              </a:gra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Cera Pro" panose="00000400000000000000" pitchFamily="50" charset="0"/>
                  <a:cs typeface="Arial" panose="020B0604020202020204" pitchFamily="34" charset="0"/>
                </a:endParaRPr>
              </a:p>
            </p:txBody>
          </p:sp>
          <p:sp>
            <p:nvSpPr>
              <p:cNvPr id="1097" name="Rectangle 1096">
                <a:extLst>
                  <a:ext uri="{FF2B5EF4-FFF2-40B4-BE49-F238E27FC236}">
                    <a16:creationId xmlns:a16="http://schemas.microsoft.com/office/drawing/2014/main" id="{8D42B4A3-425B-3306-CDAD-6B787802D6A0}"/>
                  </a:ext>
                </a:extLst>
              </p:cNvPr>
              <p:cNvSpPr>
                <a:spLocks noChangeArrowheads="1"/>
              </p:cNvSpPr>
              <p:nvPr/>
            </p:nvSpPr>
            <p:spPr bwMode="auto">
              <a:xfrm>
                <a:off x="2819401" y="4954588"/>
                <a:ext cx="63500" cy="63500"/>
              </a:xfrm>
              <a:prstGeom prst="rect">
                <a:avLst/>
              </a:prstGeom>
              <a:gradFill>
                <a:gsLst>
                  <a:gs pos="100000">
                    <a:schemeClr val="bg1">
                      <a:lumMod val="85000"/>
                    </a:schemeClr>
                  </a:gs>
                  <a:gs pos="0">
                    <a:schemeClr val="bg1"/>
                  </a:gs>
                </a:gsLst>
                <a:lin ang="2700000" scaled="0"/>
              </a:gra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Cera Pro" panose="00000400000000000000" pitchFamily="50" charset="0"/>
                  <a:cs typeface="Arial" panose="020B0604020202020204" pitchFamily="34" charset="0"/>
                </a:endParaRPr>
              </a:p>
            </p:txBody>
          </p:sp>
          <p:sp>
            <p:nvSpPr>
              <p:cNvPr id="1098" name="Rectangle 1097">
                <a:extLst>
                  <a:ext uri="{FF2B5EF4-FFF2-40B4-BE49-F238E27FC236}">
                    <a16:creationId xmlns:a16="http://schemas.microsoft.com/office/drawing/2014/main" id="{59C3B6DC-BB67-B509-D78A-FD8273F58B0D}"/>
                  </a:ext>
                </a:extLst>
              </p:cNvPr>
              <p:cNvSpPr>
                <a:spLocks noChangeArrowheads="1"/>
              </p:cNvSpPr>
              <p:nvPr/>
            </p:nvSpPr>
            <p:spPr bwMode="auto">
              <a:xfrm>
                <a:off x="2946401" y="4954588"/>
                <a:ext cx="63500" cy="63500"/>
              </a:xfrm>
              <a:prstGeom prst="rect">
                <a:avLst/>
              </a:prstGeom>
              <a:gradFill>
                <a:gsLst>
                  <a:gs pos="100000">
                    <a:schemeClr val="bg1">
                      <a:lumMod val="85000"/>
                    </a:schemeClr>
                  </a:gs>
                  <a:gs pos="0">
                    <a:schemeClr val="bg1"/>
                  </a:gs>
                </a:gsLst>
                <a:lin ang="2700000" scaled="0"/>
              </a:gra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Cera Pro" panose="00000400000000000000" pitchFamily="50" charset="0"/>
                  <a:cs typeface="Arial" panose="020B0604020202020204" pitchFamily="34" charset="0"/>
                </a:endParaRPr>
              </a:p>
            </p:txBody>
          </p:sp>
          <p:sp>
            <p:nvSpPr>
              <p:cNvPr id="1099" name="Rectangle 1098">
                <a:extLst>
                  <a:ext uri="{FF2B5EF4-FFF2-40B4-BE49-F238E27FC236}">
                    <a16:creationId xmlns:a16="http://schemas.microsoft.com/office/drawing/2014/main" id="{C85835C6-02A8-8164-BB2A-8090D7CA64DE}"/>
                  </a:ext>
                </a:extLst>
              </p:cNvPr>
              <p:cNvSpPr>
                <a:spLocks noChangeArrowheads="1"/>
              </p:cNvSpPr>
              <p:nvPr/>
            </p:nvSpPr>
            <p:spPr bwMode="auto">
              <a:xfrm>
                <a:off x="2946401" y="5081588"/>
                <a:ext cx="63500" cy="63500"/>
              </a:xfrm>
              <a:prstGeom prst="rect">
                <a:avLst/>
              </a:prstGeom>
              <a:gradFill>
                <a:gsLst>
                  <a:gs pos="100000">
                    <a:schemeClr val="bg1">
                      <a:lumMod val="85000"/>
                    </a:schemeClr>
                  </a:gs>
                  <a:gs pos="0">
                    <a:schemeClr val="bg1"/>
                  </a:gs>
                </a:gsLst>
                <a:lin ang="2700000" scaled="0"/>
              </a:gra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Cera Pro" panose="00000400000000000000" pitchFamily="50" charset="0"/>
                  <a:cs typeface="Arial" panose="020B0604020202020204" pitchFamily="34" charset="0"/>
                </a:endParaRPr>
              </a:p>
            </p:txBody>
          </p:sp>
          <p:sp>
            <p:nvSpPr>
              <p:cNvPr id="1100" name="Freeform 382">
                <a:extLst>
                  <a:ext uri="{FF2B5EF4-FFF2-40B4-BE49-F238E27FC236}">
                    <a16:creationId xmlns:a16="http://schemas.microsoft.com/office/drawing/2014/main" id="{7106503E-314D-F19A-FACD-A750138C48B6}"/>
                  </a:ext>
                </a:extLst>
              </p:cNvPr>
              <p:cNvSpPr>
                <a:spLocks/>
              </p:cNvSpPr>
              <p:nvPr/>
            </p:nvSpPr>
            <p:spPr bwMode="auto">
              <a:xfrm>
                <a:off x="2819401" y="4541838"/>
                <a:ext cx="317500" cy="222250"/>
              </a:xfrm>
              <a:custGeom>
                <a:avLst/>
                <a:gdLst>
                  <a:gd name="T0" fmla="*/ 398 w 398"/>
                  <a:gd name="T1" fmla="*/ 0 h 279"/>
                  <a:gd name="T2" fmla="*/ 398 w 398"/>
                  <a:gd name="T3" fmla="*/ 279 h 279"/>
                  <a:gd name="T4" fmla="*/ 0 w 398"/>
                  <a:gd name="T5" fmla="*/ 279 h 279"/>
                  <a:gd name="T6" fmla="*/ 0 w 398"/>
                  <a:gd name="T7" fmla="*/ 0 h 279"/>
                  <a:gd name="T8" fmla="*/ 199 w 398"/>
                  <a:gd name="T9" fmla="*/ 199 h 279"/>
                  <a:gd name="T10" fmla="*/ 398 w 398"/>
                  <a:gd name="T11" fmla="*/ 0 h 279"/>
                </a:gdLst>
                <a:ahLst/>
                <a:cxnLst>
                  <a:cxn ang="0">
                    <a:pos x="T0" y="T1"/>
                  </a:cxn>
                  <a:cxn ang="0">
                    <a:pos x="T2" y="T3"/>
                  </a:cxn>
                  <a:cxn ang="0">
                    <a:pos x="T4" y="T5"/>
                  </a:cxn>
                  <a:cxn ang="0">
                    <a:pos x="T6" y="T7"/>
                  </a:cxn>
                  <a:cxn ang="0">
                    <a:pos x="T8" y="T9"/>
                  </a:cxn>
                  <a:cxn ang="0">
                    <a:pos x="T10" y="T11"/>
                  </a:cxn>
                </a:cxnLst>
                <a:rect l="0" t="0" r="r" b="b"/>
                <a:pathLst>
                  <a:path w="398" h="279">
                    <a:moveTo>
                      <a:pt x="398" y="0"/>
                    </a:moveTo>
                    <a:cubicBezTo>
                      <a:pt x="398" y="279"/>
                      <a:pt x="398" y="279"/>
                      <a:pt x="398" y="279"/>
                    </a:cubicBezTo>
                    <a:cubicBezTo>
                      <a:pt x="0" y="279"/>
                      <a:pt x="0" y="279"/>
                      <a:pt x="0" y="279"/>
                    </a:cubicBezTo>
                    <a:cubicBezTo>
                      <a:pt x="0" y="0"/>
                      <a:pt x="0" y="0"/>
                      <a:pt x="0" y="0"/>
                    </a:cubicBezTo>
                    <a:cubicBezTo>
                      <a:pt x="0" y="110"/>
                      <a:pt x="89" y="199"/>
                      <a:pt x="199" y="199"/>
                    </a:cubicBezTo>
                    <a:cubicBezTo>
                      <a:pt x="309" y="199"/>
                      <a:pt x="398" y="110"/>
                      <a:pt x="398" y="0"/>
                    </a:cubicBezTo>
                    <a:close/>
                  </a:path>
                </a:pathLst>
              </a:custGeom>
              <a:gradFill>
                <a:gsLst>
                  <a:gs pos="100000">
                    <a:schemeClr val="bg1">
                      <a:lumMod val="85000"/>
                    </a:schemeClr>
                  </a:gs>
                  <a:gs pos="0">
                    <a:schemeClr val="bg1"/>
                  </a:gs>
                </a:gsLst>
                <a:lin ang="2700000" scaled="0"/>
              </a:gra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Cera Pro" panose="00000400000000000000" pitchFamily="50" charset="0"/>
                  <a:cs typeface="Arial" panose="020B0604020202020204" pitchFamily="34" charset="0"/>
                </a:endParaRPr>
              </a:p>
            </p:txBody>
          </p:sp>
          <p:sp>
            <p:nvSpPr>
              <p:cNvPr id="1101" name="Oval 1100">
                <a:extLst>
                  <a:ext uri="{FF2B5EF4-FFF2-40B4-BE49-F238E27FC236}">
                    <a16:creationId xmlns:a16="http://schemas.microsoft.com/office/drawing/2014/main" id="{6A24DB95-B765-5118-69B4-EF6EC9874F79}"/>
                  </a:ext>
                </a:extLst>
              </p:cNvPr>
              <p:cNvSpPr>
                <a:spLocks noChangeArrowheads="1"/>
              </p:cNvSpPr>
              <p:nvPr/>
            </p:nvSpPr>
            <p:spPr bwMode="auto">
              <a:xfrm>
                <a:off x="2819401" y="4383088"/>
                <a:ext cx="317500" cy="317500"/>
              </a:xfrm>
              <a:prstGeom prst="ellipse">
                <a:avLst/>
              </a:prstGeom>
              <a:gradFill>
                <a:gsLst>
                  <a:gs pos="17000">
                    <a:srgbClr val="E2765A"/>
                  </a:gs>
                  <a:gs pos="100000">
                    <a:srgbClr val="F8993A"/>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Cera Pro" panose="00000400000000000000" pitchFamily="50" charset="0"/>
                  <a:cs typeface="Arial" panose="020B0604020202020204" pitchFamily="34" charset="0"/>
                </a:endParaRPr>
              </a:p>
            </p:txBody>
          </p:sp>
          <p:sp>
            <p:nvSpPr>
              <p:cNvPr id="1102" name="Freeform 384">
                <a:extLst>
                  <a:ext uri="{FF2B5EF4-FFF2-40B4-BE49-F238E27FC236}">
                    <a16:creationId xmlns:a16="http://schemas.microsoft.com/office/drawing/2014/main" id="{C22E5597-1431-DD77-501D-B5B7F6A9EA97}"/>
                  </a:ext>
                </a:extLst>
              </p:cNvPr>
              <p:cNvSpPr>
                <a:spLocks noEditPoints="1"/>
              </p:cNvSpPr>
              <p:nvPr/>
            </p:nvSpPr>
            <p:spPr bwMode="auto">
              <a:xfrm>
                <a:off x="2803526" y="5065713"/>
                <a:ext cx="95250" cy="95250"/>
              </a:xfrm>
              <a:custGeom>
                <a:avLst/>
                <a:gdLst>
                  <a:gd name="T0" fmla="*/ 0 w 60"/>
                  <a:gd name="T1" fmla="*/ 60 h 60"/>
                  <a:gd name="T2" fmla="*/ 60 w 60"/>
                  <a:gd name="T3" fmla="*/ 60 h 60"/>
                  <a:gd name="T4" fmla="*/ 60 w 60"/>
                  <a:gd name="T5" fmla="*/ 0 h 60"/>
                  <a:gd name="T6" fmla="*/ 0 w 60"/>
                  <a:gd name="T7" fmla="*/ 0 h 60"/>
                  <a:gd name="T8" fmla="*/ 0 w 60"/>
                  <a:gd name="T9" fmla="*/ 60 h 60"/>
                  <a:gd name="T10" fmla="*/ 20 w 60"/>
                  <a:gd name="T11" fmla="*/ 20 h 60"/>
                  <a:gd name="T12" fmla="*/ 40 w 60"/>
                  <a:gd name="T13" fmla="*/ 20 h 60"/>
                  <a:gd name="T14" fmla="*/ 40 w 60"/>
                  <a:gd name="T15" fmla="*/ 40 h 60"/>
                  <a:gd name="T16" fmla="*/ 20 w 60"/>
                  <a:gd name="T17" fmla="*/ 40 h 60"/>
                  <a:gd name="T18" fmla="*/ 20 w 60"/>
                  <a:gd name="T19" fmla="*/ 2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 h="60">
                    <a:moveTo>
                      <a:pt x="0" y="60"/>
                    </a:moveTo>
                    <a:lnTo>
                      <a:pt x="60" y="60"/>
                    </a:lnTo>
                    <a:lnTo>
                      <a:pt x="60" y="0"/>
                    </a:lnTo>
                    <a:lnTo>
                      <a:pt x="0" y="0"/>
                    </a:lnTo>
                    <a:lnTo>
                      <a:pt x="0" y="60"/>
                    </a:lnTo>
                    <a:close/>
                    <a:moveTo>
                      <a:pt x="20" y="20"/>
                    </a:moveTo>
                    <a:lnTo>
                      <a:pt x="40" y="20"/>
                    </a:lnTo>
                    <a:lnTo>
                      <a:pt x="40" y="40"/>
                    </a:lnTo>
                    <a:lnTo>
                      <a:pt x="20" y="40"/>
                    </a:lnTo>
                    <a:lnTo>
                      <a:pt x="20" y="20"/>
                    </a:lnTo>
                    <a:close/>
                  </a:path>
                </a:pathLst>
              </a:custGeom>
              <a:gradFill>
                <a:gsLst>
                  <a:gs pos="17000">
                    <a:srgbClr val="502E5A"/>
                  </a:gs>
                  <a:gs pos="100000">
                    <a:srgbClr val="4C4994"/>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Cera Pro" panose="00000400000000000000" pitchFamily="50" charset="0"/>
                  <a:cs typeface="Arial" panose="020B0604020202020204" pitchFamily="34" charset="0"/>
                </a:endParaRPr>
              </a:p>
            </p:txBody>
          </p:sp>
          <p:sp>
            <p:nvSpPr>
              <p:cNvPr id="1103" name="Freeform 385">
                <a:extLst>
                  <a:ext uri="{FF2B5EF4-FFF2-40B4-BE49-F238E27FC236}">
                    <a16:creationId xmlns:a16="http://schemas.microsoft.com/office/drawing/2014/main" id="{5BF14900-5058-A902-5FE0-D1AF701E58FB}"/>
                  </a:ext>
                </a:extLst>
              </p:cNvPr>
              <p:cNvSpPr>
                <a:spLocks noEditPoints="1"/>
              </p:cNvSpPr>
              <p:nvPr/>
            </p:nvSpPr>
            <p:spPr bwMode="auto">
              <a:xfrm>
                <a:off x="2930526" y="5065713"/>
                <a:ext cx="95250" cy="95250"/>
              </a:xfrm>
              <a:custGeom>
                <a:avLst/>
                <a:gdLst>
                  <a:gd name="T0" fmla="*/ 0 w 60"/>
                  <a:gd name="T1" fmla="*/ 60 h 60"/>
                  <a:gd name="T2" fmla="*/ 60 w 60"/>
                  <a:gd name="T3" fmla="*/ 60 h 60"/>
                  <a:gd name="T4" fmla="*/ 60 w 60"/>
                  <a:gd name="T5" fmla="*/ 0 h 60"/>
                  <a:gd name="T6" fmla="*/ 0 w 60"/>
                  <a:gd name="T7" fmla="*/ 0 h 60"/>
                  <a:gd name="T8" fmla="*/ 0 w 60"/>
                  <a:gd name="T9" fmla="*/ 60 h 60"/>
                  <a:gd name="T10" fmla="*/ 20 w 60"/>
                  <a:gd name="T11" fmla="*/ 20 h 60"/>
                  <a:gd name="T12" fmla="*/ 40 w 60"/>
                  <a:gd name="T13" fmla="*/ 20 h 60"/>
                  <a:gd name="T14" fmla="*/ 40 w 60"/>
                  <a:gd name="T15" fmla="*/ 40 h 60"/>
                  <a:gd name="T16" fmla="*/ 20 w 60"/>
                  <a:gd name="T17" fmla="*/ 40 h 60"/>
                  <a:gd name="T18" fmla="*/ 20 w 60"/>
                  <a:gd name="T19" fmla="*/ 2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 h="60">
                    <a:moveTo>
                      <a:pt x="0" y="60"/>
                    </a:moveTo>
                    <a:lnTo>
                      <a:pt x="60" y="60"/>
                    </a:lnTo>
                    <a:lnTo>
                      <a:pt x="60" y="0"/>
                    </a:lnTo>
                    <a:lnTo>
                      <a:pt x="0" y="0"/>
                    </a:lnTo>
                    <a:lnTo>
                      <a:pt x="0" y="60"/>
                    </a:lnTo>
                    <a:close/>
                    <a:moveTo>
                      <a:pt x="20" y="20"/>
                    </a:moveTo>
                    <a:lnTo>
                      <a:pt x="40" y="20"/>
                    </a:lnTo>
                    <a:lnTo>
                      <a:pt x="40" y="40"/>
                    </a:lnTo>
                    <a:lnTo>
                      <a:pt x="20" y="40"/>
                    </a:lnTo>
                    <a:lnTo>
                      <a:pt x="20" y="20"/>
                    </a:lnTo>
                    <a:close/>
                  </a:path>
                </a:pathLst>
              </a:custGeom>
              <a:gradFill>
                <a:gsLst>
                  <a:gs pos="17000">
                    <a:srgbClr val="502E5A"/>
                  </a:gs>
                  <a:gs pos="100000">
                    <a:srgbClr val="4C4994"/>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Cera Pro" panose="00000400000000000000" pitchFamily="50" charset="0"/>
                  <a:cs typeface="Arial" panose="020B0604020202020204" pitchFamily="34" charset="0"/>
                </a:endParaRPr>
              </a:p>
            </p:txBody>
          </p:sp>
          <p:sp>
            <p:nvSpPr>
              <p:cNvPr id="1104" name="Freeform 386">
                <a:extLst>
                  <a:ext uri="{FF2B5EF4-FFF2-40B4-BE49-F238E27FC236}">
                    <a16:creationId xmlns:a16="http://schemas.microsoft.com/office/drawing/2014/main" id="{2ABB95B8-300D-57B9-60D0-FD36F8DF3095}"/>
                  </a:ext>
                </a:extLst>
              </p:cNvPr>
              <p:cNvSpPr>
                <a:spLocks noEditPoints="1"/>
              </p:cNvSpPr>
              <p:nvPr/>
            </p:nvSpPr>
            <p:spPr bwMode="auto">
              <a:xfrm>
                <a:off x="3057526" y="5065713"/>
                <a:ext cx="95250" cy="95250"/>
              </a:xfrm>
              <a:custGeom>
                <a:avLst/>
                <a:gdLst>
                  <a:gd name="T0" fmla="*/ 0 w 60"/>
                  <a:gd name="T1" fmla="*/ 60 h 60"/>
                  <a:gd name="T2" fmla="*/ 60 w 60"/>
                  <a:gd name="T3" fmla="*/ 60 h 60"/>
                  <a:gd name="T4" fmla="*/ 60 w 60"/>
                  <a:gd name="T5" fmla="*/ 0 h 60"/>
                  <a:gd name="T6" fmla="*/ 0 w 60"/>
                  <a:gd name="T7" fmla="*/ 0 h 60"/>
                  <a:gd name="T8" fmla="*/ 0 w 60"/>
                  <a:gd name="T9" fmla="*/ 60 h 60"/>
                  <a:gd name="T10" fmla="*/ 20 w 60"/>
                  <a:gd name="T11" fmla="*/ 20 h 60"/>
                  <a:gd name="T12" fmla="*/ 40 w 60"/>
                  <a:gd name="T13" fmla="*/ 20 h 60"/>
                  <a:gd name="T14" fmla="*/ 40 w 60"/>
                  <a:gd name="T15" fmla="*/ 40 h 60"/>
                  <a:gd name="T16" fmla="*/ 20 w 60"/>
                  <a:gd name="T17" fmla="*/ 40 h 60"/>
                  <a:gd name="T18" fmla="*/ 20 w 60"/>
                  <a:gd name="T19" fmla="*/ 2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 h="60">
                    <a:moveTo>
                      <a:pt x="0" y="60"/>
                    </a:moveTo>
                    <a:lnTo>
                      <a:pt x="60" y="60"/>
                    </a:lnTo>
                    <a:lnTo>
                      <a:pt x="60" y="0"/>
                    </a:lnTo>
                    <a:lnTo>
                      <a:pt x="0" y="0"/>
                    </a:lnTo>
                    <a:lnTo>
                      <a:pt x="0" y="60"/>
                    </a:lnTo>
                    <a:close/>
                    <a:moveTo>
                      <a:pt x="20" y="20"/>
                    </a:moveTo>
                    <a:lnTo>
                      <a:pt x="40" y="20"/>
                    </a:lnTo>
                    <a:lnTo>
                      <a:pt x="40" y="40"/>
                    </a:lnTo>
                    <a:lnTo>
                      <a:pt x="20" y="40"/>
                    </a:lnTo>
                    <a:lnTo>
                      <a:pt x="20" y="20"/>
                    </a:lnTo>
                    <a:close/>
                  </a:path>
                </a:pathLst>
              </a:custGeom>
              <a:gradFill>
                <a:gsLst>
                  <a:gs pos="17000">
                    <a:srgbClr val="502E5A"/>
                  </a:gs>
                  <a:gs pos="100000">
                    <a:srgbClr val="4C4994"/>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Cera Pro" panose="00000400000000000000" pitchFamily="50" charset="0"/>
                  <a:cs typeface="Arial" panose="020B0604020202020204" pitchFamily="34" charset="0"/>
                </a:endParaRPr>
              </a:p>
            </p:txBody>
          </p:sp>
          <p:sp>
            <p:nvSpPr>
              <p:cNvPr id="1105" name="Freeform 387">
                <a:extLst>
                  <a:ext uri="{FF2B5EF4-FFF2-40B4-BE49-F238E27FC236}">
                    <a16:creationId xmlns:a16="http://schemas.microsoft.com/office/drawing/2014/main" id="{01DFC12B-627D-CF38-6CCB-83981C2591AB}"/>
                  </a:ext>
                </a:extLst>
              </p:cNvPr>
              <p:cNvSpPr>
                <a:spLocks noEditPoints="1"/>
              </p:cNvSpPr>
              <p:nvPr/>
            </p:nvSpPr>
            <p:spPr bwMode="auto">
              <a:xfrm>
                <a:off x="2803526" y="4938713"/>
                <a:ext cx="95250" cy="95250"/>
              </a:xfrm>
              <a:custGeom>
                <a:avLst/>
                <a:gdLst>
                  <a:gd name="T0" fmla="*/ 0 w 60"/>
                  <a:gd name="T1" fmla="*/ 60 h 60"/>
                  <a:gd name="T2" fmla="*/ 60 w 60"/>
                  <a:gd name="T3" fmla="*/ 60 h 60"/>
                  <a:gd name="T4" fmla="*/ 60 w 60"/>
                  <a:gd name="T5" fmla="*/ 0 h 60"/>
                  <a:gd name="T6" fmla="*/ 0 w 60"/>
                  <a:gd name="T7" fmla="*/ 0 h 60"/>
                  <a:gd name="T8" fmla="*/ 0 w 60"/>
                  <a:gd name="T9" fmla="*/ 60 h 60"/>
                  <a:gd name="T10" fmla="*/ 20 w 60"/>
                  <a:gd name="T11" fmla="*/ 20 h 60"/>
                  <a:gd name="T12" fmla="*/ 40 w 60"/>
                  <a:gd name="T13" fmla="*/ 20 h 60"/>
                  <a:gd name="T14" fmla="*/ 40 w 60"/>
                  <a:gd name="T15" fmla="*/ 40 h 60"/>
                  <a:gd name="T16" fmla="*/ 20 w 60"/>
                  <a:gd name="T17" fmla="*/ 40 h 60"/>
                  <a:gd name="T18" fmla="*/ 20 w 60"/>
                  <a:gd name="T19" fmla="*/ 2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 h="60">
                    <a:moveTo>
                      <a:pt x="0" y="60"/>
                    </a:moveTo>
                    <a:lnTo>
                      <a:pt x="60" y="60"/>
                    </a:lnTo>
                    <a:lnTo>
                      <a:pt x="60" y="0"/>
                    </a:lnTo>
                    <a:lnTo>
                      <a:pt x="0" y="0"/>
                    </a:lnTo>
                    <a:lnTo>
                      <a:pt x="0" y="60"/>
                    </a:lnTo>
                    <a:close/>
                    <a:moveTo>
                      <a:pt x="20" y="20"/>
                    </a:moveTo>
                    <a:lnTo>
                      <a:pt x="40" y="20"/>
                    </a:lnTo>
                    <a:lnTo>
                      <a:pt x="40" y="40"/>
                    </a:lnTo>
                    <a:lnTo>
                      <a:pt x="20" y="40"/>
                    </a:lnTo>
                    <a:lnTo>
                      <a:pt x="20" y="20"/>
                    </a:lnTo>
                    <a:close/>
                  </a:path>
                </a:pathLst>
              </a:custGeom>
              <a:gradFill>
                <a:gsLst>
                  <a:gs pos="17000">
                    <a:srgbClr val="502E5A"/>
                  </a:gs>
                  <a:gs pos="100000">
                    <a:srgbClr val="4C4994"/>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Cera Pro" panose="00000400000000000000" pitchFamily="50" charset="0"/>
                  <a:cs typeface="Arial" panose="020B0604020202020204" pitchFamily="34" charset="0"/>
                </a:endParaRPr>
              </a:p>
            </p:txBody>
          </p:sp>
          <p:sp>
            <p:nvSpPr>
              <p:cNvPr id="1106" name="Freeform 388">
                <a:extLst>
                  <a:ext uri="{FF2B5EF4-FFF2-40B4-BE49-F238E27FC236}">
                    <a16:creationId xmlns:a16="http://schemas.microsoft.com/office/drawing/2014/main" id="{6D2C2F6D-7AD6-B5E0-42FD-01A3F1D894CF}"/>
                  </a:ext>
                </a:extLst>
              </p:cNvPr>
              <p:cNvSpPr>
                <a:spLocks noEditPoints="1"/>
              </p:cNvSpPr>
              <p:nvPr/>
            </p:nvSpPr>
            <p:spPr bwMode="auto">
              <a:xfrm>
                <a:off x="2930526" y="4938713"/>
                <a:ext cx="95250" cy="95250"/>
              </a:xfrm>
              <a:custGeom>
                <a:avLst/>
                <a:gdLst>
                  <a:gd name="T0" fmla="*/ 0 w 60"/>
                  <a:gd name="T1" fmla="*/ 60 h 60"/>
                  <a:gd name="T2" fmla="*/ 60 w 60"/>
                  <a:gd name="T3" fmla="*/ 60 h 60"/>
                  <a:gd name="T4" fmla="*/ 60 w 60"/>
                  <a:gd name="T5" fmla="*/ 0 h 60"/>
                  <a:gd name="T6" fmla="*/ 0 w 60"/>
                  <a:gd name="T7" fmla="*/ 0 h 60"/>
                  <a:gd name="T8" fmla="*/ 0 w 60"/>
                  <a:gd name="T9" fmla="*/ 60 h 60"/>
                  <a:gd name="T10" fmla="*/ 20 w 60"/>
                  <a:gd name="T11" fmla="*/ 20 h 60"/>
                  <a:gd name="T12" fmla="*/ 40 w 60"/>
                  <a:gd name="T13" fmla="*/ 20 h 60"/>
                  <a:gd name="T14" fmla="*/ 40 w 60"/>
                  <a:gd name="T15" fmla="*/ 40 h 60"/>
                  <a:gd name="T16" fmla="*/ 20 w 60"/>
                  <a:gd name="T17" fmla="*/ 40 h 60"/>
                  <a:gd name="T18" fmla="*/ 20 w 60"/>
                  <a:gd name="T19" fmla="*/ 2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 h="60">
                    <a:moveTo>
                      <a:pt x="0" y="60"/>
                    </a:moveTo>
                    <a:lnTo>
                      <a:pt x="60" y="60"/>
                    </a:lnTo>
                    <a:lnTo>
                      <a:pt x="60" y="0"/>
                    </a:lnTo>
                    <a:lnTo>
                      <a:pt x="0" y="0"/>
                    </a:lnTo>
                    <a:lnTo>
                      <a:pt x="0" y="60"/>
                    </a:lnTo>
                    <a:close/>
                    <a:moveTo>
                      <a:pt x="20" y="20"/>
                    </a:moveTo>
                    <a:lnTo>
                      <a:pt x="40" y="20"/>
                    </a:lnTo>
                    <a:lnTo>
                      <a:pt x="40" y="40"/>
                    </a:lnTo>
                    <a:lnTo>
                      <a:pt x="20" y="40"/>
                    </a:lnTo>
                    <a:lnTo>
                      <a:pt x="20" y="20"/>
                    </a:lnTo>
                    <a:close/>
                  </a:path>
                </a:pathLst>
              </a:custGeom>
              <a:gradFill>
                <a:gsLst>
                  <a:gs pos="17000">
                    <a:srgbClr val="502E5A"/>
                  </a:gs>
                  <a:gs pos="100000">
                    <a:srgbClr val="4C4994"/>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Cera Pro" panose="00000400000000000000" pitchFamily="50" charset="0"/>
                  <a:cs typeface="Arial" panose="020B0604020202020204" pitchFamily="34" charset="0"/>
                </a:endParaRPr>
              </a:p>
            </p:txBody>
          </p:sp>
          <p:sp>
            <p:nvSpPr>
              <p:cNvPr id="1107" name="Freeform 389">
                <a:extLst>
                  <a:ext uri="{FF2B5EF4-FFF2-40B4-BE49-F238E27FC236}">
                    <a16:creationId xmlns:a16="http://schemas.microsoft.com/office/drawing/2014/main" id="{7CB42A35-05BA-CEDB-C4EF-7D43CCA8765D}"/>
                  </a:ext>
                </a:extLst>
              </p:cNvPr>
              <p:cNvSpPr>
                <a:spLocks noEditPoints="1"/>
              </p:cNvSpPr>
              <p:nvPr/>
            </p:nvSpPr>
            <p:spPr bwMode="auto">
              <a:xfrm>
                <a:off x="3057526" y="4938713"/>
                <a:ext cx="95250" cy="95250"/>
              </a:xfrm>
              <a:custGeom>
                <a:avLst/>
                <a:gdLst>
                  <a:gd name="T0" fmla="*/ 0 w 60"/>
                  <a:gd name="T1" fmla="*/ 60 h 60"/>
                  <a:gd name="T2" fmla="*/ 60 w 60"/>
                  <a:gd name="T3" fmla="*/ 60 h 60"/>
                  <a:gd name="T4" fmla="*/ 60 w 60"/>
                  <a:gd name="T5" fmla="*/ 0 h 60"/>
                  <a:gd name="T6" fmla="*/ 0 w 60"/>
                  <a:gd name="T7" fmla="*/ 0 h 60"/>
                  <a:gd name="T8" fmla="*/ 0 w 60"/>
                  <a:gd name="T9" fmla="*/ 60 h 60"/>
                  <a:gd name="T10" fmla="*/ 20 w 60"/>
                  <a:gd name="T11" fmla="*/ 20 h 60"/>
                  <a:gd name="T12" fmla="*/ 40 w 60"/>
                  <a:gd name="T13" fmla="*/ 20 h 60"/>
                  <a:gd name="T14" fmla="*/ 40 w 60"/>
                  <a:gd name="T15" fmla="*/ 40 h 60"/>
                  <a:gd name="T16" fmla="*/ 20 w 60"/>
                  <a:gd name="T17" fmla="*/ 40 h 60"/>
                  <a:gd name="T18" fmla="*/ 20 w 60"/>
                  <a:gd name="T19" fmla="*/ 2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 h="60">
                    <a:moveTo>
                      <a:pt x="0" y="60"/>
                    </a:moveTo>
                    <a:lnTo>
                      <a:pt x="60" y="60"/>
                    </a:lnTo>
                    <a:lnTo>
                      <a:pt x="60" y="0"/>
                    </a:lnTo>
                    <a:lnTo>
                      <a:pt x="0" y="0"/>
                    </a:lnTo>
                    <a:lnTo>
                      <a:pt x="0" y="60"/>
                    </a:lnTo>
                    <a:close/>
                    <a:moveTo>
                      <a:pt x="20" y="20"/>
                    </a:moveTo>
                    <a:lnTo>
                      <a:pt x="40" y="20"/>
                    </a:lnTo>
                    <a:lnTo>
                      <a:pt x="40" y="40"/>
                    </a:lnTo>
                    <a:lnTo>
                      <a:pt x="20" y="40"/>
                    </a:lnTo>
                    <a:lnTo>
                      <a:pt x="20" y="20"/>
                    </a:lnTo>
                    <a:close/>
                  </a:path>
                </a:pathLst>
              </a:custGeom>
              <a:gradFill>
                <a:gsLst>
                  <a:gs pos="17000">
                    <a:srgbClr val="502E5A"/>
                  </a:gs>
                  <a:gs pos="100000">
                    <a:srgbClr val="4C4994"/>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Cera Pro" panose="00000400000000000000" pitchFamily="50" charset="0"/>
                  <a:cs typeface="Arial" panose="020B0604020202020204" pitchFamily="34" charset="0"/>
                </a:endParaRPr>
              </a:p>
            </p:txBody>
          </p:sp>
          <p:sp>
            <p:nvSpPr>
              <p:cNvPr id="1108" name="Freeform 390">
                <a:extLst>
                  <a:ext uri="{FF2B5EF4-FFF2-40B4-BE49-F238E27FC236}">
                    <a16:creationId xmlns:a16="http://schemas.microsoft.com/office/drawing/2014/main" id="{03F93E7B-1160-449A-6B6C-7BF767BB9211}"/>
                  </a:ext>
                </a:extLst>
              </p:cNvPr>
              <p:cNvSpPr>
                <a:spLocks noEditPoints="1"/>
              </p:cNvSpPr>
              <p:nvPr/>
            </p:nvSpPr>
            <p:spPr bwMode="auto">
              <a:xfrm>
                <a:off x="2803526" y="4811713"/>
                <a:ext cx="95250" cy="95250"/>
              </a:xfrm>
              <a:custGeom>
                <a:avLst/>
                <a:gdLst>
                  <a:gd name="T0" fmla="*/ 0 w 60"/>
                  <a:gd name="T1" fmla="*/ 60 h 60"/>
                  <a:gd name="T2" fmla="*/ 60 w 60"/>
                  <a:gd name="T3" fmla="*/ 60 h 60"/>
                  <a:gd name="T4" fmla="*/ 60 w 60"/>
                  <a:gd name="T5" fmla="*/ 0 h 60"/>
                  <a:gd name="T6" fmla="*/ 0 w 60"/>
                  <a:gd name="T7" fmla="*/ 0 h 60"/>
                  <a:gd name="T8" fmla="*/ 0 w 60"/>
                  <a:gd name="T9" fmla="*/ 60 h 60"/>
                  <a:gd name="T10" fmla="*/ 20 w 60"/>
                  <a:gd name="T11" fmla="*/ 20 h 60"/>
                  <a:gd name="T12" fmla="*/ 40 w 60"/>
                  <a:gd name="T13" fmla="*/ 20 h 60"/>
                  <a:gd name="T14" fmla="*/ 40 w 60"/>
                  <a:gd name="T15" fmla="*/ 40 h 60"/>
                  <a:gd name="T16" fmla="*/ 20 w 60"/>
                  <a:gd name="T17" fmla="*/ 40 h 60"/>
                  <a:gd name="T18" fmla="*/ 20 w 60"/>
                  <a:gd name="T19" fmla="*/ 2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 h="60">
                    <a:moveTo>
                      <a:pt x="0" y="60"/>
                    </a:moveTo>
                    <a:lnTo>
                      <a:pt x="60" y="60"/>
                    </a:lnTo>
                    <a:lnTo>
                      <a:pt x="60" y="0"/>
                    </a:lnTo>
                    <a:lnTo>
                      <a:pt x="0" y="0"/>
                    </a:lnTo>
                    <a:lnTo>
                      <a:pt x="0" y="60"/>
                    </a:lnTo>
                    <a:close/>
                    <a:moveTo>
                      <a:pt x="20" y="20"/>
                    </a:moveTo>
                    <a:lnTo>
                      <a:pt x="40" y="20"/>
                    </a:lnTo>
                    <a:lnTo>
                      <a:pt x="40" y="40"/>
                    </a:lnTo>
                    <a:lnTo>
                      <a:pt x="20" y="40"/>
                    </a:lnTo>
                    <a:lnTo>
                      <a:pt x="20" y="20"/>
                    </a:lnTo>
                    <a:close/>
                  </a:path>
                </a:pathLst>
              </a:custGeom>
              <a:gradFill>
                <a:gsLst>
                  <a:gs pos="17000">
                    <a:srgbClr val="502E5A"/>
                  </a:gs>
                  <a:gs pos="100000">
                    <a:srgbClr val="4C4994"/>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Cera Pro" panose="00000400000000000000" pitchFamily="50" charset="0"/>
                  <a:cs typeface="Arial" panose="020B0604020202020204" pitchFamily="34" charset="0"/>
                </a:endParaRPr>
              </a:p>
            </p:txBody>
          </p:sp>
          <p:sp>
            <p:nvSpPr>
              <p:cNvPr id="1109" name="Freeform 391">
                <a:extLst>
                  <a:ext uri="{FF2B5EF4-FFF2-40B4-BE49-F238E27FC236}">
                    <a16:creationId xmlns:a16="http://schemas.microsoft.com/office/drawing/2014/main" id="{BF72D363-78EA-411C-62E3-1742E6A8C5E2}"/>
                  </a:ext>
                </a:extLst>
              </p:cNvPr>
              <p:cNvSpPr>
                <a:spLocks noEditPoints="1"/>
              </p:cNvSpPr>
              <p:nvPr/>
            </p:nvSpPr>
            <p:spPr bwMode="auto">
              <a:xfrm>
                <a:off x="2930526" y="4811713"/>
                <a:ext cx="95250" cy="95250"/>
              </a:xfrm>
              <a:custGeom>
                <a:avLst/>
                <a:gdLst>
                  <a:gd name="T0" fmla="*/ 0 w 60"/>
                  <a:gd name="T1" fmla="*/ 60 h 60"/>
                  <a:gd name="T2" fmla="*/ 60 w 60"/>
                  <a:gd name="T3" fmla="*/ 60 h 60"/>
                  <a:gd name="T4" fmla="*/ 60 w 60"/>
                  <a:gd name="T5" fmla="*/ 0 h 60"/>
                  <a:gd name="T6" fmla="*/ 0 w 60"/>
                  <a:gd name="T7" fmla="*/ 0 h 60"/>
                  <a:gd name="T8" fmla="*/ 0 w 60"/>
                  <a:gd name="T9" fmla="*/ 60 h 60"/>
                  <a:gd name="T10" fmla="*/ 20 w 60"/>
                  <a:gd name="T11" fmla="*/ 20 h 60"/>
                  <a:gd name="T12" fmla="*/ 40 w 60"/>
                  <a:gd name="T13" fmla="*/ 20 h 60"/>
                  <a:gd name="T14" fmla="*/ 40 w 60"/>
                  <a:gd name="T15" fmla="*/ 40 h 60"/>
                  <a:gd name="T16" fmla="*/ 20 w 60"/>
                  <a:gd name="T17" fmla="*/ 40 h 60"/>
                  <a:gd name="T18" fmla="*/ 20 w 60"/>
                  <a:gd name="T19" fmla="*/ 2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 h="60">
                    <a:moveTo>
                      <a:pt x="0" y="60"/>
                    </a:moveTo>
                    <a:lnTo>
                      <a:pt x="60" y="60"/>
                    </a:lnTo>
                    <a:lnTo>
                      <a:pt x="60" y="0"/>
                    </a:lnTo>
                    <a:lnTo>
                      <a:pt x="0" y="0"/>
                    </a:lnTo>
                    <a:lnTo>
                      <a:pt x="0" y="60"/>
                    </a:lnTo>
                    <a:close/>
                    <a:moveTo>
                      <a:pt x="20" y="20"/>
                    </a:moveTo>
                    <a:lnTo>
                      <a:pt x="40" y="20"/>
                    </a:lnTo>
                    <a:lnTo>
                      <a:pt x="40" y="40"/>
                    </a:lnTo>
                    <a:lnTo>
                      <a:pt x="20" y="40"/>
                    </a:lnTo>
                    <a:lnTo>
                      <a:pt x="20" y="20"/>
                    </a:lnTo>
                    <a:close/>
                  </a:path>
                </a:pathLst>
              </a:custGeom>
              <a:gradFill>
                <a:gsLst>
                  <a:gs pos="17000">
                    <a:srgbClr val="502E5A"/>
                  </a:gs>
                  <a:gs pos="100000">
                    <a:srgbClr val="4C4994"/>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Cera Pro" panose="00000400000000000000" pitchFamily="50" charset="0"/>
                  <a:cs typeface="Arial" panose="020B0604020202020204" pitchFamily="34" charset="0"/>
                </a:endParaRPr>
              </a:p>
            </p:txBody>
          </p:sp>
          <p:sp>
            <p:nvSpPr>
              <p:cNvPr id="1110" name="Freeform 392">
                <a:extLst>
                  <a:ext uri="{FF2B5EF4-FFF2-40B4-BE49-F238E27FC236}">
                    <a16:creationId xmlns:a16="http://schemas.microsoft.com/office/drawing/2014/main" id="{D71A9D3E-B66F-2840-7ADC-2CAFF2F869D0}"/>
                  </a:ext>
                </a:extLst>
              </p:cNvPr>
              <p:cNvSpPr>
                <a:spLocks noEditPoints="1"/>
              </p:cNvSpPr>
              <p:nvPr/>
            </p:nvSpPr>
            <p:spPr bwMode="auto">
              <a:xfrm>
                <a:off x="3057526" y="4811713"/>
                <a:ext cx="95250" cy="95250"/>
              </a:xfrm>
              <a:custGeom>
                <a:avLst/>
                <a:gdLst>
                  <a:gd name="T0" fmla="*/ 0 w 60"/>
                  <a:gd name="T1" fmla="*/ 60 h 60"/>
                  <a:gd name="T2" fmla="*/ 60 w 60"/>
                  <a:gd name="T3" fmla="*/ 60 h 60"/>
                  <a:gd name="T4" fmla="*/ 60 w 60"/>
                  <a:gd name="T5" fmla="*/ 0 h 60"/>
                  <a:gd name="T6" fmla="*/ 0 w 60"/>
                  <a:gd name="T7" fmla="*/ 0 h 60"/>
                  <a:gd name="T8" fmla="*/ 0 w 60"/>
                  <a:gd name="T9" fmla="*/ 60 h 60"/>
                  <a:gd name="T10" fmla="*/ 20 w 60"/>
                  <a:gd name="T11" fmla="*/ 20 h 60"/>
                  <a:gd name="T12" fmla="*/ 40 w 60"/>
                  <a:gd name="T13" fmla="*/ 20 h 60"/>
                  <a:gd name="T14" fmla="*/ 40 w 60"/>
                  <a:gd name="T15" fmla="*/ 40 h 60"/>
                  <a:gd name="T16" fmla="*/ 20 w 60"/>
                  <a:gd name="T17" fmla="*/ 40 h 60"/>
                  <a:gd name="T18" fmla="*/ 20 w 60"/>
                  <a:gd name="T19" fmla="*/ 2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 h="60">
                    <a:moveTo>
                      <a:pt x="0" y="60"/>
                    </a:moveTo>
                    <a:lnTo>
                      <a:pt x="60" y="60"/>
                    </a:lnTo>
                    <a:lnTo>
                      <a:pt x="60" y="0"/>
                    </a:lnTo>
                    <a:lnTo>
                      <a:pt x="0" y="0"/>
                    </a:lnTo>
                    <a:lnTo>
                      <a:pt x="0" y="60"/>
                    </a:lnTo>
                    <a:close/>
                    <a:moveTo>
                      <a:pt x="20" y="20"/>
                    </a:moveTo>
                    <a:lnTo>
                      <a:pt x="40" y="20"/>
                    </a:lnTo>
                    <a:lnTo>
                      <a:pt x="40" y="40"/>
                    </a:lnTo>
                    <a:lnTo>
                      <a:pt x="20" y="40"/>
                    </a:lnTo>
                    <a:lnTo>
                      <a:pt x="20" y="20"/>
                    </a:lnTo>
                    <a:close/>
                  </a:path>
                </a:pathLst>
              </a:custGeom>
              <a:gradFill>
                <a:gsLst>
                  <a:gs pos="17000">
                    <a:srgbClr val="502E5A"/>
                  </a:gs>
                  <a:gs pos="100000">
                    <a:srgbClr val="4C4994"/>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Cera Pro" panose="00000400000000000000" pitchFamily="50" charset="0"/>
                  <a:cs typeface="Arial" panose="020B0604020202020204" pitchFamily="34" charset="0"/>
                </a:endParaRPr>
              </a:p>
            </p:txBody>
          </p:sp>
          <p:sp>
            <p:nvSpPr>
              <p:cNvPr id="1111" name="Oval 1110">
                <a:extLst>
                  <a:ext uri="{FF2B5EF4-FFF2-40B4-BE49-F238E27FC236}">
                    <a16:creationId xmlns:a16="http://schemas.microsoft.com/office/drawing/2014/main" id="{49642775-5483-48C3-E0ED-CA0A44E795CC}"/>
                  </a:ext>
                </a:extLst>
              </p:cNvPr>
              <p:cNvSpPr>
                <a:spLocks noChangeArrowheads="1"/>
              </p:cNvSpPr>
              <p:nvPr/>
            </p:nvSpPr>
            <p:spPr bwMode="auto">
              <a:xfrm>
                <a:off x="2867026" y="4525963"/>
                <a:ext cx="31750" cy="31750"/>
              </a:xfrm>
              <a:prstGeom prst="ellipse">
                <a:avLst/>
              </a:prstGeom>
              <a:gradFill>
                <a:gsLst>
                  <a:gs pos="17000">
                    <a:srgbClr val="502E5A"/>
                  </a:gs>
                  <a:gs pos="100000">
                    <a:srgbClr val="4C4994"/>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Cera Pro" panose="00000400000000000000" pitchFamily="50" charset="0"/>
                  <a:cs typeface="Arial" panose="020B0604020202020204" pitchFamily="34" charset="0"/>
                </a:endParaRPr>
              </a:p>
            </p:txBody>
          </p:sp>
          <p:sp>
            <p:nvSpPr>
              <p:cNvPr id="1112" name="Oval 1111">
                <a:extLst>
                  <a:ext uri="{FF2B5EF4-FFF2-40B4-BE49-F238E27FC236}">
                    <a16:creationId xmlns:a16="http://schemas.microsoft.com/office/drawing/2014/main" id="{048FBD34-9CF1-36C0-EA76-5C2EA8870D80}"/>
                  </a:ext>
                </a:extLst>
              </p:cNvPr>
              <p:cNvSpPr>
                <a:spLocks noChangeArrowheads="1"/>
              </p:cNvSpPr>
              <p:nvPr/>
            </p:nvSpPr>
            <p:spPr bwMode="auto">
              <a:xfrm>
                <a:off x="3057526" y="4525963"/>
                <a:ext cx="31750" cy="31750"/>
              </a:xfrm>
              <a:prstGeom prst="ellipse">
                <a:avLst/>
              </a:prstGeom>
              <a:gradFill>
                <a:gsLst>
                  <a:gs pos="17000">
                    <a:srgbClr val="502E5A"/>
                  </a:gs>
                  <a:gs pos="100000">
                    <a:srgbClr val="4C4994"/>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Cera Pro" panose="00000400000000000000" pitchFamily="50" charset="0"/>
                  <a:cs typeface="Arial" panose="020B0604020202020204" pitchFamily="34" charset="0"/>
                </a:endParaRPr>
              </a:p>
            </p:txBody>
          </p:sp>
          <p:sp>
            <p:nvSpPr>
              <p:cNvPr id="1113" name="Rectangle 1112">
                <a:extLst>
                  <a:ext uri="{FF2B5EF4-FFF2-40B4-BE49-F238E27FC236}">
                    <a16:creationId xmlns:a16="http://schemas.microsoft.com/office/drawing/2014/main" id="{C56175F1-56A7-F7D7-1FDE-EE9CAFFB4AAF}"/>
                  </a:ext>
                </a:extLst>
              </p:cNvPr>
              <p:cNvSpPr>
                <a:spLocks noChangeArrowheads="1"/>
              </p:cNvSpPr>
              <p:nvPr/>
            </p:nvSpPr>
            <p:spPr bwMode="auto">
              <a:xfrm>
                <a:off x="3646488" y="4333875"/>
                <a:ext cx="31750" cy="33337"/>
              </a:xfrm>
              <a:prstGeom prst="rect">
                <a:avLst/>
              </a:prstGeom>
              <a:gradFill>
                <a:gsLst>
                  <a:gs pos="17000">
                    <a:srgbClr val="502E5A"/>
                  </a:gs>
                  <a:gs pos="100000">
                    <a:srgbClr val="4C4994"/>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Cera Pro" panose="00000400000000000000" pitchFamily="50" charset="0"/>
                  <a:cs typeface="Arial" panose="020B0604020202020204" pitchFamily="34" charset="0"/>
                </a:endParaRPr>
              </a:p>
            </p:txBody>
          </p:sp>
          <p:sp>
            <p:nvSpPr>
              <p:cNvPr id="1114" name="Freeform 397">
                <a:extLst>
                  <a:ext uri="{FF2B5EF4-FFF2-40B4-BE49-F238E27FC236}">
                    <a16:creationId xmlns:a16="http://schemas.microsoft.com/office/drawing/2014/main" id="{B6E361DC-3060-4F34-9675-6A5C54DDCB33}"/>
                  </a:ext>
                </a:extLst>
              </p:cNvPr>
              <p:cNvSpPr>
                <a:spLocks/>
              </p:cNvSpPr>
              <p:nvPr/>
            </p:nvSpPr>
            <p:spPr bwMode="auto">
              <a:xfrm>
                <a:off x="3505201" y="4240213"/>
                <a:ext cx="217488" cy="522287"/>
              </a:xfrm>
              <a:custGeom>
                <a:avLst/>
                <a:gdLst>
                  <a:gd name="T0" fmla="*/ 137 w 137"/>
                  <a:gd name="T1" fmla="*/ 220 h 329"/>
                  <a:gd name="T2" fmla="*/ 109 w 137"/>
                  <a:gd name="T3" fmla="*/ 220 h 329"/>
                  <a:gd name="T4" fmla="*/ 109 w 137"/>
                  <a:gd name="T5" fmla="*/ 100 h 329"/>
                  <a:gd name="T6" fmla="*/ 89 w 137"/>
                  <a:gd name="T7" fmla="*/ 100 h 329"/>
                  <a:gd name="T8" fmla="*/ 89 w 137"/>
                  <a:gd name="T9" fmla="*/ 240 h 329"/>
                  <a:gd name="T10" fmla="*/ 101 w 137"/>
                  <a:gd name="T11" fmla="*/ 240 h 329"/>
                  <a:gd name="T12" fmla="*/ 69 w 137"/>
                  <a:gd name="T13" fmla="*/ 291 h 329"/>
                  <a:gd name="T14" fmla="*/ 37 w 137"/>
                  <a:gd name="T15" fmla="*/ 240 h 329"/>
                  <a:gd name="T16" fmla="*/ 49 w 137"/>
                  <a:gd name="T17" fmla="*/ 240 h 329"/>
                  <a:gd name="T18" fmla="*/ 49 w 137"/>
                  <a:gd name="T19" fmla="*/ 0 h 329"/>
                  <a:gd name="T20" fmla="*/ 29 w 137"/>
                  <a:gd name="T21" fmla="*/ 0 h 329"/>
                  <a:gd name="T22" fmla="*/ 29 w 137"/>
                  <a:gd name="T23" fmla="*/ 220 h 329"/>
                  <a:gd name="T24" fmla="*/ 0 w 137"/>
                  <a:gd name="T25" fmla="*/ 220 h 329"/>
                  <a:gd name="T26" fmla="*/ 69 w 137"/>
                  <a:gd name="T27" fmla="*/ 329 h 329"/>
                  <a:gd name="T28" fmla="*/ 137 w 137"/>
                  <a:gd name="T29" fmla="*/ 220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7" h="329">
                    <a:moveTo>
                      <a:pt x="137" y="220"/>
                    </a:moveTo>
                    <a:lnTo>
                      <a:pt x="109" y="220"/>
                    </a:lnTo>
                    <a:lnTo>
                      <a:pt x="109" y="100"/>
                    </a:lnTo>
                    <a:lnTo>
                      <a:pt x="89" y="100"/>
                    </a:lnTo>
                    <a:lnTo>
                      <a:pt x="89" y="240"/>
                    </a:lnTo>
                    <a:lnTo>
                      <a:pt x="101" y="240"/>
                    </a:lnTo>
                    <a:lnTo>
                      <a:pt x="69" y="291"/>
                    </a:lnTo>
                    <a:lnTo>
                      <a:pt x="37" y="240"/>
                    </a:lnTo>
                    <a:lnTo>
                      <a:pt x="49" y="240"/>
                    </a:lnTo>
                    <a:lnTo>
                      <a:pt x="49" y="0"/>
                    </a:lnTo>
                    <a:lnTo>
                      <a:pt x="29" y="0"/>
                    </a:lnTo>
                    <a:lnTo>
                      <a:pt x="29" y="220"/>
                    </a:lnTo>
                    <a:lnTo>
                      <a:pt x="0" y="220"/>
                    </a:lnTo>
                    <a:lnTo>
                      <a:pt x="69" y="329"/>
                    </a:lnTo>
                    <a:lnTo>
                      <a:pt x="137" y="220"/>
                    </a:lnTo>
                    <a:close/>
                  </a:path>
                </a:pathLst>
              </a:custGeom>
              <a:gradFill>
                <a:gsLst>
                  <a:gs pos="17000">
                    <a:srgbClr val="502E5A"/>
                  </a:gs>
                  <a:gs pos="100000">
                    <a:srgbClr val="4C4994"/>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Cera Pro" panose="00000400000000000000" pitchFamily="50" charset="0"/>
                  <a:cs typeface="Arial" panose="020B0604020202020204" pitchFamily="34" charset="0"/>
                </a:endParaRPr>
              </a:p>
            </p:txBody>
          </p:sp>
          <p:sp>
            <p:nvSpPr>
              <p:cNvPr id="1115" name="Rectangle 1114">
                <a:extLst>
                  <a:ext uri="{FF2B5EF4-FFF2-40B4-BE49-F238E27FC236}">
                    <a16:creationId xmlns:a16="http://schemas.microsoft.com/office/drawing/2014/main" id="{9527189C-8A12-840B-F120-E449264FBB04}"/>
                  </a:ext>
                </a:extLst>
              </p:cNvPr>
              <p:cNvSpPr>
                <a:spLocks noChangeArrowheads="1"/>
              </p:cNvSpPr>
              <p:nvPr/>
            </p:nvSpPr>
            <p:spPr bwMode="auto">
              <a:xfrm>
                <a:off x="3646488" y="4271963"/>
                <a:ext cx="31750" cy="31750"/>
              </a:xfrm>
              <a:prstGeom prst="rect">
                <a:avLst/>
              </a:prstGeom>
              <a:gradFill>
                <a:gsLst>
                  <a:gs pos="17000">
                    <a:srgbClr val="502E5A"/>
                  </a:gs>
                  <a:gs pos="100000">
                    <a:srgbClr val="4C4994"/>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Cera Pro" panose="00000400000000000000" pitchFamily="50" charset="0"/>
                  <a:cs typeface="Arial" panose="020B0604020202020204" pitchFamily="34" charset="0"/>
                </a:endParaRPr>
              </a:p>
            </p:txBody>
          </p:sp>
          <p:sp>
            <p:nvSpPr>
              <p:cNvPr id="1116" name="Rectangle 1115">
                <a:extLst>
                  <a:ext uri="{FF2B5EF4-FFF2-40B4-BE49-F238E27FC236}">
                    <a16:creationId xmlns:a16="http://schemas.microsoft.com/office/drawing/2014/main" id="{9DB5EB3F-D38C-06F7-21E8-4871B76B5D21}"/>
                  </a:ext>
                </a:extLst>
              </p:cNvPr>
              <p:cNvSpPr>
                <a:spLocks noChangeArrowheads="1"/>
              </p:cNvSpPr>
              <p:nvPr/>
            </p:nvSpPr>
            <p:spPr bwMode="auto">
              <a:xfrm>
                <a:off x="3328988" y="4589463"/>
                <a:ext cx="30163" cy="31750"/>
              </a:xfrm>
              <a:prstGeom prst="rect">
                <a:avLst/>
              </a:prstGeom>
              <a:gradFill>
                <a:gsLst>
                  <a:gs pos="17000">
                    <a:srgbClr val="502E5A"/>
                  </a:gs>
                  <a:gs pos="100000">
                    <a:srgbClr val="4C4994"/>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Cera Pro" panose="00000400000000000000" pitchFamily="50" charset="0"/>
                  <a:cs typeface="Arial" panose="020B0604020202020204" pitchFamily="34" charset="0"/>
                </a:endParaRPr>
              </a:p>
            </p:txBody>
          </p:sp>
          <p:sp>
            <p:nvSpPr>
              <p:cNvPr id="1117" name="Freeform 400">
                <a:extLst>
                  <a:ext uri="{FF2B5EF4-FFF2-40B4-BE49-F238E27FC236}">
                    <a16:creationId xmlns:a16="http://schemas.microsoft.com/office/drawing/2014/main" id="{A4E810F9-3681-A8EC-0D2B-F534832044DC}"/>
                  </a:ext>
                </a:extLst>
              </p:cNvPr>
              <p:cNvSpPr>
                <a:spLocks/>
              </p:cNvSpPr>
              <p:nvPr/>
            </p:nvSpPr>
            <p:spPr bwMode="auto">
              <a:xfrm>
                <a:off x="3282951" y="4257675"/>
                <a:ext cx="217488" cy="458787"/>
              </a:xfrm>
              <a:custGeom>
                <a:avLst/>
                <a:gdLst>
                  <a:gd name="T0" fmla="*/ 29 w 137"/>
                  <a:gd name="T1" fmla="*/ 189 h 289"/>
                  <a:gd name="T2" fmla="*/ 48 w 137"/>
                  <a:gd name="T3" fmla="*/ 189 h 289"/>
                  <a:gd name="T4" fmla="*/ 48 w 137"/>
                  <a:gd name="T5" fmla="*/ 89 h 289"/>
                  <a:gd name="T6" fmla="*/ 37 w 137"/>
                  <a:gd name="T7" fmla="*/ 89 h 289"/>
                  <a:gd name="T8" fmla="*/ 68 w 137"/>
                  <a:gd name="T9" fmla="*/ 37 h 289"/>
                  <a:gd name="T10" fmla="*/ 101 w 137"/>
                  <a:gd name="T11" fmla="*/ 89 h 289"/>
                  <a:gd name="T12" fmla="*/ 89 w 137"/>
                  <a:gd name="T13" fmla="*/ 89 h 289"/>
                  <a:gd name="T14" fmla="*/ 89 w 137"/>
                  <a:gd name="T15" fmla="*/ 289 h 289"/>
                  <a:gd name="T16" fmla="*/ 109 w 137"/>
                  <a:gd name="T17" fmla="*/ 289 h 289"/>
                  <a:gd name="T18" fmla="*/ 109 w 137"/>
                  <a:gd name="T19" fmla="*/ 109 h 289"/>
                  <a:gd name="T20" fmla="*/ 137 w 137"/>
                  <a:gd name="T21" fmla="*/ 109 h 289"/>
                  <a:gd name="T22" fmla="*/ 68 w 137"/>
                  <a:gd name="T23" fmla="*/ 0 h 289"/>
                  <a:gd name="T24" fmla="*/ 0 w 137"/>
                  <a:gd name="T25" fmla="*/ 109 h 289"/>
                  <a:gd name="T26" fmla="*/ 29 w 137"/>
                  <a:gd name="T27" fmla="*/ 109 h 289"/>
                  <a:gd name="T28" fmla="*/ 29 w 137"/>
                  <a:gd name="T29" fmla="*/ 189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7" h="289">
                    <a:moveTo>
                      <a:pt x="29" y="189"/>
                    </a:moveTo>
                    <a:lnTo>
                      <a:pt x="48" y="189"/>
                    </a:lnTo>
                    <a:lnTo>
                      <a:pt x="48" y="89"/>
                    </a:lnTo>
                    <a:lnTo>
                      <a:pt x="37" y="89"/>
                    </a:lnTo>
                    <a:lnTo>
                      <a:pt x="68" y="37"/>
                    </a:lnTo>
                    <a:lnTo>
                      <a:pt x="101" y="89"/>
                    </a:lnTo>
                    <a:lnTo>
                      <a:pt x="89" y="89"/>
                    </a:lnTo>
                    <a:lnTo>
                      <a:pt x="89" y="289"/>
                    </a:lnTo>
                    <a:lnTo>
                      <a:pt x="109" y="289"/>
                    </a:lnTo>
                    <a:lnTo>
                      <a:pt x="109" y="109"/>
                    </a:lnTo>
                    <a:lnTo>
                      <a:pt x="137" y="109"/>
                    </a:lnTo>
                    <a:lnTo>
                      <a:pt x="68" y="0"/>
                    </a:lnTo>
                    <a:lnTo>
                      <a:pt x="0" y="109"/>
                    </a:lnTo>
                    <a:lnTo>
                      <a:pt x="29" y="109"/>
                    </a:lnTo>
                    <a:lnTo>
                      <a:pt x="29" y="189"/>
                    </a:lnTo>
                    <a:close/>
                  </a:path>
                </a:pathLst>
              </a:custGeom>
              <a:gradFill>
                <a:gsLst>
                  <a:gs pos="17000">
                    <a:srgbClr val="502E5A"/>
                  </a:gs>
                  <a:gs pos="100000">
                    <a:srgbClr val="4C4994"/>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Cera Pro" panose="00000400000000000000" pitchFamily="50" charset="0"/>
                  <a:cs typeface="Arial" panose="020B0604020202020204" pitchFamily="34" charset="0"/>
                </a:endParaRPr>
              </a:p>
            </p:txBody>
          </p:sp>
          <p:sp>
            <p:nvSpPr>
              <p:cNvPr id="1120" name="Rectangle 1119">
                <a:extLst>
                  <a:ext uri="{FF2B5EF4-FFF2-40B4-BE49-F238E27FC236}">
                    <a16:creationId xmlns:a16="http://schemas.microsoft.com/office/drawing/2014/main" id="{0A5A0837-37CE-3207-1B50-15E4A514C754}"/>
                  </a:ext>
                </a:extLst>
              </p:cNvPr>
              <p:cNvSpPr>
                <a:spLocks noChangeArrowheads="1"/>
              </p:cNvSpPr>
              <p:nvPr/>
            </p:nvSpPr>
            <p:spPr bwMode="auto">
              <a:xfrm>
                <a:off x="3328988" y="4652963"/>
                <a:ext cx="30163" cy="31750"/>
              </a:xfrm>
              <a:prstGeom prst="rect">
                <a:avLst/>
              </a:prstGeom>
              <a:gradFill>
                <a:gsLst>
                  <a:gs pos="17000">
                    <a:srgbClr val="502E5A"/>
                  </a:gs>
                  <a:gs pos="100000">
                    <a:srgbClr val="4C4994"/>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Cera Pro" panose="00000400000000000000" pitchFamily="50" charset="0"/>
                  <a:cs typeface="Arial" panose="020B0604020202020204" pitchFamily="34" charset="0"/>
                </a:endParaRPr>
              </a:p>
            </p:txBody>
          </p:sp>
          <p:sp>
            <p:nvSpPr>
              <p:cNvPr id="1121" name="Freeform 402">
                <a:extLst>
                  <a:ext uri="{FF2B5EF4-FFF2-40B4-BE49-F238E27FC236}">
                    <a16:creationId xmlns:a16="http://schemas.microsoft.com/office/drawing/2014/main" id="{4F71196A-28CB-7CEC-6D60-DE7289B1569C}"/>
                  </a:ext>
                </a:extLst>
              </p:cNvPr>
              <p:cNvSpPr>
                <a:spLocks/>
              </p:cNvSpPr>
              <p:nvPr/>
            </p:nvSpPr>
            <p:spPr bwMode="auto">
              <a:xfrm>
                <a:off x="2935288" y="4460875"/>
                <a:ext cx="85725" cy="160337"/>
              </a:xfrm>
              <a:custGeom>
                <a:avLst/>
                <a:gdLst>
                  <a:gd name="T0" fmla="*/ 54 w 107"/>
                  <a:gd name="T1" fmla="*/ 159 h 202"/>
                  <a:gd name="T2" fmla="*/ 28 w 107"/>
                  <a:gd name="T3" fmla="*/ 138 h 202"/>
                  <a:gd name="T4" fmla="*/ 14 w 107"/>
                  <a:gd name="T5" fmla="*/ 124 h 202"/>
                  <a:gd name="T6" fmla="*/ 0 w 107"/>
                  <a:gd name="T7" fmla="*/ 138 h 202"/>
                  <a:gd name="T8" fmla="*/ 40 w 107"/>
                  <a:gd name="T9" fmla="*/ 186 h 202"/>
                  <a:gd name="T10" fmla="*/ 40 w 107"/>
                  <a:gd name="T11" fmla="*/ 188 h 202"/>
                  <a:gd name="T12" fmla="*/ 54 w 107"/>
                  <a:gd name="T13" fmla="*/ 202 h 202"/>
                  <a:gd name="T14" fmla="*/ 68 w 107"/>
                  <a:gd name="T15" fmla="*/ 188 h 202"/>
                  <a:gd name="T16" fmla="*/ 68 w 107"/>
                  <a:gd name="T17" fmla="*/ 186 h 202"/>
                  <a:gd name="T18" fmla="*/ 107 w 107"/>
                  <a:gd name="T19" fmla="*/ 138 h 202"/>
                  <a:gd name="T20" fmla="*/ 54 w 107"/>
                  <a:gd name="T21" fmla="*/ 88 h 202"/>
                  <a:gd name="T22" fmla="*/ 28 w 107"/>
                  <a:gd name="T23" fmla="*/ 66 h 202"/>
                  <a:gd name="T24" fmla="*/ 54 w 107"/>
                  <a:gd name="T25" fmla="*/ 44 h 202"/>
                  <a:gd name="T26" fmla="*/ 79 w 107"/>
                  <a:gd name="T27" fmla="*/ 66 h 202"/>
                  <a:gd name="T28" fmla="*/ 93 w 107"/>
                  <a:gd name="T29" fmla="*/ 80 h 202"/>
                  <a:gd name="T30" fmla="*/ 107 w 107"/>
                  <a:gd name="T31" fmla="*/ 66 h 202"/>
                  <a:gd name="T32" fmla="*/ 68 w 107"/>
                  <a:gd name="T33" fmla="*/ 18 h 202"/>
                  <a:gd name="T34" fmla="*/ 68 w 107"/>
                  <a:gd name="T35" fmla="*/ 14 h 202"/>
                  <a:gd name="T36" fmla="*/ 54 w 107"/>
                  <a:gd name="T37" fmla="*/ 0 h 202"/>
                  <a:gd name="T38" fmla="*/ 40 w 107"/>
                  <a:gd name="T39" fmla="*/ 14 h 202"/>
                  <a:gd name="T40" fmla="*/ 40 w 107"/>
                  <a:gd name="T41" fmla="*/ 18 h 202"/>
                  <a:gd name="T42" fmla="*/ 0 w 107"/>
                  <a:gd name="T43" fmla="*/ 66 h 202"/>
                  <a:gd name="T44" fmla="*/ 54 w 107"/>
                  <a:gd name="T45" fmla="*/ 116 h 202"/>
                  <a:gd name="T46" fmla="*/ 79 w 107"/>
                  <a:gd name="T47" fmla="*/ 138 h 202"/>
                  <a:gd name="T48" fmla="*/ 54 w 107"/>
                  <a:gd name="T49" fmla="*/ 159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7" h="202">
                    <a:moveTo>
                      <a:pt x="54" y="159"/>
                    </a:moveTo>
                    <a:cubicBezTo>
                      <a:pt x="40" y="159"/>
                      <a:pt x="28" y="150"/>
                      <a:pt x="28" y="138"/>
                    </a:cubicBezTo>
                    <a:cubicBezTo>
                      <a:pt x="28" y="130"/>
                      <a:pt x="22" y="124"/>
                      <a:pt x="14" y="124"/>
                    </a:cubicBezTo>
                    <a:cubicBezTo>
                      <a:pt x="7" y="124"/>
                      <a:pt x="0" y="130"/>
                      <a:pt x="0" y="138"/>
                    </a:cubicBezTo>
                    <a:cubicBezTo>
                      <a:pt x="0" y="161"/>
                      <a:pt x="17" y="180"/>
                      <a:pt x="40" y="186"/>
                    </a:cubicBezTo>
                    <a:cubicBezTo>
                      <a:pt x="40" y="188"/>
                      <a:pt x="40" y="188"/>
                      <a:pt x="40" y="188"/>
                    </a:cubicBezTo>
                    <a:cubicBezTo>
                      <a:pt x="40" y="196"/>
                      <a:pt x="46" y="202"/>
                      <a:pt x="54" y="202"/>
                    </a:cubicBezTo>
                    <a:cubicBezTo>
                      <a:pt x="61" y="202"/>
                      <a:pt x="68" y="196"/>
                      <a:pt x="68" y="188"/>
                    </a:cubicBezTo>
                    <a:cubicBezTo>
                      <a:pt x="68" y="186"/>
                      <a:pt x="68" y="186"/>
                      <a:pt x="68" y="186"/>
                    </a:cubicBezTo>
                    <a:cubicBezTo>
                      <a:pt x="90" y="180"/>
                      <a:pt x="107" y="161"/>
                      <a:pt x="107" y="138"/>
                    </a:cubicBezTo>
                    <a:cubicBezTo>
                      <a:pt x="107" y="110"/>
                      <a:pt x="83" y="88"/>
                      <a:pt x="54" y="88"/>
                    </a:cubicBezTo>
                    <a:cubicBezTo>
                      <a:pt x="40" y="88"/>
                      <a:pt x="28" y="78"/>
                      <a:pt x="28" y="66"/>
                    </a:cubicBezTo>
                    <a:cubicBezTo>
                      <a:pt x="28" y="54"/>
                      <a:pt x="40" y="44"/>
                      <a:pt x="54" y="44"/>
                    </a:cubicBezTo>
                    <a:cubicBezTo>
                      <a:pt x="68" y="44"/>
                      <a:pt x="79" y="54"/>
                      <a:pt x="79" y="66"/>
                    </a:cubicBezTo>
                    <a:cubicBezTo>
                      <a:pt x="79" y="74"/>
                      <a:pt x="85" y="80"/>
                      <a:pt x="93" y="80"/>
                    </a:cubicBezTo>
                    <a:cubicBezTo>
                      <a:pt x="101" y="80"/>
                      <a:pt x="107" y="74"/>
                      <a:pt x="107" y="66"/>
                    </a:cubicBezTo>
                    <a:cubicBezTo>
                      <a:pt x="107" y="43"/>
                      <a:pt x="90" y="24"/>
                      <a:pt x="68" y="18"/>
                    </a:cubicBezTo>
                    <a:cubicBezTo>
                      <a:pt x="68" y="14"/>
                      <a:pt x="68" y="14"/>
                      <a:pt x="68" y="14"/>
                    </a:cubicBezTo>
                    <a:cubicBezTo>
                      <a:pt x="68" y="6"/>
                      <a:pt x="61" y="0"/>
                      <a:pt x="54" y="0"/>
                    </a:cubicBezTo>
                    <a:cubicBezTo>
                      <a:pt x="46" y="0"/>
                      <a:pt x="40" y="6"/>
                      <a:pt x="40" y="14"/>
                    </a:cubicBezTo>
                    <a:cubicBezTo>
                      <a:pt x="40" y="18"/>
                      <a:pt x="40" y="18"/>
                      <a:pt x="40" y="18"/>
                    </a:cubicBezTo>
                    <a:cubicBezTo>
                      <a:pt x="17" y="24"/>
                      <a:pt x="0" y="43"/>
                      <a:pt x="0" y="66"/>
                    </a:cubicBezTo>
                    <a:cubicBezTo>
                      <a:pt x="0" y="94"/>
                      <a:pt x="24" y="116"/>
                      <a:pt x="54" y="116"/>
                    </a:cubicBezTo>
                    <a:cubicBezTo>
                      <a:pt x="68" y="116"/>
                      <a:pt x="79" y="126"/>
                      <a:pt x="79" y="138"/>
                    </a:cubicBezTo>
                    <a:cubicBezTo>
                      <a:pt x="79" y="150"/>
                      <a:pt x="68" y="159"/>
                      <a:pt x="54" y="159"/>
                    </a:cubicBezTo>
                    <a:close/>
                  </a:path>
                </a:pathLst>
              </a:custGeom>
              <a:gradFill>
                <a:gsLst>
                  <a:gs pos="17000">
                    <a:srgbClr val="502E5A"/>
                  </a:gs>
                  <a:gs pos="100000">
                    <a:srgbClr val="4C4994"/>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Cera Pro" panose="00000400000000000000" pitchFamily="50" charset="0"/>
                  <a:cs typeface="Arial" panose="020B0604020202020204" pitchFamily="34" charset="0"/>
                </a:endParaRPr>
              </a:p>
            </p:txBody>
          </p:sp>
          <p:sp>
            <p:nvSpPr>
              <p:cNvPr id="1122" name="Freeform 340">
                <a:extLst>
                  <a:ext uri="{FF2B5EF4-FFF2-40B4-BE49-F238E27FC236}">
                    <a16:creationId xmlns:a16="http://schemas.microsoft.com/office/drawing/2014/main" id="{B6B5AA90-6E2A-1DFF-D308-6C9DD60F4D55}"/>
                  </a:ext>
                </a:extLst>
              </p:cNvPr>
              <p:cNvSpPr>
                <a:spLocks/>
              </p:cNvSpPr>
              <p:nvPr/>
            </p:nvSpPr>
            <p:spPr bwMode="auto">
              <a:xfrm>
                <a:off x="2830512" y="4396018"/>
                <a:ext cx="162679" cy="288695"/>
              </a:xfrm>
              <a:custGeom>
                <a:avLst/>
                <a:gdLst>
                  <a:gd name="T0" fmla="*/ 282 w 282"/>
                  <a:gd name="T1" fmla="*/ 498 h 500"/>
                  <a:gd name="T2" fmla="*/ 250 w 282"/>
                  <a:gd name="T3" fmla="*/ 500 h 500"/>
                  <a:gd name="T4" fmla="*/ 0 w 282"/>
                  <a:gd name="T5" fmla="*/ 250 h 500"/>
                  <a:gd name="T6" fmla="*/ 250 w 282"/>
                  <a:gd name="T7" fmla="*/ 0 h 500"/>
                  <a:gd name="T8" fmla="*/ 282 w 282"/>
                  <a:gd name="T9" fmla="*/ 2 h 500"/>
                  <a:gd name="T10" fmla="*/ 63 w 282"/>
                  <a:gd name="T11" fmla="*/ 250 h 500"/>
                  <a:gd name="T12" fmla="*/ 282 w 282"/>
                  <a:gd name="T13" fmla="*/ 498 h 500"/>
                </a:gdLst>
                <a:ahLst/>
                <a:cxnLst>
                  <a:cxn ang="0">
                    <a:pos x="T0" y="T1"/>
                  </a:cxn>
                  <a:cxn ang="0">
                    <a:pos x="T2" y="T3"/>
                  </a:cxn>
                  <a:cxn ang="0">
                    <a:pos x="T4" y="T5"/>
                  </a:cxn>
                  <a:cxn ang="0">
                    <a:pos x="T6" y="T7"/>
                  </a:cxn>
                  <a:cxn ang="0">
                    <a:pos x="T8" y="T9"/>
                  </a:cxn>
                  <a:cxn ang="0">
                    <a:pos x="T10" y="T11"/>
                  </a:cxn>
                  <a:cxn ang="0">
                    <a:pos x="T12" y="T13"/>
                  </a:cxn>
                </a:cxnLst>
                <a:rect l="0" t="0" r="r" b="b"/>
                <a:pathLst>
                  <a:path w="282" h="500">
                    <a:moveTo>
                      <a:pt x="282" y="498"/>
                    </a:moveTo>
                    <a:cubicBezTo>
                      <a:pt x="271" y="499"/>
                      <a:pt x="261" y="500"/>
                      <a:pt x="250" y="500"/>
                    </a:cubicBezTo>
                    <a:cubicBezTo>
                      <a:pt x="112" y="500"/>
                      <a:pt x="0" y="388"/>
                      <a:pt x="0" y="250"/>
                    </a:cubicBezTo>
                    <a:cubicBezTo>
                      <a:pt x="0" y="112"/>
                      <a:pt x="112" y="0"/>
                      <a:pt x="250" y="0"/>
                    </a:cubicBezTo>
                    <a:cubicBezTo>
                      <a:pt x="261" y="0"/>
                      <a:pt x="271" y="1"/>
                      <a:pt x="282" y="2"/>
                    </a:cubicBezTo>
                    <a:cubicBezTo>
                      <a:pt x="158" y="17"/>
                      <a:pt x="63" y="123"/>
                      <a:pt x="63" y="250"/>
                    </a:cubicBezTo>
                    <a:cubicBezTo>
                      <a:pt x="63" y="378"/>
                      <a:pt x="158" y="483"/>
                      <a:pt x="282" y="498"/>
                    </a:cubicBezTo>
                    <a:close/>
                  </a:path>
                </a:pathLst>
              </a:custGeom>
              <a:solidFill>
                <a:schemeClr val="accent2">
                  <a:lumMod val="75000"/>
                  <a:alpha val="46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Cera Pro" panose="00000400000000000000" pitchFamily="50" charset="0"/>
                  <a:cs typeface="Arial" panose="020B0604020202020204" pitchFamily="34" charset="0"/>
                </a:endParaRPr>
              </a:p>
            </p:txBody>
          </p:sp>
          <p:sp>
            <p:nvSpPr>
              <p:cNvPr id="1125" name="Freeform 395">
                <a:extLst>
                  <a:ext uri="{FF2B5EF4-FFF2-40B4-BE49-F238E27FC236}">
                    <a16:creationId xmlns:a16="http://schemas.microsoft.com/office/drawing/2014/main" id="{94373CA7-4D54-5308-4513-9851571EF682}"/>
                  </a:ext>
                </a:extLst>
              </p:cNvPr>
              <p:cNvSpPr>
                <a:spLocks noEditPoints="1"/>
              </p:cNvSpPr>
              <p:nvPr/>
            </p:nvSpPr>
            <p:spPr bwMode="auto">
              <a:xfrm>
                <a:off x="2740026" y="4367213"/>
                <a:ext cx="1008063" cy="857250"/>
              </a:xfrm>
              <a:custGeom>
                <a:avLst/>
                <a:gdLst>
                  <a:gd name="T0" fmla="*/ 1158 w 1263"/>
                  <a:gd name="T1" fmla="*/ 694 h 1075"/>
                  <a:gd name="T2" fmla="*/ 773 w 1263"/>
                  <a:gd name="T3" fmla="*/ 475 h 1075"/>
                  <a:gd name="T4" fmla="*/ 761 w 1263"/>
                  <a:gd name="T5" fmla="*/ 717 h 1075"/>
                  <a:gd name="T6" fmla="*/ 517 w 1263"/>
                  <a:gd name="T7" fmla="*/ 201 h 1075"/>
                  <a:gd name="T8" fmla="*/ 0 w 1263"/>
                  <a:gd name="T9" fmla="*/ 299 h 1075"/>
                  <a:gd name="T10" fmla="*/ 498 w 1263"/>
                  <a:gd name="T11" fmla="*/ 1075 h 1075"/>
                  <a:gd name="T12" fmla="*/ 910 w 1263"/>
                  <a:gd name="T13" fmla="*/ 1056 h 1075"/>
                  <a:gd name="T14" fmla="*/ 1135 w 1263"/>
                  <a:gd name="T15" fmla="*/ 975 h 1075"/>
                  <a:gd name="T16" fmla="*/ 1148 w 1263"/>
                  <a:gd name="T17" fmla="*/ 821 h 1075"/>
                  <a:gd name="T18" fmla="*/ 1178 w 1263"/>
                  <a:gd name="T19" fmla="*/ 852 h 1075"/>
                  <a:gd name="T20" fmla="*/ 1046 w 1263"/>
                  <a:gd name="T21" fmla="*/ 998 h 1075"/>
                  <a:gd name="T22" fmla="*/ 1089 w 1263"/>
                  <a:gd name="T23" fmla="*/ 901 h 1075"/>
                  <a:gd name="T24" fmla="*/ 1120 w 1263"/>
                  <a:gd name="T25" fmla="*/ 933 h 1075"/>
                  <a:gd name="T26" fmla="*/ 1047 w 1263"/>
                  <a:gd name="T27" fmla="*/ 888 h 1075"/>
                  <a:gd name="T28" fmla="*/ 975 w 1263"/>
                  <a:gd name="T29" fmla="*/ 856 h 1075"/>
                  <a:gd name="T30" fmla="*/ 1078 w 1263"/>
                  <a:gd name="T31" fmla="*/ 780 h 1075"/>
                  <a:gd name="T32" fmla="*/ 836 w 1263"/>
                  <a:gd name="T33" fmla="*/ 951 h 1075"/>
                  <a:gd name="T34" fmla="*/ 844 w 1263"/>
                  <a:gd name="T35" fmla="*/ 911 h 1075"/>
                  <a:gd name="T36" fmla="*/ 637 w 1263"/>
                  <a:gd name="T37" fmla="*/ 894 h 1075"/>
                  <a:gd name="T38" fmla="*/ 597 w 1263"/>
                  <a:gd name="T39" fmla="*/ 875 h 1075"/>
                  <a:gd name="T40" fmla="*/ 757 w 1263"/>
                  <a:gd name="T41" fmla="*/ 955 h 1075"/>
                  <a:gd name="T42" fmla="*/ 757 w 1263"/>
                  <a:gd name="T43" fmla="*/ 995 h 1075"/>
                  <a:gd name="T44" fmla="*/ 677 w 1263"/>
                  <a:gd name="T45" fmla="*/ 985 h 1075"/>
                  <a:gd name="T46" fmla="*/ 811 w 1263"/>
                  <a:gd name="T47" fmla="*/ 714 h 1075"/>
                  <a:gd name="T48" fmla="*/ 842 w 1263"/>
                  <a:gd name="T49" fmla="*/ 682 h 1075"/>
                  <a:gd name="T50" fmla="*/ 885 w 1263"/>
                  <a:gd name="T51" fmla="*/ 779 h 1075"/>
                  <a:gd name="T52" fmla="*/ 920 w 1263"/>
                  <a:gd name="T53" fmla="*/ 800 h 1075"/>
                  <a:gd name="T54" fmla="*/ 991 w 1263"/>
                  <a:gd name="T55" fmla="*/ 811 h 1075"/>
                  <a:gd name="T56" fmla="*/ 818 w 1263"/>
                  <a:gd name="T57" fmla="*/ 498 h 1075"/>
                  <a:gd name="T58" fmla="*/ 884 w 1263"/>
                  <a:gd name="T59" fmla="*/ 669 h 1075"/>
                  <a:gd name="T60" fmla="*/ 760 w 1263"/>
                  <a:gd name="T61" fmla="*/ 545 h 1075"/>
                  <a:gd name="T62" fmla="*/ 741 w 1263"/>
                  <a:gd name="T63" fmla="*/ 563 h 1075"/>
                  <a:gd name="T64" fmla="*/ 891 w 1263"/>
                  <a:gd name="T65" fmla="*/ 829 h 1075"/>
                  <a:gd name="T66" fmla="*/ 597 w 1263"/>
                  <a:gd name="T67" fmla="*/ 816 h 1075"/>
                  <a:gd name="T68" fmla="*/ 299 w 1263"/>
                  <a:gd name="T69" fmla="*/ 438 h 1075"/>
                  <a:gd name="T70" fmla="*/ 120 w 1263"/>
                  <a:gd name="T71" fmla="*/ 478 h 1075"/>
                  <a:gd name="T72" fmla="*/ 478 w 1263"/>
                  <a:gd name="T73" fmla="*/ 219 h 1075"/>
                  <a:gd name="T74" fmla="*/ 299 w 1263"/>
                  <a:gd name="T75" fmla="*/ 40 h 1075"/>
                  <a:gd name="T76" fmla="*/ 40 w 1263"/>
                  <a:gd name="T77" fmla="*/ 976 h 1075"/>
                  <a:gd name="T78" fmla="*/ 80 w 1263"/>
                  <a:gd name="T79" fmla="*/ 518 h 1075"/>
                  <a:gd name="T80" fmla="*/ 557 w 1263"/>
                  <a:gd name="T81" fmla="*/ 299 h 1075"/>
                  <a:gd name="T82" fmla="*/ 557 w 1263"/>
                  <a:gd name="T83" fmla="*/ 976 h 1075"/>
                  <a:gd name="T84" fmla="*/ 597 w 1263"/>
                  <a:gd name="T85" fmla="*/ 955 h 1075"/>
                  <a:gd name="T86" fmla="*/ 597 w 1263"/>
                  <a:gd name="T87" fmla="*/ 976 h 1075"/>
                  <a:gd name="T88" fmla="*/ 846 w 1263"/>
                  <a:gd name="T89" fmla="*/ 990 h 1075"/>
                  <a:gd name="T90" fmla="*/ 879 w 1263"/>
                  <a:gd name="T91" fmla="*/ 1023 h 1075"/>
                  <a:gd name="T92" fmla="*/ 923 w 1263"/>
                  <a:gd name="T93" fmla="*/ 1012 h 1075"/>
                  <a:gd name="T94" fmla="*/ 941 w 1263"/>
                  <a:gd name="T95" fmla="*/ 1031 h 10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263" h="1075">
                    <a:moveTo>
                      <a:pt x="1218" y="753"/>
                    </a:moveTo>
                    <a:cubicBezTo>
                      <a:pt x="1164" y="701"/>
                      <a:pt x="1164" y="701"/>
                      <a:pt x="1164" y="701"/>
                    </a:cubicBezTo>
                    <a:cubicBezTo>
                      <a:pt x="1162" y="698"/>
                      <a:pt x="1160" y="696"/>
                      <a:pt x="1158" y="694"/>
                    </a:cubicBezTo>
                    <a:cubicBezTo>
                      <a:pt x="1141" y="677"/>
                      <a:pt x="1115" y="673"/>
                      <a:pt x="1082" y="682"/>
                    </a:cubicBezTo>
                    <a:cubicBezTo>
                      <a:pt x="1065" y="641"/>
                      <a:pt x="1033" y="595"/>
                      <a:pt x="995" y="558"/>
                    </a:cubicBezTo>
                    <a:cubicBezTo>
                      <a:pt x="921" y="484"/>
                      <a:pt x="818" y="429"/>
                      <a:pt x="773" y="475"/>
                    </a:cubicBezTo>
                    <a:cubicBezTo>
                      <a:pt x="771" y="477"/>
                      <a:pt x="769" y="479"/>
                      <a:pt x="767" y="482"/>
                    </a:cubicBezTo>
                    <a:cubicBezTo>
                      <a:pt x="713" y="534"/>
                      <a:pt x="713" y="534"/>
                      <a:pt x="713" y="534"/>
                    </a:cubicBezTo>
                    <a:cubicBezTo>
                      <a:pt x="676" y="572"/>
                      <a:pt x="707" y="649"/>
                      <a:pt x="761" y="717"/>
                    </a:cubicBezTo>
                    <a:cubicBezTo>
                      <a:pt x="699" y="719"/>
                      <a:pt x="636" y="733"/>
                      <a:pt x="597" y="757"/>
                    </a:cubicBezTo>
                    <a:cubicBezTo>
                      <a:pt x="597" y="299"/>
                      <a:pt x="597" y="299"/>
                      <a:pt x="597" y="299"/>
                    </a:cubicBezTo>
                    <a:cubicBezTo>
                      <a:pt x="597" y="250"/>
                      <a:pt x="563" y="210"/>
                      <a:pt x="517" y="201"/>
                    </a:cubicBezTo>
                    <a:cubicBezTo>
                      <a:pt x="508" y="89"/>
                      <a:pt x="413" y="0"/>
                      <a:pt x="299" y="0"/>
                    </a:cubicBezTo>
                    <a:cubicBezTo>
                      <a:pt x="184" y="0"/>
                      <a:pt x="90" y="89"/>
                      <a:pt x="81" y="201"/>
                    </a:cubicBezTo>
                    <a:cubicBezTo>
                      <a:pt x="35" y="210"/>
                      <a:pt x="0" y="250"/>
                      <a:pt x="0" y="299"/>
                    </a:cubicBezTo>
                    <a:cubicBezTo>
                      <a:pt x="0" y="976"/>
                      <a:pt x="0" y="976"/>
                      <a:pt x="0" y="976"/>
                    </a:cubicBezTo>
                    <a:cubicBezTo>
                      <a:pt x="0" y="1030"/>
                      <a:pt x="45" y="1075"/>
                      <a:pt x="100" y="1075"/>
                    </a:cubicBezTo>
                    <a:cubicBezTo>
                      <a:pt x="498" y="1075"/>
                      <a:pt x="498" y="1075"/>
                      <a:pt x="498" y="1075"/>
                    </a:cubicBezTo>
                    <a:cubicBezTo>
                      <a:pt x="535" y="1075"/>
                      <a:pt x="567" y="1055"/>
                      <a:pt x="584" y="1025"/>
                    </a:cubicBezTo>
                    <a:cubicBezTo>
                      <a:pt x="623" y="1058"/>
                      <a:pt x="701" y="1075"/>
                      <a:pt x="776" y="1075"/>
                    </a:cubicBezTo>
                    <a:cubicBezTo>
                      <a:pt x="825" y="1075"/>
                      <a:pt x="872" y="1068"/>
                      <a:pt x="910" y="1056"/>
                    </a:cubicBezTo>
                    <a:cubicBezTo>
                      <a:pt x="912" y="1059"/>
                      <a:pt x="912" y="1059"/>
                      <a:pt x="912" y="1059"/>
                    </a:cubicBezTo>
                    <a:cubicBezTo>
                      <a:pt x="924" y="1070"/>
                      <a:pt x="939" y="1075"/>
                      <a:pt x="956" y="1075"/>
                    </a:cubicBezTo>
                    <a:cubicBezTo>
                      <a:pt x="1008" y="1075"/>
                      <a:pt x="1079" y="1031"/>
                      <a:pt x="1135" y="975"/>
                    </a:cubicBezTo>
                    <a:cubicBezTo>
                      <a:pt x="1209" y="901"/>
                      <a:pt x="1263" y="798"/>
                      <a:pt x="1218" y="753"/>
                    </a:cubicBezTo>
                    <a:close/>
                    <a:moveTo>
                      <a:pt x="1178" y="852"/>
                    </a:moveTo>
                    <a:cubicBezTo>
                      <a:pt x="1148" y="821"/>
                      <a:pt x="1148" y="821"/>
                      <a:pt x="1148" y="821"/>
                    </a:cubicBezTo>
                    <a:cubicBezTo>
                      <a:pt x="1159" y="801"/>
                      <a:pt x="1167" y="782"/>
                      <a:pt x="1171" y="763"/>
                    </a:cubicBezTo>
                    <a:cubicBezTo>
                      <a:pt x="1190" y="781"/>
                      <a:pt x="1190" y="781"/>
                      <a:pt x="1190" y="781"/>
                    </a:cubicBezTo>
                    <a:cubicBezTo>
                      <a:pt x="1199" y="791"/>
                      <a:pt x="1196" y="817"/>
                      <a:pt x="1178" y="852"/>
                    </a:cubicBezTo>
                    <a:close/>
                    <a:moveTo>
                      <a:pt x="1060" y="929"/>
                    </a:moveTo>
                    <a:cubicBezTo>
                      <a:pt x="1092" y="961"/>
                      <a:pt x="1092" y="961"/>
                      <a:pt x="1092" y="961"/>
                    </a:cubicBezTo>
                    <a:cubicBezTo>
                      <a:pt x="1076" y="976"/>
                      <a:pt x="1061" y="988"/>
                      <a:pt x="1046" y="998"/>
                    </a:cubicBezTo>
                    <a:cubicBezTo>
                      <a:pt x="1015" y="966"/>
                      <a:pt x="1015" y="966"/>
                      <a:pt x="1015" y="966"/>
                    </a:cubicBezTo>
                    <a:cubicBezTo>
                      <a:pt x="1030" y="955"/>
                      <a:pt x="1046" y="943"/>
                      <a:pt x="1060" y="929"/>
                    </a:cubicBezTo>
                    <a:close/>
                    <a:moveTo>
                      <a:pt x="1089" y="901"/>
                    </a:moveTo>
                    <a:cubicBezTo>
                      <a:pt x="1102" y="887"/>
                      <a:pt x="1115" y="871"/>
                      <a:pt x="1126" y="856"/>
                    </a:cubicBezTo>
                    <a:cubicBezTo>
                      <a:pt x="1157" y="887"/>
                      <a:pt x="1157" y="887"/>
                      <a:pt x="1157" y="887"/>
                    </a:cubicBezTo>
                    <a:cubicBezTo>
                      <a:pt x="1147" y="902"/>
                      <a:pt x="1135" y="917"/>
                      <a:pt x="1120" y="933"/>
                    </a:cubicBezTo>
                    <a:lnTo>
                      <a:pt x="1089" y="901"/>
                    </a:lnTo>
                    <a:close/>
                    <a:moveTo>
                      <a:pt x="1130" y="722"/>
                    </a:moveTo>
                    <a:cubicBezTo>
                      <a:pt x="1147" y="739"/>
                      <a:pt x="1123" y="812"/>
                      <a:pt x="1047" y="888"/>
                    </a:cubicBezTo>
                    <a:cubicBezTo>
                      <a:pt x="971" y="964"/>
                      <a:pt x="898" y="988"/>
                      <a:pt x="881" y="971"/>
                    </a:cubicBezTo>
                    <a:cubicBezTo>
                      <a:pt x="868" y="958"/>
                      <a:pt x="879" y="909"/>
                      <a:pt x="928" y="846"/>
                    </a:cubicBezTo>
                    <a:cubicBezTo>
                      <a:pt x="944" y="852"/>
                      <a:pt x="960" y="856"/>
                      <a:pt x="975" y="856"/>
                    </a:cubicBezTo>
                    <a:cubicBezTo>
                      <a:pt x="992" y="856"/>
                      <a:pt x="1008" y="851"/>
                      <a:pt x="1019" y="839"/>
                    </a:cubicBezTo>
                    <a:cubicBezTo>
                      <a:pt x="1066" y="789"/>
                      <a:pt x="1066" y="789"/>
                      <a:pt x="1066" y="789"/>
                    </a:cubicBezTo>
                    <a:cubicBezTo>
                      <a:pt x="1071" y="786"/>
                      <a:pt x="1075" y="784"/>
                      <a:pt x="1078" y="780"/>
                    </a:cubicBezTo>
                    <a:cubicBezTo>
                      <a:pt x="1093" y="765"/>
                      <a:pt x="1097" y="744"/>
                      <a:pt x="1093" y="720"/>
                    </a:cubicBezTo>
                    <a:cubicBezTo>
                      <a:pt x="1111" y="715"/>
                      <a:pt x="1124" y="716"/>
                      <a:pt x="1130" y="722"/>
                    </a:cubicBezTo>
                    <a:close/>
                    <a:moveTo>
                      <a:pt x="836" y="951"/>
                    </a:moveTo>
                    <a:cubicBezTo>
                      <a:pt x="823" y="953"/>
                      <a:pt x="810" y="954"/>
                      <a:pt x="796" y="955"/>
                    </a:cubicBezTo>
                    <a:cubicBezTo>
                      <a:pt x="796" y="915"/>
                      <a:pt x="796" y="915"/>
                      <a:pt x="796" y="915"/>
                    </a:cubicBezTo>
                    <a:cubicBezTo>
                      <a:pt x="813" y="915"/>
                      <a:pt x="829" y="913"/>
                      <a:pt x="844" y="911"/>
                    </a:cubicBezTo>
                    <a:cubicBezTo>
                      <a:pt x="839" y="926"/>
                      <a:pt x="837" y="939"/>
                      <a:pt x="836" y="951"/>
                    </a:cubicBezTo>
                    <a:close/>
                    <a:moveTo>
                      <a:pt x="597" y="875"/>
                    </a:moveTo>
                    <a:cubicBezTo>
                      <a:pt x="609" y="882"/>
                      <a:pt x="622" y="889"/>
                      <a:pt x="637" y="894"/>
                    </a:cubicBezTo>
                    <a:cubicBezTo>
                      <a:pt x="637" y="931"/>
                      <a:pt x="637" y="931"/>
                      <a:pt x="637" y="931"/>
                    </a:cubicBezTo>
                    <a:cubicBezTo>
                      <a:pt x="612" y="920"/>
                      <a:pt x="597" y="907"/>
                      <a:pt x="597" y="896"/>
                    </a:cubicBezTo>
                    <a:lnTo>
                      <a:pt x="597" y="875"/>
                    </a:lnTo>
                    <a:close/>
                    <a:moveTo>
                      <a:pt x="677" y="905"/>
                    </a:moveTo>
                    <a:cubicBezTo>
                      <a:pt x="702" y="911"/>
                      <a:pt x="729" y="914"/>
                      <a:pt x="757" y="915"/>
                    </a:cubicBezTo>
                    <a:cubicBezTo>
                      <a:pt x="757" y="955"/>
                      <a:pt x="757" y="955"/>
                      <a:pt x="757" y="955"/>
                    </a:cubicBezTo>
                    <a:cubicBezTo>
                      <a:pt x="726" y="954"/>
                      <a:pt x="700" y="950"/>
                      <a:pt x="677" y="944"/>
                    </a:cubicBezTo>
                    <a:lnTo>
                      <a:pt x="677" y="905"/>
                    </a:lnTo>
                    <a:close/>
                    <a:moveTo>
                      <a:pt x="757" y="995"/>
                    </a:moveTo>
                    <a:cubicBezTo>
                      <a:pt x="757" y="1035"/>
                      <a:pt x="757" y="1035"/>
                      <a:pt x="757" y="1035"/>
                    </a:cubicBezTo>
                    <a:cubicBezTo>
                      <a:pt x="726" y="1034"/>
                      <a:pt x="700" y="1030"/>
                      <a:pt x="677" y="1024"/>
                    </a:cubicBezTo>
                    <a:cubicBezTo>
                      <a:pt x="677" y="985"/>
                      <a:pt x="677" y="985"/>
                      <a:pt x="677" y="985"/>
                    </a:cubicBezTo>
                    <a:cubicBezTo>
                      <a:pt x="702" y="991"/>
                      <a:pt x="729" y="994"/>
                      <a:pt x="757" y="995"/>
                    </a:cubicBezTo>
                    <a:close/>
                    <a:moveTo>
                      <a:pt x="842" y="682"/>
                    </a:moveTo>
                    <a:cubicBezTo>
                      <a:pt x="811" y="714"/>
                      <a:pt x="811" y="714"/>
                      <a:pt x="811" y="714"/>
                    </a:cubicBezTo>
                    <a:cubicBezTo>
                      <a:pt x="796" y="698"/>
                      <a:pt x="784" y="683"/>
                      <a:pt x="774" y="668"/>
                    </a:cubicBezTo>
                    <a:cubicBezTo>
                      <a:pt x="805" y="637"/>
                      <a:pt x="805" y="637"/>
                      <a:pt x="805" y="637"/>
                    </a:cubicBezTo>
                    <a:cubicBezTo>
                      <a:pt x="816" y="652"/>
                      <a:pt x="829" y="668"/>
                      <a:pt x="842" y="682"/>
                    </a:cubicBezTo>
                    <a:close/>
                    <a:moveTo>
                      <a:pt x="871" y="710"/>
                    </a:moveTo>
                    <a:cubicBezTo>
                      <a:pt x="885" y="724"/>
                      <a:pt x="901" y="736"/>
                      <a:pt x="916" y="747"/>
                    </a:cubicBezTo>
                    <a:cubicBezTo>
                      <a:pt x="885" y="779"/>
                      <a:pt x="885" y="779"/>
                      <a:pt x="885" y="779"/>
                    </a:cubicBezTo>
                    <a:cubicBezTo>
                      <a:pt x="870" y="769"/>
                      <a:pt x="855" y="757"/>
                      <a:pt x="839" y="742"/>
                    </a:cubicBezTo>
                    <a:lnTo>
                      <a:pt x="871" y="710"/>
                    </a:lnTo>
                    <a:close/>
                    <a:moveTo>
                      <a:pt x="920" y="800"/>
                    </a:moveTo>
                    <a:cubicBezTo>
                      <a:pt x="951" y="769"/>
                      <a:pt x="951" y="769"/>
                      <a:pt x="951" y="769"/>
                    </a:cubicBezTo>
                    <a:cubicBezTo>
                      <a:pt x="971" y="780"/>
                      <a:pt x="990" y="788"/>
                      <a:pt x="1008" y="793"/>
                    </a:cubicBezTo>
                    <a:cubicBezTo>
                      <a:pt x="991" y="811"/>
                      <a:pt x="991" y="811"/>
                      <a:pt x="991" y="811"/>
                    </a:cubicBezTo>
                    <a:cubicBezTo>
                      <a:pt x="981" y="821"/>
                      <a:pt x="955" y="818"/>
                      <a:pt x="920" y="800"/>
                    </a:cubicBezTo>
                    <a:close/>
                    <a:moveTo>
                      <a:pt x="801" y="503"/>
                    </a:moveTo>
                    <a:cubicBezTo>
                      <a:pt x="805" y="499"/>
                      <a:pt x="810" y="498"/>
                      <a:pt x="818" y="498"/>
                    </a:cubicBezTo>
                    <a:cubicBezTo>
                      <a:pt x="848" y="498"/>
                      <a:pt x="906" y="525"/>
                      <a:pt x="967" y="586"/>
                    </a:cubicBezTo>
                    <a:cubicBezTo>
                      <a:pt x="1043" y="662"/>
                      <a:pt x="1067" y="735"/>
                      <a:pt x="1050" y="752"/>
                    </a:cubicBezTo>
                    <a:cubicBezTo>
                      <a:pt x="1033" y="769"/>
                      <a:pt x="960" y="745"/>
                      <a:pt x="884" y="669"/>
                    </a:cubicBezTo>
                    <a:cubicBezTo>
                      <a:pt x="808" y="593"/>
                      <a:pt x="784" y="520"/>
                      <a:pt x="801" y="503"/>
                    </a:cubicBezTo>
                    <a:close/>
                    <a:moveTo>
                      <a:pt x="741" y="563"/>
                    </a:moveTo>
                    <a:cubicBezTo>
                      <a:pt x="760" y="545"/>
                      <a:pt x="760" y="545"/>
                      <a:pt x="760" y="545"/>
                    </a:cubicBezTo>
                    <a:cubicBezTo>
                      <a:pt x="764" y="563"/>
                      <a:pt x="772" y="582"/>
                      <a:pt x="783" y="602"/>
                    </a:cubicBezTo>
                    <a:cubicBezTo>
                      <a:pt x="753" y="633"/>
                      <a:pt x="753" y="633"/>
                      <a:pt x="753" y="633"/>
                    </a:cubicBezTo>
                    <a:cubicBezTo>
                      <a:pt x="735" y="598"/>
                      <a:pt x="732" y="572"/>
                      <a:pt x="741" y="563"/>
                    </a:cubicBezTo>
                    <a:close/>
                    <a:moveTo>
                      <a:pt x="776" y="757"/>
                    </a:moveTo>
                    <a:cubicBezTo>
                      <a:pt x="784" y="757"/>
                      <a:pt x="790" y="757"/>
                      <a:pt x="797" y="757"/>
                    </a:cubicBezTo>
                    <a:cubicBezTo>
                      <a:pt x="826" y="786"/>
                      <a:pt x="858" y="811"/>
                      <a:pt x="891" y="829"/>
                    </a:cubicBezTo>
                    <a:cubicBezTo>
                      <a:pt x="881" y="842"/>
                      <a:pt x="872" y="855"/>
                      <a:pt x="865" y="867"/>
                    </a:cubicBezTo>
                    <a:cubicBezTo>
                      <a:pt x="838" y="873"/>
                      <a:pt x="807" y="876"/>
                      <a:pt x="776" y="876"/>
                    </a:cubicBezTo>
                    <a:cubicBezTo>
                      <a:pt x="667" y="876"/>
                      <a:pt x="597" y="841"/>
                      <a:pt x="597" y="816"/>
                    </a:cubicBezTo>
                    <a:cubicBezTo>
                      <a:pt x="597" y="792"/>
                      <a:pt x="667" y="757"/>
                      <a:pt x="776" y="757"/>
                    </a:cubicBezTo>
                    <a:close/>
                    <a:moveTo>
                      <a:pt x="120" y="345"/>
                    </a:moveTo>
                    <a:cubicBezTo>
                      <a:pt x="159" y="401"/>
                      <a:pt x="225" y="438"/>
                      <a:pt x="299" y="438"/>
                    </a:cubicBezTo>
                    <a:cubicBezTo>
                      <a:pt x="373" y="438"/>
                      <a:pt x="438" y="401"/>
                      <a:pt x="478" y="345"/>
                    </a:cubicBezTo>
                    <a:cubicBezTo>
                      <a:pt x="478" y="478"/>
                      <a:pt x="478" y="478"/>
                      <a:pt x="478" y="478"/>
                    </a:cubicBezTo>
                    <a:cubicBezTo>
                      <a:pt x="120" y="478"/>
                      <a:pt x="120" y="478"/>
                      <a:pt x="120" y="478"/>
                    </a:cubicBezTo>
                    <a:lnTo>
                      <a:pt x="120" y="345"/>
                    </a:lnTo>
                    <a:close/>
                    <a:moveTo>
                      <a:pt x="299" y="40"/>
                    </a:moveTo>
                    <a:cubicBezTo>
                      <a:pt x="397" y="40"/>
                      <a:pt x="478" y="120"/>
                      <a:pt x="478" y="219"/>
                    </a:cubicBezTo>
                    <a:cubicBezTo>
                      <a:pt x="478" y="318"/>
                      <a:pt x="397" y="398"/>
                      <a:pt x="299" y="398"/>
                    </a:cubicBezTo>
                    <a:cubicBezTo>
                      <a:pt x="200" y="398"/>
                      <a:pt x="120" y="318"/>
                      <a:pt x="120" y="219"/>
                    </a:cubicBezTo>
                    <a:cubicBezTo>
                      <a:pt x="120" y="120"/>
                      <a:pt x="200" y="40"/>
                      <a:pt x="299" y="40"/>
                    </a:cubicBezTo>
                    <a:close/>
                    <a:moveTo>
                      <a:pt x="498" y="1035"/>
                    </a:moveTo>
                    <a:cubicBezTo>
                      <a:pt x="100" y="1035"/>
                      <a:pt x="100" y="1035"/>
                      <a:pt x="100" y="1035"/>
                    </a:cubicBezTo>
                    <a:cubicBezTo>
                      <a:pt x="67" y="1035"/>
                      <a:pt x="40" y="1009"/>
                      <a:pt x="40" y="976"/>
                    </a:cubicBezTo>
                    <a:cubicBezTo>
                      <a:pt x="40" y="299"/>
                      <a:pt x="40" y="299"/>
                      <a:pt x="40" y="299"/>
                    </a:cubicBezTo>
                    <a:cubicBezTo>
                      <a:pt x="40" y="273"/>
                      <a:pt x="57" y="251"/>
                      <a:pt x="80" y="243"/>
                    </a:cubicBezTo>
                    <a:cubicBezTo>
                      <a:pt x="80" y="518"/>
                      <a:pt x="80" y="518"/>
                      <a:pt x="80" y="518"/>
                    </a:cubicBezTo>
                    <a:cubicBezTo>
                      <a:pt x="518" y="518"/>
                      <a:pt x="518" y="518"/>
                      <a:pt x="518" y="518"/>
                    </a:cubicBezTo>
                    <a:cubicBezTo>
                      <a:pt x="518" y="243"/>
                      <a:pt x="518" y="243"/>
                      <a:pt x="518" y="243"/>
                    </a:cubicBezTo>
                    <a:cubicBezTo>
                      <a:pt x="541" y="251"/>
                      <a:pt x="557" y="273"/>
                      <a:pt x="557" y="299"/>
                    </a:cubicBezTo>
                    <a:cubicBezTo>
                      <a:pt x="557" y="816"/>
                      <a:pt x="557" y="816"/>
                      <a:pt x="557" y="816"/>
                    </a:cubicBezTo>
                    <a:cubicBezTo>
                      <a:pt x="557" y="896"/>
                      <a:pt x="557" y="896"/>
                      <a:pt x="557" y="896"/>
                    </a:cubicBezTo>
                    <a:cubicBezTo>
                      <a:pt x="557" y="976"/>
                      <a:pt x="557" y="976"/>
                      <a:pt x="557" y="976"/>
                    </a:cubicBezTo>
                    <a:cubicBezTo>
                      <a:pt x="557" y="1009"/>
                      <a:pt x="531" y="1035"/>
                      <a:pt x="498" y="1035"/>
                    </a:cubicBezTo>
                    <a:close/>
                    <a:moveTo>
                      <a:pt x="597" y="976"/>
                    </a:moveTo>
                    <a:cubicBezTo>
                      <a:pt x="597" y="955"/>
                      <a:pt x="597" y="955"/>
                      <a:pt x="597" y="955"/>
                    </a:cubicBezTo>
                    <a:cubicBezTo>
                      <a:pt x="609" y="962"/>
                      <a:pt x="622" y="968"/>
                      <a:pt x="637" y="974"/>
                    </a:cubicBezTo>
                    <a:cubicBezTo>
                      <a:pt x="637" y="1011"/>
                      <a:pt x="637" y="1011"/>
                      <a:pt x="637" y="1011"/>
                    </a:cubicBezTo>
                    <a:cubicBezTo>
                      <a:pt x="612" y="1000"/>
                      <a:pt x="597" y="987"/>
                      <a:pt x="597" y="976"/>
                    </a:cubicBezTo>
                    <a:close/>
                    <a:moveTo>
                      <a:pt x="796" y="1035"/>
                    </a:moveTo>
                    <a:cubicBezTo>
                      <a:pt x="796" y="995"/>
                      <a:pt x="796" y="995"/>
                      <a:pt x="796" y="995"/>
                    </a:cubicBezTo>
                    <a:cubicBezTo>
                      <a:pt x="813" y="994"/>
                      <a:pt x="830" y="993"/>
                      <a:pt x="846" y="990"/>
                    </a:cubicBezTo>
                    <a:cubicBezTo>
                      <a:pt x="848" y="993"/>
                      <a:pt x="850" y="996"/>
                      <a:pt x="853" y="999"/>
                    </a:cubicBezTo>
                    <a:cubicBezTo>
                      <a:pt x="856" y="1003"/>
                      <a:pt x="861" y="1005"/>
                      <a:pt x="865" y="1008"/>
                    </a:cubicBezTo>
                    <a:cubicBezTo>
                      <a:pt x="879" y="1023"/>
                      <a:pt x="879" y="1023"/>
                      <a:pt x="879" y="1023"/>
                    </a:cubicBezTo>
                    <a:cubicBezTo>
                      <a:pt x="855" y="1030"/>
                      <a:pt x="826" y="1033"/>
                      <a:pt x="796" y="1035"/>
                    </a:cubicBezTo>
                    <a:close/>
                    <a:moveTo>
                      <a:pt x="941" y="1031"/>
                    </a:moveTo>
                    <a:cubicBezTo>
                      <a:pt x="923" y="1012"/>
                      <a:pt x="923" y="1012"/>
                      <a:pt x="923" y="1012"/>
                    </a:cubicBezTo>
                    <a:cubicBezTo>
                      <a:pt x="941" y="1007"/>
                      <a:pt x="961" y="999"/>
                      <a:pt x="980" y="988"/>
                    </a:cubicBezTo>
                    <a:cubicBezTo>
                      <a:pt x="1011" y="1019"/>
                      <a:pt x="1011" y="1019"/>
                      <a:pt x="1011" y="1019"/>
                    </a:cubicBezTo>
                    <a:cubicBezTo>
                      <a:pt x="976" y="1037"/>
                      <a:pt x="950" y="1040"/>
                      <a:pt x="941" y="1031"/>
                    </a:cubicBezTo>
                    <a:close/>
                  </a:path>
                </a:pathLst>
              </a:custGeom>
              <a:gradFill>
                <a:gsLst>
                  <a:gs pos="17000">
                    <a:srgbClr val="502E5A"/>
                  </a:gs>
                  <a:gs pos="100000">
                    <a:srgbClr val="4C4994"/>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Cera Pro" panose="00000400000000000000" pitchFamily="50" charset="0"/>
                  <a:cs typeface="Arial" panose="020B0604020202020204" pitchFamily="34" charset="0"/>
                </a:endParaRPr>
              </a:p>
            </p:txBody>
          </p:sp>
        </p:grpSp>
        <p:grpSp>
          <p:nvGrpSpPr>
            <p:cNvPr id="1126" name="Group 1125">
              <a:extLst>
                <a:ext uri="{FF2B5EF4-FFF2-40B4-BE49-F238E27FC236}">
                  <a16:creationId xmlns:a16="http://schemas.microsoft.com/office/drawing/2014/main" id="{A586239E-1938-38A2-B15D-8E14A23BCA39}"/>
                </a:ext>
              </a:extLst>
            </p:cNvPr>
            <p:cNvGrpSpPr/>
            <p:nvPr/>
          </p:nvGrpSpPr>
          <p:grpSpPr>
            <a:xfrm>
              <a:off x="11594641" y="5598574"/>
              <a:ext cx="488408" cy="294580"/>
              <a:chOff x="10347616" y="4216400"/>
              <a:chExt cx="1031994" cy="1030598"/>
            </a:xfrm>
          </p:grpSpPr>
          <p:sp>
            <p:nvSpPr>
              <p:cNvPr id="1127" name="Freeform 517">
                <a:extLst>
                  <a:ext uri="{FF2B5EF4-FFF2-40B4-BE49-F238E27FC236}">
                    <a16:creationId xmlns:a16="http://schemas.microsoft.com/office/drawing/2014/main" id="{72B9256F-4CFA-D72D-D3B3-23509E170FBD}"/>
                  </a:ext>
                </a:extLst>
              </p:cNvPr>
              <p:cNvSpPr>
                <a:spLocks/>
              </p:cNvSpPr>
              <p:nvPr/>
            </p:nvSpPr>
            <p:spPr bwMode="auto">
              <a:xfrm>
                <a:off x="10780403" y="4715196"/>
                <a:ext cx="166420" cy="82745"/>
              </a:xfrm>
              <a:custGeom>
                <a:avLst/>
                <a:gdLst>
                  <a:gd name="T0" fmla="*/ 0 w 190"/>
                  <a:gd name="T1" fmla="*/ 0 h 95"/>
                  <a:gd name="T2" fmla="*/ 190 w 190"/>
                  <a:gd name="T3" fmla="*/ 0 h 95"/>
                  <a:gd name="T4" fmla="*/ 162 w 190"/>
                  <a:gd name="T5" fmla="*/ 67 h 95"/>
                  <a:gd name="T6" fmla="*/ 95 w 190"/>
                  <a:gd name="T7" fmla="*/ 95 h 95"/>
                  <a:gd name="T8" fmla="*/ 0 w 190"/>
                  <a:gd name="T9" fmla="*/ 0 h 95"/>
                </a:gdLst>
                <a:ahLst/>
                <a:cxnLst>
                  <a:cxn ang="0">
                    <a:pos x="T0" y="T1"/>
                  </a:cxn>
                  <a:cxn ang="0">
                    <a:pos x="T2" y="T3"/>
                  </a:cxn>
                  <a:cxn ang="0">
                    <a:pos x="T4" y="T5"/>
                  </a:cxn>
                  <a:cxn ang="0">
                    <a:pos x="T6" y="T7"/>
                  </a:cxn>
                  <a:cxn ang="0">
                    <a:pos x="T8" y="T9"/>
                  </a:cxn>
                </a:cxnLst>
                <a:rect l="0" t="0" r="r" b="b"/>
                <a:pathLst>
                  <a:path w="190" h="95">
                    <a:moveTo>
                      <a:pt x="0" y="0"/>
                    </a:moveTo>
                    <a:cubicBezTo>
                      <a:pt x="190" y="0"/>
                      <a:pt x="190" y="0"/>
                      <a:pt x="190" y="0"/>
                    </a:cubicBezTo>
                    <a:cubicBezTo>
                      <a:pt x="190" y="26"/>
                      <a:pt x="179" y="50"/>
                      <a:pt x="162" y="67"/>
                    </a:cubicBezTo>
                    <a:cubicBezTo>
                      <a:pt x="145" y="85"/>
                      <a:pt x="121" y="95"/>
                      <a:pt x="95" y="95"/>
                    </a:cubicBezTo>
                    <a:cubicBezTo>
                      <a:pt x="42" y="95"/>
                      <a:pt x="0" y="53"/>
                      <a:pt x="0" y="0"/>
                    </a:cubicBezTo>
                    <a:close/>
                  </a:path>
                </a:pathLst>
              </a:custGeom>
              <a:gradFill>
                <a:gsLst>
                  <a:gs pos="17000">
                    <a:srgbClr val="A390B0"/>
                  </a:gs>
                  <a:gs pos="100000">
                    <a:srgbClr val="777EDB"/>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Cera Pro" panose="00000400000000000000" pitchFamily="50" charset="0"/>
                  <a:cs typeface="Arial" panose="020B0604020202020204" pitchFamily="34" charset="0"/>
                </a:endParaRPr>
              </a:p>
            </p:txBody>
          </p:sp>
          <p:sp>
            <p:nvSpPr>
              <p:cNvPr id="1128" name="Freeform 518">
                <a:extLst>
                  <a:ext uri="{FF2B5EF4-FFF2-40B4-BE49-F238E27FC236}">
                    <a16:creationId xmlns:a16="http://schemas.microsoft.com/office/drawing/2014/main" id="{AEE68053-D517-09E8-3977-A11219B6A70C}"/>
                  </a:ext>
                </a:extLst>
              </p:cNvPr>
              <p:cNvSpPr>
                <a:spLocks/>
              </p:cNvSpPr>
              <p:nvPr/>
            </p:nvSpPr>
            <p:spPr bwMode="auto">
              <a:xfrm>
                <a:off x="10778078" y="4648721"/>
                <a:ext cx="170140" cy="66475"/>
              </a:xfrm>
              <a:custGeom>
                <a:avLst/>
                <a:gdLst>
                  <a:gd name="T0" fmla="*/ 193 w 195"/>
                  <a:gd name="T1" fmla="*/ 14 h 76"/>
                  <a:gd name="T2" fmla="*/ 193 w 195"/>
                  <a:gd name="T3" fmla="*/ 76 h 76"/>
                  <a:gd name="T4" fmla="*/ 3 w 195"/>
                  <a:gd name="T5" fmla="*/ 76 h 76"/>
                  <a:gd name="T6" fmla="*/ 3 w 195"/>
                  <a:gd name="T7" fmla="*/ 14 h 76"/>
                  <a:gd name="T8" fmla="*/ 0 w 195"/>
                  <a:gd name="T9" fmla="*/ 1 h 76"/>
                  <a:gd name="T10" fmla="*/ 3 w 195"/>
                  <a:gd name="T11" fmla="*/ 0 h 76"/>
                  <a:gd name="T12" fmla="*/ 193 w 195"/>
                  <a:gd name="T13" fmla="*/ 0 h 76"/>
                  <a:gd name="T14" fmla="*/ 195 w 195"/>
                  <a:gd name="T15" fmla="*/ 1 h 76"/>
                  <a:gd name="T16" fmla="*/ 193 w 195"/>
                  <a:gd name="T17" fmla="*/ 14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5" h="76">
                    <a:moveTo>
                      <a:pt x="193" y="14"/>
                    </a:moveTo>
                    <a:cubicBezTo>
                      <a:pt x="193" y="76"/>
                      <a:pt x="193" y="76"/>
                      <a:pt x="193" y="76"/>
                    </a:cubicBezTo>
                    <a:cubicBezTo>
                      <a:pt x="3" y="76"/>
                      <a:pt x="3" y="76"/>
                      <a:pt x="3" y="76"/>
                    </a:cubicBezTo>
                    <a:cubicBezTo>
                      <a:pt x="3" y="14"/>
                      <a:pt x="3" y="14"/>
                      <a:pt x="3" y="14"/>
                    </a:cubicBezTo>
                    <a:cubicBezTo>
                      <a:pt x="3" y="9"/>
                      <a:pt x="2" y="5"/>
                      <a:pt x="0" y="1"/>
                    </a:cubicBezTo>
                    <a:cubicBezTo>
                      <a:pt x="3" y="0"/>
                      <a:pt x="3" y="0"/>
                      <a:pt x="3" y="0"/>
                    </a:cubicBezTo>
                    <a:cubicBezTo>
                      <a:pt x="193" y="0"/>
                      <a:pt x="193" y="0"/>
                      <a:pt x="193" y="0"/>
                    </a:cubicBezTo>
                    <a:cubicBezTo>
                      <a:pt x="195" y="1"/>
                      <a:pt x="195" y="1"/>
                      <a:pt x="195" y="1"/>
                    </a:cubicBezTo>
                    <a:cubicBezTo>
                      <a:pt x="194" y="5"/>
                      <a:pt x="193" y="9"/>
                      <a:pt x="193" y="14"/>
                    </a:cubicBezTo>
                    <a:close/>
                  </a:path>
                </a:pathLst>
              </a:custGeom>
              <a:solidFill>
                <a:srgbClr val="CFB2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Cera Pro" panose="00000400000000000000" pitchFamily="50" charset="0"/>
                  <a:cs typeface="Arial" panose="020B0604020202020204" pitchFamily="34" charset="0"/>
                </a:endParaRPr>
              </a:p>
            </p:txBody>
          </p:sp>
          <p:sp>
            <p:nvSpPr>
              <p:cNvPr id="1129" name="Freeform 519">
                <a:extLst>
                  <a:ext uri="{FF2B5EF4-FFF2-40B4-BE49-F238E27FC236}">
                    <a16:creationId xmlns:a16="http://schemas.microsoft.com/office/drawing/2014/main" id="{B0A743C4-C696-ED6F-8B32-DBFAB9FE0D27}"/>
                  </a:ext>
                </a:extLst>
              </p:cNvPr>
              <p:cNvSpPr>
                <a:spLocks/>
              </p:cNvSpPr>
              <p:nvPr/>
            </p:nvSpPr>
            <p:spPr bwMode="auto">
              <a:xfrm>
                <a:off x="10691149" y="4322853"/>
                <a:ext cx="338419" cy="326798"/>
              </a:xfrm>
              <a:custGeom>
                <a:avLst/>
                <a:gdLst>
                  <a:gd name="T0" fmla="*/ 292 w 387"/>
                  <a:gd name="T1" fmla="*/ 373 h 374"/>
                  <a:gd name="T2" fmla="*/ 102 w 387"/>
                  <a:gd name="T3" fmla="*/ 373 h 374"/>
                  <a:gd name="T4" fmla="*/ 99 w 387"/>
                  <a:gd name="T5" fmla="*/ 374 h 374"/>
                  <a:gd name="T6" fmla="*/ 86 w 387"/>
                  <a:gd name="T7" fmla="*/ 356 h 374"/>
                  <a:gd name="T8" fmla="*/ 7 w 387"/>
                  <a:gd name="T9" fmla="*/ 183 h 374"/>
                  <a:gd name="T10" fmla="*/ 175 w 387"/>
                  <a:gd name="T11" fmla="*/ 12 h 374"/>
                  <a:gd name="T12" fmla="*/ 387 w 387"/>
                  <a:gd name="T13" fmla="*/ 202 h 374"/>
                  <a:gd name="T14" fmla="*/ 308 w 387"/>
                  <a:gd name="T15" fmla="*/ 356 h 374"/>
                  <a:gd name="T16" fmla="*/ 294 w 387"/>
                  <a:gd name="T17" fmla="*/ 374 h 374"/>
                  <a:gd name="T18" fmla="*/ 292 w 387"/>
                  <a:gd name="T19" fmla="*/ 373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7" h="374">
                    <a:moveTo>
                      <a:pt x="292" y="373"/>
                    </a:moveTo>
                    <a:cubicBezTo>
                      <a:pt x="102" y="373"/>
                      <a:pt x="102" y="373"/>
                      <a:pt x="102" y="373"/>
                    </a:cubicBezTo>
                    <a:cubicBezTo>
                      <a:pt x="99" y="374"/>
                      <a:pt x="99" y="374"/>
                      <a:pt x="99" y="374"/>
                    </a:cubicBezTo>
                    <a:cubicBezTo>
                      <a:pt x="97" y="367"/>
                      <a:pt x="92" y="361"/>
                      <a:pt x="86" y="356"/>
                    </a:cubicBezTo>
                    <a:cubicBezTo>
                      <a:pt x="33" y="318"/>
                      <a:pt x="0" y="254"/>
                      <a:pt x="7" y="183"/>
                    </a:cubicBezTo>
                    <a:cubicBezTo>
                      <a:pt x="16" y="94"/>
                      <a:pt x="87" y="22"/>
                      <a:pt x="175" y="12"/>
                    </a:cubicBezTo>
                    <a:cubicBezTo>
                      <a:pt x="290" y="0"/>
                      <a:pt x="387" y="89"/>
                      <a:pt x="387" y="202"/>
                    </a:cubicBezTo>
                    <a:cubicBezTo>
                      <a:pt x="387" y="265"/>
                      <a:pt x="356" y="322"/>
                      <a:pt x="308" y="356"/>
                    </a:cubicBezTo>
                    <a:cubicBezTo>
                      <a:pt x="302" y="361"/>
                      <a:pt x="297" y="367"/>
                      <a:pt x="294" y="374"/>
                    </a:cubicBezTo>
                    <a:lnTo>
                      <a:pt x="292" y="373"/>
                    </a:lnTo>
                    <a:close/>
                  </a:path>
                </a:pathLst>
              </a:custGeom>
              <a:gradFill>
                <a:gsLst>
                  <a:gs pos="100000">
                    <a:srgbClr val="E2765A"/>
                  </a:gs>
                  <a:gs pos="0">
                    <a:srgbClr val="F8993A"/>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Cera Pro" panose="00000400000000000000" pitchFamily="50" charset="0"/>
                  <a:cs typeface="Arial" panose="020B0604020202020204" pitchFamily="34" charset="0"/>
                </a:endParaRPr>
              </a:p>
            </p:txBody>
          </p:sp>
          <p:sp>
            <p:nvSpPr>
              <p:cNvPr id="1130" name="Freeform 520">
                <a:extLst>
                  <a:ext uri="{FF2B5EF4-FFF2-40B4-BE49-F238E27FC236}">
                    <a16:creationId xmlns:a16="http://schemas.microsoft.com/office/drawing/2014/main" id="{40DF67CB-E126-20EB-9C93-89C453C73127}"/>
                  </a:ext>
                </a:extLst>
              </p:cNvPr>
              <p:cNvSpPr>
                <a:spLocks/>
              </p:cNvSpPr>
              <p:nvPr/>
            </p:nvSpPr>
            <p:spPr bwMode="auto">
              <a:xfrm>
                <a:off x="10691149" y="4332615"/>
                <a:ext cx="191523" cy="317036"/>
              </a:xfrm>
              <a:custGeom>
                <a:avLst/>
                <a:gdLst>
                  <a:gd name="T0" fmla="*/ 144 w 219"/>
                  <a:gd name="T1" fmla="*/ 362 h 363"/>
                  <a:gd name="T2" fmla="*/ 102 w 219"/>
                  <a:gd name="T3" fmla="*/ 362 h 363"/>
                  <a:gd name="T4" fmla="*/ 99 w 219"/>
                  <a:gd name="T5" fmla="*/ 363 h 363"/>
                  <a:gd name="T6" fmla="*/ 86 w 219"/>
                  <a:gd name="T7" fmla="*/ 345 h 363"/>
                  <a:gd name="T8" fmla="*/ 7 w 219"/>
                  <a:gd name="T9" fmla="*/ 172 h 363"/>
                  <a:gd name="T10" fmla="*/ 175 w 219"/>
                  <a:gd name="T11" fmla="*/ 1 h 363"/>
                  <a:gd name="T12" fmla="*/ 219 w 219"/>
                  <a:gd name="T13" fmla="*/ 1 h 363"/>
                  <a:gd name="T14" fmla="*/ 53 w 219"/>
                  <a:gd name="T15" fmla="*/ 172 h 363"/>
                  <a:gd name="T16" fmla="*/ 131 w 219"/>
                  <a:gd name="T17" fmla="*/ 345 h 363"/>
                  <a:gd name="T18" fmla="*/ 144 w 219"/>
                  <a:gd name="T19" fmla="*/ 362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9" h="363">
                    <a:moveTo>
                      <a:pt x="144" y="362"/>
                    </a:moveTo>
                    <a:cubicBezTo>
                      <a:pt x="102" y="362"/>
                      <a:pt x="102" y="362"/>
                      <a:pt x="102" y="362"/>
                    </a:cubicBezTo>
                    <a:cubicBezTo>
                      <a:pt x="99" y="363"/>
                      <a:pt x="99" y="363"/>
                      <a:pt x="99" y="363"/>
                    </a:cubicBezTo>
                    <a:cubicBezTo>
                      <a:pt x="97" y="356"/>
                      <a:pt x="92" y="350"/>
                      <a:pt x="86" y="345"/>
                    </a:cubicBezTo>
                    <a:cubicBezTo>
                      <a:pt x="33" y="307"/>
                      <a:pt x="0" y="243"/>
                      <a:pt x="7" y="172"/>
                    </a:cubicBezTo>
                    <a:cubicBezTo>
                      <a:pt x="16" y="83"/>
                      <a:pt x="87" y="11"/>
                      <a:pt x="175" y="1"/>
                    </a:cubicBezTo>
                    <a:cubicBezTo>
                      <a:pt x="190" y="0"/>
                      <a:pt x="205" y="0"/>
                      <a:pt x="219" y="1"/>
                    </a:cubicBezTo>
                    <a:cubicBezTo>
                      <a:pt x="132" y="12"/>
                      <a:pt x="61" y="84"/>
                      <a:pt x="53" y="172"/>
                    </a:cubicBezTo>
                    <a:cubicBezTo>
                      <a:pt x="46" y="243"/>
                      <a:pt x="78" y="307"/>
                      <a:pt x="131" y="345"/>
                    </a:cubicBezTo>
                    <a:cubicBezTo>
                      <a:pt x="137" y="349"/>
                      <a:pt x="142" y="355"/>
                      <a:pt x="144" y="362"/>
                    </a:cubicBezTo>
                    <a:close/>
                  </a:path>
                </a:pathLst>
              </a:custGeom>
              <a:solidFill>
                <a:srgbClr val="E2765A"/>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Cera Pro" panose="00000400000000000000" pitchFamily="50" charset="0"/>
                  <a:cs typeface="Arial" panose="020B0604020202020204" pitchFamily="34" charset="0"/>
                </a:endParaRPr>
              </a:p>
            </p:txBody>
          </p:sp>
          <p:sp>
            <p:nvSpPr>
              <p:cNvPr id="1131" name="Freeform 521">
                <a:extLst>
                  <a:ext uri="{FF2B5EF4-FFF2-40B4-BE49-F238E27FC236}">
                    <a16:creationId xmlns:a16="http://schemas.microsoft.com/office/drawing/2014/main" id="{6CAA2A15-1F55-9288-2FF7-12EE8EC2420D}"/>
                  </a:ext>
                </a:extLst>
              </p:cNvPr>
              <p:cNvSpPr>
                <a:spLocks/>
              </p:cNvSpPr>
              <p:nvPr/>
            </p:nvSpPr>
            <p:spPr bwMode="auto">
              <a:xfrm>
                <a:off x="11213190" y="4764936"/>
                <a:ext cx="149686" cy="99481"/>
              </a:xfrm>
              <a:custGeom>
                <a:avLst/>
                <a:gdLst>
                  <a:gd name="T0" fmla="*/ 114 w 171"/>
                  <a:gd name="T1" fmla="*/ 0 h 114"/>
                  <a:gd name="T2" fmla="*/ 171 w 171"/>
                  <a:gd name="T3" fmla="*/ 0 h 114"/>
                  <a:gd name="T4" fmla="*/ 57 w 171"/>
                  <a:gd name="T5" fmla="*/ 114 h 114"/>
                  <a:gd name="T6" fmla="*/ 0 w 171"/>
                  <a:gd name="T7" fmla="*/ 114 h 114"/>
                  <a:gd name="T8" fmla="*/ 114 w 171"/>
                  <a:gd name="T9" fmla="*/ 0 h 114"/>
                </a:gdLst>
                <a:ahLst/>
                <a:cxnLst>
                  <a:cxn ang="0">
                    <a:pos x="T0" y="T1"/>
                  </a:cxn>
                  <a:cxn ang="0">
                    <a:pos x="T2" y="T3"/>
                  </a:cxn>
                  <a:cxn ang="0">
                    <a:pos x="T4" y="T5"/>
                  </a:cxn>
                  <a:cxn ang="0">
                    <a:pos x="T6" y="T7"/>
                  </a:cxn>
                  <a:cxn ang="0">
                    <a:pos x="T8" y="T9"/>
                  </a:cxn>
                </a:cxnLst>
                <a:rect l="0" t="0" r="r" b="b"/>
                <a:pathLst>
                  <a:path w="171" h="114">
                    <a:moveTo>
                      <a:pt x="114" y="0"/>
                    </a:moveTo>
                    <a:cubicBezTo>
                      <a:pt x="171" y="0"/>
                      <a:pt x="171" y="0"/>
                      <a:pt x="171" y="0"/>
                    </a:cubicBezTo>
                    <a:cubicBezTo>
                      <a:pt x="171" y="63"/>
                      <a:pt x="120" y="114"/>
                      <a:pt x="57" y="114"/>
                    </a:cubicBezTo>
                    <a:cubicBezTo>
                      <a:pt x="0" y="114"/>
                      <a:pt x="0" y="114"/>
                      <a:pt x="0" y="114"/>
                    </a:cubicBezTo>
                    <a:cubicBezTo>
                      <a:pt x="0" y="51"/>
                      <a:pt x="51" y="0"/>
                      <a:pt x="114" y="0"/>
                    </a:cubicBezTo>
                    <a:close/>
                  </a:path>
                </a:pathLst>
              </a:custGeom>
              <a:gradFill>
                <a:gsLst>
                  <a:gs pos="17000">
                    <a:srgbClr val="A390B0"/>
                  </a:gs>
                  <a:gs pos="100000">
                    <a:srgbClr val="777EDB"/>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Cera Pro" panose="00000400000000000000" pitchFamily="50" charset="0"/>
                  <a:cs typeface="Arial" panose="020B0604020202020204" pitchFamily="34" charset="0"/>
                </a:endParaRPr>
              </a:p>
            </p:txBody>
          </p:sp>
          <p:sp>
            <p:nvSpPr>
              <p:cNvPr id="1132" name="Freeform 522">
                <a:extLst>
                  <a:ext uri="{FF2B5EF4-FFF2-40B4-BE49-F238E27FC236}">
                    <a16:creationId xmlns:a16="http://schemas.microsoft.com/office/drawing/2014/main" id="{0ED1861F-0B8D-E729-AB4C-0668B42D9A1E}"/>
                  </a:ext>
                </a:extLst>
              </p:cNvPr>
              <p:cNvSpPr>
                <a:spLocks/>
              </p:cNvSpPr>
              <p:nvPr/>
            </p:nvSpPr>
            <p:spPr bwMode="auto">
              <a:xfrm>
                <a:off x="11063039" y="4814676"/>
                <a:ext cx="150151" cy="100410"/>
              </a:xfrm>
              <a:custGeom>
                <a:avLst/>
                <a:gdLst>
                  <a:gd name="T0" fmla="*/ 172 w 172"/>
                  <a:gd name="T1" fmla="*/ 115 h 115"/>
                  <a:gd name="T2" fmla="*/ 115 w 172"/>
                  <a:gd name="T3" fmla="*/ 115 h 115"/>
                  <a:gd name="T4" fmla="*/ 0 w 172"/>
                  <a:gd name="T5" fmla="*/ 0 h 115"/>
                  <a:gd name="T6" fmla="*/ 57 w 172"/>
                  <a:gd name="T7" fmla="*/ 0 h 115"/>
                  <a:gd name="T8" fmla="*/ 172 w 172"/>
                  <a:gd name="T9" fmla="*/ 115 h 115"/>
                </a:gdLst>
                <a:ahLst/>
                <a:cxnLst>
                  <a:cxn ang="0">
                    <a:pos x="T0" y="T1"/>
                  </a:cxn>
                  <a:cxn ang="0">
                    <a:pos x="T2" y="T3"/>
                  </a:cxn>
                  <a:cxn ang="0">
                    <a:pos x="T4" y="T5"/>
                  </a:cxn>
                  <a:cxn ang="0">
                    <a:pos x="T6" y="T7"/>
                  </a:cxn>
                  <a:cxn ang="0">
                    <a:pos x="T8" y="T9"/>
                  </a:cxn>
                </a:cxnLst>
                <a:rect l="0" t="0" r="r" b="b"/>
                <a:pathLst>
                  <a:path w="172" h="115">
                    <a:moveTo>
                      <a:pt x="172" y="115"/>
                    </a:moveTo>
                    <a:cubicBezTo>
                      <a:pt x="115" y="115"/>
                      <a:pt x="115" y="115"/>
                      <a:pt x="115" y="115"/>
                    </a:cubicBezTo>
                    <a:cubicBezTo>
                      <a:pt x="52" y="115"/>
                      <a:pt x="0" y="63"/>
                      <a:pt x="0" y="0"/>
                    </a:cubicBezTo>
                    <a:cubicBezTo>
                      <a:pt x="57" y="0"/>
                      <a:pt x="57" y="0"/>
                      <a:pt x="57" y="0"/>
                    </a:cubicBezTo>
                    <a:cubicBezTo>
                      <a:pt x="120" y="0"/>
                      <a:pt x="172" y="52"/>
                      <a:pt x="172" y="115"/>
                    </a:cubicBezTo>
                    <a:close/>
                  </a:path>
                </a:pathLst>
              </a:custGeom>
              <a:gradFill>
                <a:gsLst>
                  <a:gs pos="17000">
                    <a:srgbClr val="A390B0"/>
                  </a:gs>
                  <a:gs pos="100000">
                    <a:srgbClr val="777EDB"/>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Cera Pro" panose="00000400000000000000" pitchFamily="50" charset="0"/>
                  <a:cs typeface="Arial" panose="020B0604020202020204" pitchFamily="34" charset="0"/>
                </a:endParaRPr>
              </a:p>
            </p:txBody>
          </p:sp>
          <p:sp>
            <p:nvSpPr>
              <p:cNvPr id="1133" name="Freeform 523">
                <a:extLst>
                  <a:ext uri="{FF2B5EF4-FFF2-40B4-BE49-F238E27FC236}">
                    <a16:creationId xmlns:a16="http://schemas.microsoft.com/office/drawing/2014/main" id="{A132F6E8-94C8-C205-534E-644D4B4EE8A3}"/>
                  </a:ext>
                </a:extLst>
              </p:cNvPr>
              <p:cNvSpPr>
                <a:spLocks/>
              </p:cNvSpPr>
              <p:nvPr/>
            </p:nvSpPr>
            <p:spPr bwMode="auto">
              <a:xfrm>
                <a:off x="10513572" y="4814676"/>
                <a:ext cx="149686" cy="100410"/>
              </a:xfrm>
              <a:custGeom>
                <a:avLst/>
                <a:gdLst>
                  <a:gd name="T0" fmla="*/ 114 w 171"/>
                  <a:gd name="T1" fmla="*/ 0 h 115"/>
                  <a:gd name="T2" fmla="*/ 171 w 171"/>
                  <a:gd name="T3" fmla="*/ 0 h 115"/>
                  <a:gd name="T4" fmla="*/ 57 w 171"/>
                  <a:gd name="T5" fmla="*/ 115 h 115"/>
                  <a:gd name="T6" fmla="*/ 0 w 171"/>
                  <a:gd name="T7" fmla="*/ 115 h 115"/>
                  <a:gd name="T8" fmla="*/ 114 w 171"/>
                  <a:gd name="T9" fmla="*/ 0 h 115"/>
                </a:gdLst>
                <a:ahLst/>
                <a:cxnLst>
                  <a:cxn ang="0">
                    <a:pos x="T0" y="T1"/>
                  </a:cxn>
                  <a:cxn ang="0">
                    <a:pos x="T2" y="T3"/>
                  </a:cxn>
                  <a:cxn ang="0">
                    <a:pos x="T4" y="T5"/>
                  </a:cxn>
                  <a:cxn ang="0">
                    <a:pos x="T6" y="T7"/>
                  </a:cxn>
                  <a:cxn ang="0">
                    <a:pos x="T8" y="T9"/>
                  </a:cxn>
                </a:cxnLst>
                <a:rect l="0" t="0" r="r" b="b"/>
                <a:pathLst>
                  <a:path w="171" h="115">
                    <a:moveTo>
                      <a:pt x="114" y="0"/>
                    </a:moveTo>
                    <a:cubicBezTo>
                      <a:pt x="171" y="0"/>
                      <a:pt x="171" y="0"/>
                      <a:pt x="171" y="0"/>
                    </a:cubicBezTo>
                    <a:cubicBezTo>
                      <a:pt x="171" y="63"/>
                      <a:pt x="120" y="115"/>
                      <a:pt x="57" y="115"/>
                    </a:cubicBezTo>
                    <a:cubicBezTo>
                      <a:pt x="0" y="115"/>
                      <a:pt x="0" y="115"/>
                      <a:pt x="0" y="115"/>
                    </a:cubicBezTo>
                    <a:cubicBezTo>
                      <a:pt x="0" y="52"/>
                      <a:pt x="51" y="0"/>
                      <a:pt x="114" y="0"/>
                    </a:cubicBezTo>
                    <a:close/>
                  </a:path>
                </a:pathLst>
              </a:custGeom>
              <a:gradFill>
                <a:gsLst>
                  <a:gs pos="17000">
                    <a:srgbClr val="A390B0"/>
                  </a:gs>
                  <a:gs pos="100000">
                    <a:srgbClr val="777EDB"/>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Cera Pro" panose="00000400000000000000" pitchFamily="50" charset="0"/>
                  <a:cs typeface="Arial" panose="020B0604020202020204" pitchFamily="34" charset="0"/>
                </a:endParaRPr>
              </a:p>
            </p:txBody>
          </p:sp>
          <p:sp>
            <p:nvSpPr>
              <p:cNvPr id="1134" name="Freeform 524">
                <a:extLst>
                  <a:ext uri="{FF2B5EF4-FFF2-40B4-BE49-F238E27FC236}">
                    <a16:creationId xmlns:a16="http://schemas.microsoft.com/office/drawing/2014/main" id="{01A4800F-DED0-77FE-EEE9-1B10C33F10A0}"/>
                  </a:ext>
                </a:extLst>
              </p:cNvPr>
              <p:cNvSpPr>
                <a:spLocks/>
              </p:cNvSpPr>
              <p:nvPr/>
            </p:nvSpPr>
            <p:spPr bwMode="auto">
              <a:xfrm>
                <a:off x="10364352" y="4764936"/>
                <a:ext cx="149221" cy="99481"/>
              </a:xfrm>
              <a:custGeom>
                <a:avLst/>
                <a:gdLst>
                  <a:gd name="T0" fmla="*/ 57 w 171"/>
                  <a:gd name="T1" fmla="*/ 0 h 114"/>
                  <a:gd name="T2" fmla="*/ 171 w 171"/>
                  <a:gd name="T3" fmla="*/ 114 h 114"/>
                  <a:gd name="T4" fmla="*/ 114 w 171"/>
                  <a:gd name="T5" fmla="*/ 114 h 114"/>
                  <a:gd name="T6" fmla="*/ 0 w 171"/>
                  <a:gd name="T7" fmla="*/ 0 h 114"/>
                  <a:gd name="T8" fmla="*/ 57 w 171"/>
                  <a:gd name="T9" fmla="*/ 0 h 114"/>
                </a:gdLst>
                <a:ahLst/>
                <a:cxnLst>
                  <a:cxn ang="0">
                    <a:pos x="T0" y="T1"/>
                  </a:cxn>
                  <a:cxn ang="0">
                    <a:pos x="T2" y="T3"/>
                  </a:cxn>
                  <a:cxn ang="0">
                    <a:pos x="T4" y="T5"/>
                  </a:cxn>
                  <a:cxn ang="0">
                    <a:pos x="T6" y="T7"/>
                  </a:cxn>
                  <a:cxn ang="0">
                    <a:pos x="T8" y="T9"/>
                  </a:cxn>
                </a:cxnLst>
                <a:rect l="0" t="0" r="r" b="b"/>
                <a:pathLst>
                  <a:path w="171" h="114">
                    <a:moveTo>
                      <a:pt x="57" y="0"/>
                    </a:moveTo>
                    <a:cubicBezTo>
                      <a:pt x="120" y="0"/>
                      <a:pt x="171" y="51"/>
                      <a:pt x="171" y="114"/>
                    </a:cubicBezTo>
                    <a:cubicBezTo>
                      <a:pt x="114" y="114"/>
                      <a:pt x="114" y="114"/>
                      <a:pt x="114" y="114"/>
                    </a:cubicBezTo>
                    <a:cubicBezTo>
                      <a:pt x="51" y="114"/>
                      <a:pt x="0" y="63"/>
                      <a:pt x="0" y="0"/>
                    </a:cubicBezTo>
                    <a:lnTo>
                      <a:pt x="57" y="0"/>
                    </a:lnTo>
                    <a:close/>
                  </a:path>
                </a:pathLst>
              </a:custGeom>
              <a:gradFill>
                <a:gsLst>
                  <a:gs pos="17000">
                    <a:srgbClr val="A390B0"/>
                  </a:gs>
                  <a:gs pos="100000">
                    <a:srgbClr val="777EDB"/>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Cera Pro" panose="00000400000000000000" pitchFamily="50" charset="0"/>
                  <a:cs typeface="Arial" panose="020B0604020202020204" pitchFamily="34" charset="0"/>
                </a:endParaRPr>
              </a:p>
            </p:txBody>
          </p:sp>
          <p:sp>
            <p:nvSpPr>
              <p:cNvPr id="1135" name="Freeform 525">
                <a:extLst>
                  <a:ext uri="{FF2B5EF4-FFF2-40B4-BE49-F238E27FC236}">
                    <a16:creationId xmlns:a16="http://schemas.microsoft.com/office/drawing/2014/main" id="{51CDF981-23FB-D2E6-2E1A-E45811D714D2}"/>
                  </a:ext>
                </a:extLst>
              </p:cNvPr>
              <p:cNvSpPr>
                <a:spLocks/>
              </p:cNvSpPr>
              <p:nvPr/>
            </p:nvSpPr>
            <p:spPr bwMode="auto">
              <a:xfrm>
                <a:off x="10896619" y="5164252"/>
                <a:ext cx="232896" cy="66475"/>
              </a:xfrm>
              <a:custGeom>
                <a:avLst/>
                <a:gdLst>
                  <a:gd name="T0" fmla="*/ 247 w 266"/>
                  <a:gd name="T1" fmla="*/ 0 h 76"/>
                  <a:gd name="T2" fmla="*/ 266 w 266"/>
                  <a:gd name="T3" fmla="*/ 19 h 76"/>
                  <a:gd name="T4" fmla="*/ 266 w 266"/>
                  <a:gd name="T5" fmla="*/ 57 h 76"/>
                  <a:gd name="T6" fmla="*/ 247 w 266"/>
                  <a:gd name="T7" fmla="*/ 76 h 76"/>
                  <a:gd name="T8" fmla="*/ 19 w 266"/>
                  <a:gd name="T9" fmla="*/ 76 h 76"/>
                  <a:gd name="T10" fmla="*/ 0 w 266"/>
                  <a:gd name="T11" fmla="*/ 57 h 76"/>
                  <a:gd name="T12" fmla="*/ 0 w 266"/>
                  <a:gd name="T13" fmla="*/ 19 h 76"/>
                  <a:gd name="T14" fmla="*/ 19 w 266"/>
                  <a:gd name="T15" fmla="*/ 0 h 76"/>
                  <a:gd name="T16" fmla="*/ 247 w 266"/>
                  <a:gd name="T17"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6" h="76">
                    <a:moveTo>
                      <a:pt x="247" y="0"/>
                    </a:moveTo>
                    <a:cubicBezTo>
                      <a:pt x="258" y="0"/>
                      <a:pt x="266" y="9"/>
                      <a:pt x="266" y="19"/>
                    </a:cubicBezTo>
                    <a:cubicBezTo>
                      <a:pt x="266" y="57"/>
                      <a:pt x="266" y="57"/>
                      <a:pt x="266" y="57"/>
                    </a:cubicBezTo>
                    <a:cubicBezTo>
                      <a:pt x="266" y="68"/>
                      <a:pt x="258" y="76"/>
                      <a:pt x="247" y="76"/>
                    </a:cubicBezTo>
                    <a:cubicBezTo>
                      <a:pt x="19" y="76"/>
                      <a:pt x="19" y="76"/>
                      <a:pt x="19" y="76"/>
                    </a:cubicBezTo>
                    <a:cubicBezTo>
                      <a:pt x="9" y="76"/>
                      <a:pt x="0" y="68"/>
                      <a:pt x="0" y="57"/>
                    </a:cubicBezTo>
                    <a:cubicBezTo>
                      <a:pt x="0" y="19"/>
                      <a:pt x="0" y="19"/>
                      <a:pt x="0" y="19"/>
                    </a:cubicBezTo>
                    <a:cubicBezTo>
                      <a:pt x="0" y="9"/>
                      <a:pt x="9" y="0"/>
                      <a:pt x="19" y="0"/>
                    </a:cubicBezTo>
                    <a:lnTo>
                      <a:pt x="247" y="0"/>
                    </a:lnTo>
                    <a:close/>
                  </a:path>
                </a:pathLst>
              </a:custGeom>
              <a:solidFill>
                <a:srgbClr val="CFB2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Cera Pro" panose="00000400000000000000" pitchFamily="50" charset="0"/>
                  <a:cs typeface="Arial" panose="020B0604020202020204" pitchFamily="34" charset="0"/>
                </a:endParaRPr>
              </a:p>
            </p:txBody>
          </p:sp>
          <p:sp>
            <p:nvSpPr>
              <p:cNvPr id="1136" name="Freeform 526">
                <a:extLst>
                  <a:ext uri="{FF2B5EF4-FFF2-40B4-BE49-F238E27FC236}">
                    <a16:creationId xmlns:a16="http://schemas.microsoft.com/office/drawing/2014/main" id="{9C627E12-DA25-9271-9400-AD76823C82A7}"/>
                  </a:ext>
                </a:extLst>
              </p:cNvPr>
              <p:cNvSpPr>
                <a:spLocks/>
              </p:cNvSpPr>
              <p:nvPr/>
            </p:nvSpPr>
            <p:spPr bwMode="auto">
              <a:xfrm>
                <a:off x="10896619" y="5097778"/>
                <a:ext cx="232896" cy="66475"/>
              </a:xfrm>
              <a:custGeom>
                <a:avLst/>
                <a:gdLst>
                  <a:gd name="T0" fmla="*/ 266 w 266"/>
                  <a:gd name="T1" fmla="*/ 19 h 76"/>
                  <a:gd name="T2" fmla="*/ 266 w 266"/>
                  <a:gd name="T3" fmla="*/ 57 h 76"/>
                  <a:gd name="T4" fmla="*/ 247 w 266"/>
                  <a:gd name="T5" fmla="*/ 76 h 76"/>
                  <a:gd name="T6" fmla="*/ 19 w 266"/>
                  <a:gd name="T7" fmla="*/ 76 h 76"/>
                  <a:gd name="T8" fmla="*/ 0 w 266"/>
                  <a:gd name="T9" fmla="*/ 57 h 76"/>
                  <a:gd name="T10" fmla="*/ 0 w 266"/>
                  <a:gd name="T11" fmla="*/ 19 h 76"/>
                  <a:gd name="T12" fmla="*/ 19 w 266"/>
                  <a:gd name="T13" fmla="*/ 0 h 76"/>
                  <a:gd name="T14" fmla="*/ 247 w 266"/>
                  <a:gd name="T15" fmla="*/ 0 h 76"/>
                  <a:gd name="T16" fmla="*/ 266 w 266"/>
                  <a:gd name="T17" fmla="*/ 19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6" h="76">
                    <a:moveTo>
                      <a:pt x="266" y="19"/>
                    </a:moveTo>
                    <a:cubicBezTo>
                      <a:pt x="266" y="57"/>
                      <a:pt x="266" y="57"/>
                      <a:pt x="266" y="57"/>
                    </a:cubicBezTo>
                    <a:cubicBezTo>
                      <a:pt x="266" y="68"/>
                      <a:pt x="258" y="76"/>
                      <a:pt x="247" y="76"/>
                    </a:cubicBezTo>
                    <a:cubicBezTo>
                      <a:pt x="19" y="76"/>
                      <a:pt x="19" y="76"/>
                      <a:pt x="19" y="76"/>
                    </a:cubicBezTo>
                    <a:cubicBezTo>
                      <a:pt x="9" y="76"/>
                      <a:pt x="0" y="68"/>
                      <a:pt x="0" y="57"/>
                    </a:cubicBezTo>
                    <a:cubicBezTo>
                      <a:pt x="0" y="19"/>
                      <a:pt x="0" y="19"/>
                      <a:pt x="0" y="19"/>
                    </a:cubicBezTo>
                    <a:cubicBezTo>
                      <a:pt x="0" y="9"/>
                      <a:pt x="9" y="0"/>
                      <a:pt x="19" y="0"/>
                    </a:cubicBezTo>
                    <a:cubicBezTo>
                      <a:pt x="247" y="0"/>
                      <a:pt x="247" y="0"/>
                      <a:pt x="247" y="0"/>
                    </a:cubicBezTo>
                    <a:cubicBezTo>
                      <a:pt x="258" y="0"/>
                      <a:pt x="266" y="9"/>
                      <a:pt x="266" y="19"/>
                    </a:cubicBezTo>
                    <a:close/>
                  </a:path>
                </a:pathLst>
              </a:custGeom>
              <a:solidFill>
                <a:srgbClr val="CFB2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Cera Pro" panose="00000400000000000000" pitchFamily="50" charset="0"/>
                  <a:cs typeface="Arial" panose="020B0604020202020204" pitchFamily="34" charset="0"/>
                </a:endParaRPr>
              </a:p>
            </p:txBody>
          </p:sp>
          <p:sp>
            <p:nvSpPr>
              <p:cNvPr id="1137" name="Freeform 527">
                <a:extLst>
                  <a:ext uri="{FF2B5EF4-FFF2-40B4-BE49-F238E27FC236}">
                    <a16:creationId xmlns:a16="http://schemas.microsoft.com/office/drawing/2014/main" id="{06F511A3-6C6D-47B0-1B19-E2559BE59412}"/>
                  </a:ext>
                </a:extLst>
              </p:cNvPr>
              <p:cNvSpPr>
                <a:spLocks/>
              </p:cNvSpPr>
              <p:nvPr/>
            </p:nvSpPr>
            <p:spPr bwMode="auto">
              <a:xfrm>
                <a:off x="10596782" y="5164252"/>
                <a:ext cx="233361" cy="66475"/>
              </a:xfrm>
              <a:custGeom>
                <a:avLst/>
                <a:gdLst>
                  <a:gd name="T0" fmla="*/ 248 w 267"/>
                  <a:gd name="T1" fmla="*/ 0 h 76"/>
                  <a:gd name="T2" fmla="*/ 267 w 267"/>
                  <a:gd name="T3" fmla="*/ 19 h 76"/>
                  <a:gd name="T4" fmla="*/ 267 w 267"/>
                  <a:gd name="T5" fmla="*/ 57 h 76"/>
                  <a:gd name="T6" fmla="*/ 248 w 267"/>
                  <a:gd name="T7" fmla="*/ 76 h 76"/>
                  <a:gd name="T8" fmla="*/ 19 w 267"/>
                  <a:gd name="T9" fmla="*/ 76 h 76"/>
                  <a:gd name="T10" fmla="*/ 0 w 267"/>
                  <a:gd name="T11" fmla="*/ 57 h 76"/>
                  <a:gd name="T12" fmla="*/ 0 w 267"/>
                  <a:gd name="T13" fmla="*/ 19 h 76"/>
                  <a:gd name="T14" fmla="*/ 19 w 267"/>
                  <a:gd name="T15" fmla="*/ 0 h 76"/>
                  <a:gd name="T16" fmla="*/ 248 w 267"/>
                  <a:gd name="T17"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7" h="76">
                    <a:moveTo>
                      <a:pt x="248" y="0"/>
                    </a:moveTo>
                    <a:cubicBezTo>
                      <a:pt x="258" y="0"/>
                      <a:pt x="267" y="9"/>
                      <a:pt x="267" y="19"/>
                    </a:cubicBezTo>
                    <a:cubicBezTo>
                      <a:pt x="267" y="57"/>
                      <a:pt x="267" y="57"/>
                      <a:pt x="267" y="57"/>
                    </a:cubicBezTo>
                    <a:cubicBezTo>
                      <a:pt x="267" y="68"/>
                      <a:pt x="258" y="76"/>
                      <a:pt x="248" y="76"/>
                    </a:cubicBezTo>
                    <a:cubicBezTo>
                      <a:pt x="19" y="76"/>
                      <a:pt x="19" y="76"/>
                      <a:pt x="19" y="76"/>
                    </a:cubicBezTo>
                    <a:cubicBezTo>
                      <a:pt x="9" y="76"/>
                      <a:pt x="0" y="68"/>
                      <a:pt x="0" y="57"/>
                    </a:cubicBezTo>
                    <a:cubicBezTo>
                      <a:pt x="0" y="19"/>
                      <a:pt x="0" y="19"/>
                      <a:pt x="0" y="19"/>
                    </a:cubicBezTo>
                    <a:cubicBezTo>
                      <a:pt x="0" y="9"/>
                      <a:pt x="9" y="0"/>
                      <a:pt x="19" y="0"/>
                    </a:cubicBezTo>
                    <a:lnTo>
                      <a:pt x="248" y="0"/>
                    </a:lnTo>
                    <a:close/>
                  </a:path>
                </a:pathLst>
              </a:custGeom>
              <a:gradFill>
                <a:gsLst>
                  <a:gs pos="17000">
                    <a:srgbClr val="A390B0"/>
                  </a:gs>
                  <a:gs pos="100000">
                    <a:srgbClr val="777EDB"/>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Cera Pro" panose="00000400000000000000" pitchFamily="50" charset="0"/>
                  <a:cs typeface="Arial" panose="020B0604020202020204" pitchFamily="34" charset="0"/>
                </a:endParaRPr>
              </a:p>
            </p:txBody>
          </p:sp>
          <p:sp>
            <p:nvSpPr>
              <p:cNvPr id="1138" name="Freeform 528">
                <a:extLst>
                  <a:ext uri="{FF2B5EF4-FFF2-40B4-BE49-F238E27FC236}">
                    <a16:creationId xmlns:a16="http://schemas.microsoft.com/office/drawing/2014/main" id="{4E7DF6CA-921A-09BA-29A4-88BBD678F819}"/>
                  </a:ext>
                </a:extLst>
              </p:cNvPr>
              <p:cNvSpPr>
                <a:spLocks/>
              </p:cNvSpPr>
              <p:nvPr/>
            </p:nvSpPr>
            <p:spPr bwMode="auto">
              <a:xfrm>
                <a:off x="10596782" y="5097778"/>
                <a:ext cx="233361" cy="66475"/>
              </a:xfrm>
              <a:custGeom>
                <a:avLst/>
                <a:gdLst>
                  <a:gd name="T0" fmla="*/ 267 w 267"/>
                  <a:gd name="T1" fmla="*/ 19 h 76"/>
                  <a:gd name="T2" fmla="*/ 267 w 267"/>
                  <a:gd name="T3" fmla="*/ 57 h 76"/>
                  <a:gd name="T4" fmla="*/ 248 w 267"/>
                  <a:gd name="T5" fmla="*/ 76 h 76"/>
                  <a:gd name="T6" fmla="*/ 19 w 267"/>
                  <a:gd name="T7" fmla="*/ 76 h 76"/>
                  <a:gd name="T8" fmla="*/ 0 w 267"/>
                  <a:gd name="T9" fmla="*/ 57 h 76"/>
                  <a:gd name="T10" fmla="*/ 0 w 267"/>
                  <a:gd name="T11" fmla="*/ 19 h 76"/>
                  <a:gd name="T12" fmla="*/ 19 w 267"/>
                  <a:gd name="T13" fmla="*/ 0 h 76"/>
                  <a:gd name="T14" fmla="*/ 248 w 267"/>
                  <a:gd name="T15" fmla="*/ 0 h 76"/>
                  <a:gd name="T16" fmla="*/ 267 w 267"/>
                  <a:gd name="T17" fmla="*/ 19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7" h="76">
                    <a:moveTo>
                      <a:pt x="267" y="19"/>
                    </a:moveTo>
                    <a:cubicBezTo>
                      <a:pt x="267" y="57"/>
                      <a:pt x="267" y="57"/>
                      <a:pt x="267" y="57"/>
                    </a:cubicBezTo>
                    <a:cubicBezTo>
                      <a:pt x="267" y="68"/>
                      <a:pt x="258" y="76"/>
                      <a:pt x="248" y="76"/>
                    </a:cubicBezTo>
                    <a:cubicBezTo>
                      <a:pt x="19" y="76"/>
                      <a:pt x="19" y="76"/>
                      <a:pt x="19" y="76"/>
                    </a:cubicBezTo>
                    <a:cubicBezTo>
                      <a:pt x="9" y="76"/>
                      <a:pt x="0" y="68"/>
                      <a:pt x="0" y="57"/>
                    </a:cubicBezTo>
                    <a:cubicBezTo>
                      <a:pt x="0" y="19"/>
                      <a:pt x="0" y="19"/>
                      <a:pt x="0" y="19"/>
                    </a:cubicBezTo>
                    <a:cubicBezTo>
                      <a:pt x="0" y="9"/>
                      <a:pt x="9" y="0"/>
                      <a:pt x="19" y="0"/>
                    </a:cubicBezTo>
                    <a:cubicBezTo>
                      <a:pt x="248" y="0"/>
                      <a:pt x="248" y="0"/>
                      <a:pt x="248" y="0"/>
                    </a:cubicBezTo>
                    <a:cubicBezTo>
                      <a:pt x="258" y="0"/>
                      <a:pt x="267" y="9"/>
                      <a:pt x="267" y="19"/>
                    </a:cubicBezTo>
                    <a:close/>
                  </a:path>
                </a:pathLst>
              </a:custGeom>
              <a:gradFill>
                <a:gsLst>
                  <a:gs pos="17000">
                    <a:srgbClr val="A390B0"/>
                  </a:gs>
                  <a:gs pos="100000">
                    <a:srgbClr val="777EDB"/>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Cera Pro" panose="00000400000000000000" pitchFamily="50" charset="0"/>
                  <a:cs typeface="Arial" panose="020B0604020202020204" pitchFamily="34" charset="0"/>
                </a:endParaRPr>
              </a:p>
            </p:txBody>
          </p:sp>
          <p:sp>
            <p:nvSpPr>
              <p:cNvPr id="1139" name="Freeform 529">
                <a:extLst>
                  <a:ext uri="{FF2B5EF4-FFF2-40B4-BE49-F238E27FC236}">
                    <a16:creationId xmlns:a16="http://schemas.microsoft.com/office/drawing/2014/main" id="{4B52D7D0-1893-F34A-1E50-771358AF0A39}"/>
                  </a:ext>
                </a:extLst>
              </p:cNvPr>
              <p:cNvSpPr>
                <a:spLocks/>
              </p:cNvSpPr>
              <p:nvPr/>
            </p:nvSpPr>
            <p:spPr bwMode="auto">
              <a:xfrm>
                <a:off x="10730663" y="4897887"/>
                <a:ext cx="265901" cy="199890"/>
              </a:xfrm>
              <a:custGeom>
                <a:avLst/>
                <a:gdLst>
                  <a:gd name="T0" fmla="*/ 285 w 304"/>
                  <a:gd name="T1" fmla="*/ 153 h 229"/>
                  <a:gd name="T2" fmla="*/ 304 w 304"/>
                  <a:gd name="T3" fmla="*/ 172 h 229"/>
                  <a:gd name="T4" fmla="*/ 304 w 304"/>
                  <a:gd name="T5" fmla="*/ 210 h 229"/>
                  <a:gd name="T6" fmla="*/ 285 w 304"/>
                  <a:gd name="T7" fmla="*/ 229 h 229"/>
                  <a:gd name="T8" fmla="*/ 19 w 304"/>
                  <a:gd name="T9" fmla="*/ 229 h 229"/>
                  <a:gd name="T10" fmla="*/ 0 w 304"/>
                  <a:gd name="T11" fmla="*/ 210 h 229"/>
                  <a:gd name="T12" fmla="*/ 0 w 304"/>
                  <a:gd name="T13" fmla="*/ 172 h 229"/>
                  <a:gd name="T14" fmla="*/ 19 w 304"/>
                  <a:gd name="T15" fmla="*/ 153 h 229"/>
                  <a:gd name="T16" fmla="*/ 0 w 304"/>
                  <a:gd name="T17" fmla="*/ 134 h 229"/>
                  <a:gd name="T18" fmla="*/ 0 w 304"/>
                  <a:gd name="T19" fmla="*/ 96 h 229"/>
                  <a:gd name="T20" fmla="*/ 19 w 304"/>
                  <a:gd name="T21" fmla="*/ 77 h 229"/>
                  <a:gd name="T22" fmla="*/ 0 w 304"/>
                  <a:gd name="T23" fmla="*/ 58 h 229"/>
                  <a:gd name="T24" fmla="*/ 0 w 304"/>
                  <a:gd name="T25" fmla="*/ 20 h 229"/>
                  <a:gd name="T26" fmla="*/ 19 w 304"/>
                  <a:gd name="T27" fmla="*/ 0 h 229"/>
                  <a:gd name="T28" fmla="*/ 285 w 304"/>
                  <a:gd name="T29" fmla="*/ 0 h 229"/>
                  <a:gd name="T30" fmla="*/ 304 w 304"/>
                  <a:gd name="T31" fmla="*/ 20 h 229"/>
                  <a:gd name="T32" fmla="*/ 304 w 304"/>
                  <a:gd name="T33" fmla="*/ 58 h 229"/>
                  <a:gd name="T34" fmla="*/ 285 w 304"/>
                  <a:gd name="T35" fmla="*/ 77 h 229"/>
                  <a:gd name="T36" fmla="*/ 304 w 304"/>
                  <a:gd name="T37" fmla="*/ 96 h 229"/>
                  <a:gd name="T38" fmla="*/ 304 w 304"/>
                  <a:gd name="T39" fmla="*/ 134 h 229"/>
                  <a:gd name="T40" fmla="*/ 285 w 304"/>
                  <a:gd name="T41" fmla="*/ 153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04" h="229">
                    <a:moveTo>
                      <a:pt x="285" y="153"/>
                    </a:moveTo>
                    <a:cubicBezTo>
                      <a:pt x="296" y="153"/>
                      <a:pt x="304" y="161"/>
                      <a:pt x="304" y="172"/>
                    </a:cubicBezTo>
                    <a:cubicBezTo>
                      <a:pt x="304" y="210"/>
                      <a:pt x="304" y="210"/>
                      <a:pt x="304" y="210"/>
                    </a:cubicBezTo>
                    <a:cubicBezTo>
                      <a:pt x="304" y="220"/>
                      <a:pt x="296" y="229"/>
                      <a:pt x="285" y="229"/>
                    </a:cubicBezTo>
                    <a:cubicBezTo>
                      <a:pt x="19" y="229"/>
                      <a:pt x="19" y="229"/>
                      <a:pt x="19" y="229"/>
                    </a:cubicBezTo>
                    <a:cubicBezTo>
                      <a:pt x="8" y="229"/>
                      <a:pt x="0" y="220"/>
                      <a:pt x="0" y="210"/>
                    </a:cubicBezTo>
                    <a:cubicBezTo>
                      <a:pt x="0" y="172"/>
                      <a:pt x="0" y="172"/>
                      <a:pt x="0" y="172"/>
                    </a:cubicBezTo>
                    <a:cubicBezTo>
                      <a:pt x="0" y="161"/>
                      <a:pt x="8" y="153"/>
                      <a:pt x="19" y="153"/>
                    </a:cubicBezTo>
                    <a:cubicBezTo>
                      <a:pt x="8" y="153"/>
                      <a:pt x="0" y="144"/>
                      <a:pt x="0" y="134"/>
                    </a:cubicBezTo>
                    <a:cubicBezTo>
                      <a:pt x="0" y="96"/>
                      <a:pt x="0" y="96"/>
                      <a:pt x="0" y="96"/>
                    </a:cubicBezTo>
                    <a:cubicBezTo>
                      <a:pt x="0" y="85"/>
                      <a:pt x="8" y="77"/>
                      <a:pt x="19" y="77"/>
                    </a:cubicBezTo>
                    <a:cubicBezTo>
                      <a:pt x="8" y="77"/>
                      <a:pt x="0" y="68"/>
                      <a:pt x="0" y="58"/>
                    </a:cubicBezTo>
                    <a:cubicBezTo>
                      <a:pt x="0" y="20"/>
                      <a:pt x="0" y="20"/>
                      <a:pt x="0" y="20"/>
                    </a:cubicBezTo>
                    <a:cubicBezTo>
                      <a:pt x="0" y="9"/>
                      <a:pt x="8" y="0"/>
                      <a:pt x="19" y="0"/>
                    </a:cubicBezTo>
                    <a:cubicBezTo>
                      <a:pt x="285" y="0"/>
                      <a:pt x="285" y="0"/>
                      <a:pt x="285" y="0"/>
                    </a:cubicBezTo>
                    <a:cubicBezTo>
                      <a:pt x="296" y="0"/>
                      <a:pt x="304" y="9"/>
                      <a:pt x="304" y="20"/>
                    </a:cubicBezTo>
                    <a:cubicBezTo>
                      <a:pt x="304" y="58"/>
                      <a:pt x="304" y="58"/>
                      <a:pt x="304" y="58"/>
                    </a:cubicBezTo>
                    <a:cubicBezTo>
                      <a:pt x="304" y="68"/>
                      <a:pt x="296" y="77"/>
                      <a:pt x="285" y="77"/>
                    </a:cubicBezTo>
                    <a:cubicBezTo>
                      <a:pt x="296" y="77"/>
                      <a:pt x="304" y="85"/>
                      <a:pt x="304" y="96"/>
                    </a:cubicBezTo>
                    <a:cubicBezTo>
                      <a:pt x="304" y="134"/>
                      <a:pt x="304" y="134"/>
                      <a:pt x="304" y="134"/>
                    </a:cubicBezTo>
                    <a:cubicBezTo>
                      <a:pt x="304" y="144"/>
                      <a:pt x="296" y="153"/>
                      <a:pt x="285" y="153"/>
                    </a:cubicBezTo>
                    <a:close/>
                  </a:path>
                </a:pathLst>
              </a:custGeom>
              <a:gradFill>
                <a:gsLst>
                  <a:gs pos="100000">
                    <a:srgbClr val="E2765A"/>
                  </a:gs>
                  <a:gs pos="0">
                    <a:srgbClr val="F8993A"/>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Cera Pro" panose="00000400000000000000" pitchFamily="50" charset="0"/>
                  <a:cs typeface="Arial" panose="020B0604020202020204" pitchFamily="34" charset="0"/>
                </a:endParaRPr>
              </a:p>
            </p:txBody>
          </p:sp>
          <p:sp>
            <p:nvSpPr>
              <p:cNvPr id="1140" name="Freeform 530">
                <a:extLst>
                  <a:ext uri="{FF2B5EF4-FFF2-40B4-BE49-F238E27FC236}">
                    <a16:creationId xmlns:a16="http://schemas.microsoft.com/office/drawing/2014/main" id="{3271C8D0-FD13-3732-80BD-8BD800F96E8E}"/>
                  </a:ext>
                </a:extLst>
              </p:cNvPr>
              <p:cNvSpPr>
                <a:spLocks noEditPoints="1"/>
              </p:cNvSpPr>
              <p:nvPr/>
            </p:nvSpPr>
            <p:spPr bwMode="auto">
              <a:xfrm>
                <a:off x="10674879" y="4311696"/>
                <a:ext cx="371425" cy="502980"/>
              </a:xfrm>
              <a:custGeom>
                <a:avLst/>
                <a:gdLst>
                  <a:gd name="T0" fmla="*/ 94 w 425"/>
                  <a:gd name="T1" fmla="*/ 385 h 576"/>
                  <a:gd name="T2" fmla="*/ 102 w 425"/>
                  <a:gd name="T3" fmla="*/ 400 h 576"/>
                  <a:gd name="T4" fmla="*/ 102 w 425"/>
                  <a:gd name="T5" fmla="*/ 462 h 576"/>
                  <a:gd name="T6" fmla="*/ 216 w 425"/>
                  <a:gd name="T7" fmla="*/ 576 h 576"/>
                  <a:gd name="T8" fmla="*/ 330 w 425"/>
                  <a:gd name="T9" fmla="*/ 462 h 576"/>
                  <a:gd name="T10" fmla="*/ 330 w 425"/>
                  <a:gd name="T11" fmla="*/ 400 h 576"/>
                  <a:gd name="T12" fmla="*/ 338 w 425"/>
                  <a:gd name="T13" fmla="*/ 385 h 576"/>
                  <a:gd name="T14" fmla="*/ 425 w 425"/>
                  <a:gd name="T15" fmla="*/ 215 h 576"/>
                  <a:gd name="T16" fmla="*/ 356 w 425"/>
                  <a:gd name="T17" fmla="*/ 59 h 576"/>
                  <a:gd name="T18" fmla="*/ 192 w 425"/>
                  <a:gd name="T19" fmla="*/ 6 h 576"/>
                  <a:gd name="T20" fmla="*/ 7 w 425"/>
                  <a:gd name="T21" fmla="*/ 194 h 576"/>
                  <a:gd name="T22" fmla="*/ 94 w 425"/>
                  <a:gd name="T23" fmla="*/ 385 h 576"/>
                  <a:gd name="T24" fmla="*/ 140 w 425"/>
                  <a:gd name="T25" fmla="*/ 405 h 576"/>
                  <a:gd name="T26" fmla="*/ 292 w 425"/>
                  <a:gd name="T27" fmla="*/ 405 h 576"/>
                  <a:gd name="T28" fmla="*/ 292 w 425"/>
                  <a:gd name="T29" fmla="*/ 443 h 576"/>
                  <a:gd name="T30" fmla="*/ 140 w 425"/>
                  <a:gd name="T31" fmla="*/ 443 h 576"/>
                  <a:gd name="T32" fmla="*/ 140 w 425"/>
                  <a:gd name="T33" fmla="*/ 405 h 576"/>
                  <a:gd name="T34" fmla="*/ 216 w 425"/>
                  <a:gd name="T35" fmla="*/ 538 h 576"/>
                  <a:gd name="T36" fmla="*/ 142 w 425"/>
                  <a:gd name="T37" fmla="*/ 481 h 576"/>
                  <a:gd name="T38" fmla="*/ 289 w 425"/>
                  <a:gd name="T39" fmla="*/ 481 h 576"/>
                  <a:gd name="T40" fmla="*/ 216 w 425"/>
                  <a:gd name="T41" fmla="*/ 538 h 576"/>
                  <a:gd name="T42" fmla="*/ 45 w 425"/>
                  <a:gd name="T43" fmla="*/ 197 h 576"/>
                  <a:gd name="T44" fmla="*/ 196 w 425"/>
                  <a:gd name="T45" fmla="*/ 44 h 576"/>
                  <a:gd name="T46" fmla="*/ 216 w 425"/>
                  <a:gd name="T47" fmla="*/ 43 h 576"/>
                  <a:gd name="T48" fmla="*/ 330 w 425"/>
                  <a:gd name="T49" fmla="*/ 87 h 576"/>
                  <a:gd name="T50" fmla="*/ 387 w 425"/>
                  <a:gd name="T51" fmla="*/ 215 h 576"/>
                  <a:gd name="T52" fmla="*/ 316 w 425"/>
                  <a:gd name="T53" fmla="*/ 354 h 576"/>
                  <a:gd name="T54" fmla="*/ 303 w 425"/>
                  <a:gd name="T55" fmla="*/ 367 h 576"/>
                  <a:gd name="T56" fmla="*/ 129 w 425"/>
                  <a:gd name="T57" fmla="*/ 367 h 576"/>
                  <a:gd name="T58" fmla="*/ 116 w 425"/>
                  <a:gd name="T59" fmla="*/ 354 h 576"/>
                  <a:gd name="T60" fmla="*/ 45 w 425"/>
                  <a:gd name="T61" fmla="*/ 197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25" h="576">
                    <a:moveTo>
                      <a:pt x="94" y="385"/>
                    </a:moveTo>
                    <a:cubicBezTo>
                      <a:pt x="99" y="388"/>
                      <a:pt x="102" y="394"/>
                      <a:pt x="102" y="400"/>
                    </a:cubicBezTo>
                    <a:cubicBezTo>
                      <a:pt x="102" y="462"/>
                      <a:pt x="102" y="462"/>
                      <a:pt x="102" y="462"/>
                    </a:cubicBezTo>
                    <a:cubicBezTo>
                      <a:pt x="102" y="525"/>
                      <a:pt x="153" y="576"/>
                      <a:pt x="216" y="576"/>
                    </a:cubicBezTo>
                    <a:cubicBezTo>
                      <a:pt x="279" y="576"/>
                      <a:pt x="330" y="525"/>
                      <a:pt x="330" y="462"/>
                    </a:cubicBezTo>
                    <a:cubicBezTo>
                      <a:pt x="330" y="400"/>
                      <a:pt x="330" y="400"/>
                      <a:pt x="330" y="400"/>
                    </a:cubicBezTo>
                    <a:cubicBezTo>
                      <a:pt x="330" y="394"/>
                      <a:pt x="333" y="388"/>
                      <a:pt x="338" y="385"/>
                    </a:cubicBezTo>
                    <a:cubicBezTo>
                      <a:pt x="393" y="345"/>
                      <a:pt x="425" y="282"/>
                      <a:pt x="425" y="215"/>
                    </a:cubicBezTo>
                    <a:cubicBezTo>
                      <a:pt x="425" y="155"/>
                      <a:pt x="400" y="98"/>
                      <a:pt x="356" y="59"/>
                    </a:cubicBezTo>
                    <a:cubicBezTo>
                      <a:pt x="311" y="19"/>
                      <a:pt x="252" y="0"/>
                      <a:pt x="192" y="6"/>
                    </a:cubicBezTo>
                    <a:cubicBezTo>
                      <a:pt x="95" y="17"/>
                      <a:pt x="17" y="96"/>
                      <a:pt x="7" y="194"/>
                    </a:cubicBezTo>
                    <a:cubicBezTo>
                      <a:pt x="0" y="269"/>
                      <a:pt x="32" y="340"/>
                      <a:pt x="94" y="385"/>
                    </a:cubicBezTo>
                    <a:close/>
                    <a:moveTo>
                      <a:pt x="140" y="405"/>
                    </a:moveTo>
                    <a:cubicBezTo>
                      <a:pt x="292" y="405"/>
                      <a:pt x="292" y="405"/>
                      <a:pt x="292" y="405"/>
                    </a:cubicBezTo>
                    <a:cubicBezTo>
                      <a:pt x="292" y="443"/>
                      <a:pt x="292" y="443"/>
                      <a:pt x="292" y="443"/>
                    </a:cubicBezTo>
                    <a:cubicBezTo>
                      <a:pt x="140" y="443"/>
                      <a:pt x="140" y="443"/>
                      <a:pt x="140" y="443"/>
                    </a:cubicBezTo>
                    <a:lnTo>
                      <a:pt x="140" y="405"/>
                    </a:lnTo>
                    <a:close/>
                    <a:moveTo>
                      <a:pt x="216" y="538"/>
                    </a:moveTo>
                    <a:cubicBezTo>
                      <a:pt x="181" y="538"/>
                      <a:pt x="151" y="514"/>
                      <a:pt x="142" y="481"/>
                    </a:cubicBezTo>
                    <a:cubicBezTo>
                      <a:pt x="289" y="481"/>
                      <a:pt x="289" y="481"/>
                      <a:pt x="289" y="481"/>
                    </a:cubicBezTo>
                    <a:cubicBezTo>
                      <a:pt x="281" y="514"/>
                      <a:pt x="251" y="538"/>
                      <a:pt x="216" y="538"/>
                    </a:cubicBezTo>
                    <a:close/>
                    <a:moveTo>
                      <a:pt x="45" y="197"/>
                    </a:moveTo>
                    <a:cubicBezTo>
                      <a:pt x="53" y="117"/>
                      <a:pt x="117" y="53"/>
                      <a:pt x="196" y="44"/>
                    </a:cubicBezTo>
                    <a:cubicBezTo>
                      <a:pt x="203" y="44"/>
                      <a:pt x="210" y="43"/>
                      <a:pt x="216" y="43"/>
                    </a:cubicBezTo>
                    <a:cubicBezTo>
                      <a:pt x="258" y="43"/>
                      <a:pt x="298" y="58"/>
                      <a:pt x="330" y="87"/>
                    </a:cubicBezTo>
                    <a:cubicBezTo>
                      <a:pt x="366" y="119"/>
                      <a:pt x="387" y="166"/>
                      <a:pt x="387" y="215"/>
                    </a:cubicBezTo>
                    <a:cubicBezTo>
                      <a:pt x="387" y="270"/>
                      <a:pt x="360" y="322"/>
                      <a:pt x="316" y="354"/>
                    </a:cubicBezTo>
                    <a:cubicBezTo>
                      <a:pt x="311" y="357"/>
                      <a:pt x="306" y="362"/>
                      <a:pt x="303" y="367"/>
                    </a:cubicBezTo>
                    <a:cubicBezTo>
                      <a:pt x="129" y="367"/>
                      <a:pt x="129" y="367"/>
                      <a:pt x="129" y="367"/>
                    </a:cubicBezTo>
                    <a:cubicBezTo>
                      <a:pt x="125" y="362"/>
                      <a:pt x="121" y="357"/>
                      <a:pt x="116" y="354"/>
                    </a:cubicBezTo>
                    <a:cubicBezTo>
                      <a:pt x="66" y="318"/>
                      <a:pt x="39" y="259"/>
                      <a:pt x="45" y="197"/>
                    </a:cubicBezTo>
                    <a:close/>
                  </a:path>
                </a:pathLst>
              </a:custGeom>
              <a:gradFill>
                <a:gsLst>
                  <a:gs pos="17000">
                    <a:srgbClr val="502E5A"/>
                  </a:gs>
                  <a:gs pos="100000">
                    <a:srgbClr val="4C4994"/>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Cera Pro" panose="00000400000000000000" pitchFamily="50" charset="0"/>
                  <a:cs typeface="Arial" panose="020B0604020202020204" pitchFamily="34" charset="0"/>
                </a:endParaRPr>
              </a:p>
            </p:txBody>
          </p:sp>
          <p:sp>
            <p:nvSpPr>
              <p:cNvPr id="1141" name="Rectangle 1140">
                <a:extLst>
                  <a:ext uri="{FF2B5EF4-FFF2-40B4-BE49-F238E27FC236}">
                    <a16:creationId xmlns:a16="http://schemas.microsoft.com/office/drawing/2014/main" id="{8920BA39-4F82-219F-6C2A-23A5BBFE1802}"/>
                  </a:ext>
                </a:extLst>
              </p:cNvPr>
              <p:cNvSpPr>
                <a:spLocks noChangeArrowheads="1"/>
              </p:cNvSpPr>
              <p:nvPr/>
            </p:nvSpPr>
            <p:spPr bwMode="auto">
              <a:xfrm>
                <a:off x="10846878" y="4216400"/>
                <a:ext cx="33470" cy="66475"/>
              </a:xfrm>
              <a:prstGeom prst="rect">
                <a:avLst/>
              </a:prstGeom>
              <a:gradFill>
                <a:gsLst>
                  <a:gs pos="17000">
                    <a:srgbClr val="502E5A"/>
                  </a:gs>
                  <a:gs pos="100000">
                    <a:srgbClr val="4C4994"/>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Cera Pro" panose="00000400000000000000" pitchFamily="50" charset="0"/>
                  <a:cs typeface="Arial" panose="020B0604020202020204" pitchFamily="34" charset="0"/>
                </a:endParaRPr>
              </a:p>
            </p:txBody>
          </p:sp>
          <p:sp>
            <p:nvSpPr>
              <p:cNvPr id="1142" name="Freeform 532">
                <a:extLst>
                  <a:ext uri="{FF2B5EF4-FFF2-40B4-BE49-F238E27FC236}">
                    <a16:creationId xmlns:a16="http://schemas.microsoft.com/office/drawing/2014/main" id="{6D7E3A17-558C-93E3-D24A-C87623833F96}"/>
                  </a:ext>
                </a:extLst>
              </p:cNvPr>
              <p:cNvSpPr>
                <a:spLocks/>
              </p:cNvSpPr>
              <p:nvPr/>
            </p:nvSpPr>
            <p:spPr bwMode="auto">
              <a:xfrm>
                <a:off x="10652101" y="4287058"/>
                <a:ext cx="69729" cy="70659"/>
              </a:xfrm>
              <a:custGeom>
                <a:avLst/>
                <a:gdLst>
                  <a:gd name="T0" fmla="*/ 0 w 150"/>
                  <a:gd name="T1" fmla="*/ 51 h 152"/>
                  <a:gd name="T2" fmla="*/ 49 w 150"/>
                  <a:gd name="T3" fmla="*/ 0 h 152"/>
                  <a:gd name="T4" fmla="*/ 150 w 150"/>
                  <a:gd name="T5" fmla="*/ 101 h 152"/>
                  <a:gd name="T6" fmla="*/ 99 w 150"/>
                  <a:gd name="T7" fmla="*/ 152 h 152"/>
                  <a:gd name="T8" fmla="*/ 0 w 150"/>
                  <a:gd name="T9" fmla="*/ 51 h 152"/>
                </a:gdLst>
                <a:ahLst/>
                <a:cxnLst>
                  <a:cxn ang="0">
                    <a:pos x="T0" y="T1"/>
                  </a:cxn>
                  <a:cxn ang="0">
                    <a:pos x="T2" y="T3"/>
                  </a:cxn>
                  <a:cxn ang="0">
                    <a:pos x="T4" y="T5"/>
                  </a:cxn>
                  <a:cxn ang="0">
                    <a:pos x="T6" y="T7"/>
                  </a:cxn>
                  <a:cxn ang="0">
                    <a:pos x="T8" y="T9"/>
                  </a:cxn>
                </a:cxnLst>
                <a:rect l="0" t="0" r="r" b="b"/>
                <a:pathLst>
                  <a:path w="150" h="152">
                    <a:moveTo>
                      <a:pt x="0" y="51"/>
                    </a:moveTo>
                    <a:lnTo>
                      <a:pt x="49" y="0"/>
                    </a:lnTo>
                    <a:lnTo>
                      <a:pt x="150" y="101"/>
                    </a:lnTo>
                    <a:lnTo>
                      <a:pt x="99" y="152"/>
                    </a:lnTo>
                    <a:lnTo>
                      <a:pt x="0" y="51"/>
                    </a:lnTo>
                    <a:close/>
                  </a:path>
                </a:pathLst>
              </a:custGeom>
              <a:gradFill>
                <a:gsLst>
                  <a:gs pos="17000">
                    <a:srgbClr val="502E5A"/>
                  </a:gs>
                  <a:gs pos="100000">
                    <a:srgbClr val="4C4994"/>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Cera Pro" panose="00000400000000000000" pitchFamily="50" charset="0"/>
                  <a:cs typeface="Arial" panose="020B0604020202020204" pitchFamily="34" charset="0"/>
                </a:endParaRPr>
              </a:p>
            </p:txBody>
          </p:sp>
          <p:sp>
            <p:nvSpPr>
              <p:cNvPr id="1143" name="Rectangle 1142">
                <a:extLst>
                  <a:ext uri="{FF2B5EF4-FFF2-40B4-BE49-F238E27FC236}">
                    <a16:creationId xmlns:a16="http://schemas.microsoft.com/office/drawing/2014/main" id="{9D625089-A765-5686-2192-FF5D9EC90277}"/>
                  </a:ext>
                </a:extLst>
              </p:cNvPr>
              <p:cNvSpPr>
                <a:spLocks noChangeArrowheads="1"/>
              </p:cNvSpPr>
              <p:nvPr/>
            </p:nvSpPr>
            <p:spPr bwMode="auto">
              <a:xfrm>
                <a:off x="10580048" y="4482765"/>
                <a:ext cx="66476" cy="33005"/>
              </a:xfrm>
              <a:prstGeom prst="rect">
                <a:avLst/>
              </a:prstGeom>
              <a:gradFill>
                <a:gsLst>
                  <a:gs pos="17000">
                    <a:srgbClr val="502E5A"/>
                  </a:gs>
                  <a:gs pos="100000">
                    <a:srgbClr val="4C4994"/>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Cera Pro" panose="00000400000000000000" pitchFamily="50" charset="0"/>
                  <a:cs typeface="Arial" panose="020B0604020202020204" pitchFamily="34" charset="0"/>
                </a:endParaRPr>
              </a:p>
            </p:txBody>
          </p:sp>
          <p:sp>
            <p:nvSpPr>
              <p:cNvPr id="1144" name="Rectangle 1143">
                <a:extLst>
                  <a:ext uri="{FF2B5EF4-FFF2-40B4-BE49-F238E27FC236}">
                    <a16:creationId xmlns:a16="http://schemas.microsoft.com/office/drawing/2014/main" id="{1E7A5ACC-C2B5-8656-B1FF-04F534B85B88}"/>
                  </a:ext>
                </a:extLst>
              </p:cNvPr>
              <p:cNvSpPr>
                <a:spLocks noChangeArrowheads="1"/>
              </p:cNvSpPr>
              <p:nvPr/>
            </p:nvSpPr>
            <p:spPr bwMode="auto">
              <a:xfrm>
                <a:off x="11079774" y="4482765"/>
                <a:ext cx="66941" cy="33005"/>
              </a:xfrm>
              <a:prstGeom prst="rect">
                <a:avLst/>
              </a:prstGeom>
              <a:gradFill>
                <a:gsLst>
                  <a:gs pos="17000">
                    <a:srgbClr val="502E5A"/>
                  </a:gs>
                  <a:gs pos="100000">
                    <a:srgbClr val="4C4994"/>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Cera Pro" panose="00000400000000000000" pitchFamily="50" charset="0"/>
                  <a:cs typeface="Arial" panose="020B0604020202020204" pitchFamily="34" charset="0"/>
                </a:endParaRPr>
              </a:p>
            </p:txBody>
          </p:sp>
          <p:sp>
            <p:nvSpPr>
              <p:cNvPr id="1145" name="Freeform 535">
                <a:extLst>
                  <a:ext uri="{FF2B5EF4-FFF2-40B4-BE49-F238E27FC236}">
                    <a16:creationId xmlns:a16="http://schemas.microsoft.com/office/drawing/2014/main" id="{7CF9695B-E25D-2D6A-D0BF-C266B614E53E}"/>
                  </a:ext>
                </a:extLst>
              </p:cNvPr>
              <p:cNvSpPr>
                <a:spLocks/>
              </p:cNvSpPr>
              <p:nvPr/>
            </p:nvSpPr>
            <p:spPr bwMode="auto">
              <a:xfrm>
                <a:off x="11004467" y="4287058"/>
                <a:ext cx="70659" cy="70659"/>
              </a:xfrm>
              <a:custGeom>
                <a:avLst/>
                <a:gdLst>
                  <a:gd name="T0" fmla="*/ 0 w 152"/>
                  <a:gd name="T1" fmla="*/ 101 h 152"/>
                  <a:gd name="T2" fmla="*/ 101 w 152"/>
                  <a:gd name="T3" fmla="*/ 0 h 152"/>
                  <a:gd name="T4" fmla="*/ 152 w 152"/>
                  <a:gd name="T5" fmla="*/ 51 h 152"/>
                  <a:gd name="T6" fmla="*/ 51 w 152"/>
                  <a:gd name="T7" fmla="*/ 152 h 152"/>
                  <a:gd name="T8" fmla="*/ 0 w 152"/>
                  <a:gd name="T9" fmla="*/ 101 h 152"/>
                </a:gdLst>
                <a:ahLst/>
                <a:cxnLst>
                  <a:cxn ang="0">
                    <a:pos x="T0" y="T1"/>
                  </a:cxn>
                  <a:cxn ang="0">
                    <a:pos x="T2" y="T3"/>
                  </a:cxn>
                  <a:cxn ang="0">
                    <a:pos x="T4" y="T5"/>
                  </a:cxn>
                  <a:cxn ang="0">
                    <a:pos x="T6" y="T7"/>
                  </a:cxn>
                  <a:cxn ang="0">
                    <a:pos x="T8" y="T9"/>
                  </a:cxn>
                </a:cxnLst>
                <a:rect l="0" t="0" r="r" b="b"/>
                <a:pathLst>
                  <a:path w="152" h="152">
                    <a:moveTo>
                      <a:pt x="0" y="101"/>
                    </a:moveTo>
                    <a:lnTo>
                      <a:pt x="101" y="0"/>
                    </a:lnTo>
                    <a:lnTo>
                      <a:pt x="152" y="51"/>
                    </a:lnTo>
                    <a:lnTo>
                      <a:pt x="51" y="152"/>
                    </a:lnTo>
                    <a:lnTo>
                      <a:pt x="0" y="101"/>
                    </a:lnTo>
                    <a:close/>
                  </a:path>
                </a:pathLst>
              </a:custGeom>
              <a:gradFill>
                <a:gsLst>
                  <a:gs pos="17000">
                    <a:srgbClr val="502E5A"/>
                  </a:gs>
                  <a:gs pos="100000">
                    <a:srgbClr val="4C4994"/>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Cera Pro" panose="00000400000000000000" pitchFamily="50" charset="0"/>
                  <a:cs typeface="Arial" panose="020B0604020202020204" pitchFamily="34" charset="0"/>
                </a:endParaRPr>
              </a:p>
            </p:txBody>
          </p:sp>
          <p:sp>
            <p:nvSpPr>
              <p:cNvPr id="1146" name="Freeform 536">
                <a:extLst>
                  <a:ext uri="{FF2B5EF4-FFF2-40B4-BE49-F238E27FC236}">
                    <a16:creationId xmlns:a16="http://schemas.microsoft.com/office/drawing/2014/main" id="{E0F8D5E0-56AD-7BFC-80B0-79877C846F22}"/>
                  </a:ext>
                </a:extLst>
              </p:cNvPr>
              <p:cNvSpPr>
                <a:spLocks noEditPoints="1"/>
              </p:cNvSpPr>
              <p:nvPr/>
            </p:nvSpPr>
            <p:spPr bwMode="auto">
              <a:xfrm>
                <a:off x="10347616" y="4748202"/>
                <a:ext cx="1031994" cy="498796"/>
              </a:xfrm>
              <a:custGeom>
                <a:avLst/>
                <a:gdLst>
                  <a:gd name="T0" fmla="*/ 799 w 1180"/>
                  <a:gd name="T1" fmla="*/ 57 h 571"/>
                  <a:gd name="T2" fmla="*/ 971 w 1180"/>
                  <a:gd name="T3" fmla="*/ 210 h 571"/>
                  <a:gd name="T4" fmla="*/ 914 w 1180"/>
                  <a:gd name="T5" fmla="*/ 495 h 571"/>
                  <a:gd name="T6" fmla="*/ 914 w 1180"/>
                  <a:gd name="T7" fmla="*/ 419 h 571"/>
                  <a:gd name="T8" fmla="*/ 761 w 1180"/>
                  <a:gd name="T9" fmla="*/ 343 h 571"/>
                  <a:gd name="T10" fmla="*/ 761 w 1180"/>
                  <a:gd name="T11" fmla="*/ 267 h 571"/>
                  <a:gd name="T12" fmla="*/ 761 w 1180"/>
                  <a:gd name="T13" fmla="*/ 191 h 571"/>
                  <a:gd name="T14" fmla="*/ 419 w 1180"/>
                  <a:gd name="T15" fmla="*/ 191 h 571"/>
                  <a:gd name="T16" fmla="*/ 419 w 1180"/>
                  <a:gd name="T17" fmla="*/ 267 h 571"/>
                  <a:gd name="T18" fmla="*/ 419 w 1180"/>
                  <a:gd name="T19" fmla="*/ 343 h 571"/>
                  <a:gd name="T20" fmla="*/ 266 w 1180"/>
                  <a:gd name="T21" fmla="*/ 419 h 571"/>
                  <a:gd name="T22" fmla="*/ 266 w 1180"/>
                  <a:gd name="T23" fmla="*/ 495 h 571"/>
                  <a:gd name="T24" fmla="*/ 209 w 1180"/>
                  <a:gd name="T25" fmla="*/ 210 h 571"/>
                  <a:gd name="T26" fmla="*/ 380 w 1180"/>
                  <a:gd name="T27" fmla="*/ 57 h 571"/>
                  <a:gd name="T28" fmla="*/ 76 w 1180"/>
                  <a:gd name="T29" fmla="*/ 0 h 571"/>
                  <a:gd name="T30" fmla="*/ 133 w 1180"/>
                  <a:gd name="T31" fmla="*/ 152 h 571"/>
                  <a:gd name="T32" fmla="*/ 0 w 1180"/>
                  <a:gd name="T33" fmla="*/ 533 h 571"/>
                  <a:gd name="T34" fmla="*/ 1180 w 1180"/>
                  <a:gd name="T35" fmla="*/ 533 h 571"/>
                  <a:gd name="T36" fmla="*/ 1047 w 1180"/>
                  <a:gd name="T37" fmla="*/ 152 h 571"/>
                  <a:gd name="T38" fmla="*/ 1104 w 1180"/>
                  <a:gd name="T39" fmla="*/ 0 h 571"/>
                  <a:gd name="T40" fmla="*/ 839 w 1180"/>
                  <a:gd name="T41" fmla="*/ 95 h 571"/>
                  <a:gd name="T42" fmla="*/ 933 w 1180"/>
                  <a:gd name="T43" fmla="*/ 171 h 571"/>
                  <a:gd name="T44" fmla="*/ 247 w 1180"/>
                  <a:gd name="T45" fmla="*/ 171 h 571"/>
                  <a:gd name="T46" fmla="*/ 133 w 1180"/>
                  <a:gd name="T47" fmla="*/ 114 h 571"/>
                  <a:gd name="T48" fmla="*/ 169 w 1180"/>
                  <a:gd name="T49" fmla="*/ 114 h 571"/>
                  <a:gd name="T50" fmla="*/ 875 w 1180"/>
                  <a:gd name="T51" fmla="*/ 457 h 571"/>
                  <a:gd name="T52" fmla="*/ 875 w 1180"/>
                  <a:gd name="T53" fmla="*/ 419 h 571"/>
                  <a:gd name="T54" fmla="*/ 514 w 1180"/>
                  <a:gd name="T55" fmla="*/ 305 h 571"/>
                  <a:gd name="T56" fmla="*/ 628 w 1180"/>
                  <a:gd name="T57" fmla="*/ 267 h 571"/>
                  <a:gd name="T58" fmla="*/ 457 w 1180"/>
                  <a:gd name="T59" fmla="*/ 191 h 571"/>
                  <a:gd name="T60" fmla="*/ 666 w 1180"/>
                  <a:gd name="T61" fmla="*/ 229 h 571"/>
                  <a:gd name="T62" fmla="*/ 723 w 1180"/>
                  <a:gd name="T63" fmla="*/ 305 h 571"/>
                  <a:gd name="T64" fmla="*/ 723 w 1180"/>
                  <a:gd name="T65" fmla="*/ 343 h 571"/>
                  <a:gd name="T66" fmla="*/ 457 w 1180"/>
                  <a:gd name="T67" fmla="*/ 343 h 571"/>
                  <a:gd name="T68" fmla="*/ 533 w 1180"/>
                  <a:gd name="T69" fmla="*/ 457 h 571"/>
                  <a:gd name="T70" fmla="*/ 304 w 1180"/>
                  <a:gd name="T71" fmla="*/ 533 h 571"/>
                  <a:gd name="T72" fmla="*/ 533 w 1180"/>
                  <a:gd name="T73" fmla="*/ 533 h 571"/>
                  <a:gd name="T74" fmla="*/ 571 w 1180"/>
                  <a:gd name="T75" fmla="*/ 495 h 571"/>
                  <a:gd name="T76" fmla="*/ 571 w 1180"/>
                  <a:gd name="T77" fmla="*/ 419 h 571"/>
                  <a:gd name="T78" fmla="*/ 614 w 1180"/>
                  <a:gd name="T79" fmla="*/ 476 h 571"/>
                  <a:gd name="T80" fmla="*/ 571 w 1180"/>
                  <a:gd name="T81" fmla="*/ 533 h 571"/>
                  <a:gd name="T82" fmla="*/ 875 w 1180"/>
                  <a:gd name="T83" fmla="*/ 495 h 571"/>
                  <a:gd name="T84" fmla="*/ 1047 w 1180"/>
                  <a:gd name="T85" fmla="*/ 114 h 571"/>
                  <a:gd name="T86" fmla="*/ 1140 w 1180"/>
                  <a:gd name="T87" fmla="*/ 38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80" h="571">
                    <a:moveTo>
                      <a:pt x="975" y="102"/>
                    </a:moveTo>
                    <a:cubicBezTo>
                      <a:pt x="950" y="75"/>
                      <a:pt x="915" y="57"/>
                      <a:pt x="875" y="57"/>
                    </a:cubicBezTo>
                    <a:cubicBezTo>
                      <a:pt x="799" y="57"/>
                      <a:pt x="799" y="57"/>
                      <a:pt x="799" y="57"/>
                    </a:cubicBezTo>
                    <a:cubicBezTo>
                      <a:pt x="799" y="76"/>
                      <a:pt x="799" y="76"/>
                      <a:pt x="799" y="76"/>
                    </a:cubicBezTo>
                    <a:cubicBezTo>
                      <a:pt x="799" y="150"/>
                      <a:pt x="859" y="210"/>
                      <a:pt x="933" y="210"/>
                    </a:cubicBezTo>
                    <a:cubicBezTo>
                      <a:pt x="971" y="210"/>
                      <a:pt x="971" y="210"/>
                      <a:pt x="971" y="210"/>
                    </a:cubicBezTo>
                    <a:cubicBezTo>
                      <a:pt x="971" y="533"/>
                      <a:pt x="971" y="533"/>
                      <a:pt x="971" y="533"/>
                    </a:cubicBezTo>
                    <a:cubicBezTo>
                      <a:pt x="914" y="533"/>
                      <a:pt x="914" y="533"/>
                      <a:pt x="914" y="533"/>
                    </a:cubicBezTo>
                    <a:cubicBezTo>
                      <a:pt x="914" y="495"/>
                      <a:pt x="914" y="495"/>
                      <a:pt x="914" y="495"/>
                    </a:cubicBezTo>
                    <a:cubicBezTo>
                      <a:pt x="914" y="488"/>
                      <a:pt x="912" y="482"/>
                      <a:pt x="908" y="476"/>
                    </a:cubicBezTo>
                    <a:cubicBezTo>
                      <a:pt x="912" y="470"/>
                      <a:pt x="914" y="464"/>
                      <a:pt x="914" y="457"/>
                    </a:cubicBezTo>
                    <a:cubicBezTo>
                      <a:pt x="914" y="419"/>
                      <a:pt x="914" y="419"/>
                      <a:pt x="914" y="419"/>
                    </a:cubicBezTo>
                    <a:cubicBezTo>
                      <a:pt x="914" y="398"/>
                      <a:pt x="896" y="381"/>
                      <a:pt x="875" y="381"/>
                    </a:cubicBezTo>
                    <a:cubicBezTo>
                      <a:pt x="761" y="381"/>
                      <a:pt x="761" y="381"/>
                      <a:pt x="761" y="381"/>
                    </a:cubicBezTo>
                    <a:cubicBezTo>
                      <a:pt x="761" y="343"/>
                      <a:pt x="761" y="343"/>
                      <a:pt x="761" y="343"/>
                    </a:cubicBezTo>
                    <a:cubicBezTo>
                      <a:pt x="761" y="336"/>
                      <a:pt x="759" y="329"/>
                      <a:pt x="756" y="324"/>
                    </a:cubicBezTo>
                    <a:cubicBezTo>
                      <a:pt x="759" y="318"/>
                      <a:pt x="761" y="312"/>
                      <a:pt x="761" y="305"/>
                    </a:cubicBezTo>
                    <a:cubicBezTo>
                      <a:pt x="761" y="267"/>
                      <a:pt x="761" y="267"/>
                      <a:pt x="761" y="267"/>
                    </a:cubicBezTo>
                    <a:cubicBezTo>
                      <a:pt x="761" y="260"/>
                      <a:pt x="759" y="253"/>
                      <a:pt x="756" y="248"/>
                    </a:cubicBezTo>
                    <a:cubicBezTo>
                      <a:pt x="759" y="242"/>
                      <a:pt x="761" y="236"/>
                      <a:pt x="761" y="229"/>
                    </a:cubicBezTo>
                    <a:cubicBezTo>
                      <a:pt x="761" y="191"/>
                      <a:pt x="761" y="191"/>
                      <a:pt x="761" y="191"/>
                    </a:cubicBezTo>
                    <a:cubicBezTo>
                      <a:pt x="761" y="170"/>
                      <a:pt x="744" y="152"/>
                      <a:pt x="723" y="152"/>
                    </a:cubicBezTo>
                    <a:cubicBezTo>
                      <a:pt x="457" y="152"/>
                      <a:pt x="457" y="152"/>
                      <a:pt x="457" y="152"/>
                    </a:cubicBezTo>
                    <a:cubicBezTo>
                      <a:pt x="436" y="152"/>
                      <a:pt x="419" y="170"/>
                      <a:pt x="419" y="191"/>
                    </a:cubicBezTo>
                    <a:cubicBezTo>
                      <a:pt x="419" y="229"/>
                      <a:pt x="419" y="229"/>
                      <a:pt x="419" y="229"/>
                    </a:cubicBezTo>
                    <a:cubicBezTo>
                      <a:pt x="419" y="236"/>
                      <a:pt x="421" y="242"/>
                      <a:pt x="424" y="248"/>
                    </a:cubicBezTo>
                    <a:cubicBezTo>
                      <a:pt x="421" y="253"/>
                      <a:pt x="419" y="260"/>
                      <a:pt x="419" y="267"/>
                    </a:cubicBezTo>
                    <a:cubicBezTo>
                      <a:pt x="419" y="305"/>
                      <a:pt x="419" y="305"/>
                      <a:pt x="419" y="305"/>
                    </a:cubicBezTo>
                    <a:cubicBezTo>
                      <a:pt x="419" y="312"/>
                      <a:pt x="421" y="318"/>
                      <a:pt x="424" y="324"/>
                    </a:cubicBezTo>
                    <a:cubicBezTo>
                      <a:pt x="421" y="329"/>
                      <a:pt x="419" y="336"/>
                      <a:pt x="419" y="343"/>
                    </a:cubicBezTo>
                    <a:cubicBezTo>
                      <a:pt x="419" y="381"/>
                      <a:pt x="419" y="381"/>
                      <a:pt x="419" y="381"/>
                    </a:cubicBezTo>
                    <a:cubicBezTo>
                      <a:pt x="304" y="381"/>
                      <a:pt x="304" y="381"/>
                      <a:pt x="304" y="381"/>
                    </a:cubicBezTo>
                    <a:cubicBezTo>
                      <a:pt x="283" y="381"/>
                      <a:pt x="266" y="398"/>
                      <a:pt x="266" y="419"/>
                    </a:cubicBezTo>
                    <a:cubicBezTo>
                      <a:pt x="266" y="457"/>
                      <a:pt x="266" y="457"/>
                      <a:pt x="266" y="457"/>
                    </a:cubicBezTo>
                    <a:cubicBezTo>
                      <a:pt x="266" y="464"/>
                      <a:pt x="268" y="470"/>
                      <a:pt x="272" y="476"/>
                    </a:cubicBezTo>
                    <a:cubicBezTo>
                      <a:pt x="268" y="482"/>
                      <a:pt x="266" y="488"/>
                      <a:pt x="266" y="495"/>
                    </a:cubicBezTo>
                    <a:cubicBezTo>
                      <a:pt x="266" y="533"/>
                      <a:pt x="266" y="533"/>
                      <a:pt x="266" y="533"/>
                    </a:cubicBezTo>
                    <a:cubicBezTo>
                      <a:pt x="209" y="533"/>
                      <a:pt x="209" y="533"/>
                      <a:pt x="209" y="533"/>
                    </a:cubicBezTo>
                    <a:cubicBezTo>
                      <a:pt x="209" y="210"/>
                      <a:pt x="209" y="210"/>
                      <a:pt x="209" y="210"/>
                    </a:cubicBezTo>
                    <a:cubicBezTo>
                      <a:pt x="247" y="210"/>
                      <a:pt x="247" y="210"/>
                      <a:pt x="247" y="210"/>
                    </a:cubicBezTo>
                    <a:cubicBezTo>
                      <a:pt x="321" y="210"/>
                      <a:pt x="380" y="150"/>
                      <a:pt x="380" y="76"/>
                    </a:cubicBezTo>
                    <a:cubicBezTo>
                      <a:pt x="380" y="57"/>
                      <a:pt x="380" y="57"/>
                      <a:pt x="380" y="57"/>
                    </a:cubicBezTo>
                    <a:cubicBezTo>
                      <a:pt x="304" y="57"/>
                      <a:pt x="304" y="57"/>
                      <a:pt x="304" y="57"/>
                    </a:cubicBezTo>
                    <a:cubicBezTo>
                      <a:pt x="265" y="57"/>
                      <a:pt x="230" y="75"/>
                      <a:pt x="205" y="102"/>
                    </a:cubicBezTo>
                    <a:cubicBezTo>
                      <a:pt x="191" y="44"/>
                      <a:pt x="138" y="0"/>
                      <a:pt x="76" y="0"/>
                    </a:cubicBezTo>
                    <a:cubicBezTo>
                      <a:pt x="0" y="0"/>
                      <a:pt x="0" y="0"/>
                      <a:pt x="0" y="0"/>
                    </a:cubicBezTo>
                    <a:cubicBezTo>
                      <a:pt x="0" y="19"/>
                      <a:pt x="0" y="19"/>
                      <a:pt x="0" y="19"/>
                    </a:cubicBezTo>
                    <a:cubicBezTo>
                      <a:pt x="0" y="93"/>
                      <a:pt x="59" y="152"/>
                      <a:pt x="133" y="152"/>
                    </a:cubicBezTo>
                    <a:cubicBezTo>
                      <a:pt x="171" y="152"/>
                      <a:pt x="171" y="152"/>
                      <a:pt x="171" y="152"/>
                    </a:cubicBezTo>
                    <a:cubicBezTo>
                      <a:pt x="171" y="533"/>
                      <a:pt x="171" y="533"/>
                      <a:pt x="171" y="533"/>
                    </a:cubicBezTo>
                    <a:cubicBezTo>
                      <a:pt x="0" y="533"/>
                      <a:pt x="0" y="533"/>
                      <a:pt x="0" y="533"/>
                    </a:cubicBezTo>
                    <a:cubicBezTo>
                      <a:pt x="0" y="571"/>
                      <a:pt x="0" y="571"/>
                      <a:pt x="0" y="571"/>
                    </a:cubicBezTo>
                    <a:cubicBezTo>
                      <a:pt x="1180" y="571"/>
                      <a:pt x="1180" y="571"/>
                      <a:pt x="1180" y="571"/>
                    </a:cubicBezTo>
                    <a:cubicBezTo>
                      <a:pt x="1180" y="533"/>
                      <a:pt x="1180" y="533"/>
                      <a:pt x="1180" y="533"/>
                    </a:cubicBezTo>
                    <a:cubicBezTo>
                      <a:pt x="1009" y="533"/>
                      <a:pt x="1009" y="533"/>
                      <a:pt x="1009" y="533"/>
                    </a:cubicBezTo>
                    <a:cubicBezTo>
                      <a:pt x="1009" y="152"/>
                      <a:pt x="1009" y="152"/>
                      <a:pt x="1009" y="152"/>
                    </a:cubicBezTo>
                    <a:cubicBezTo>
                      <a:pt x="1047" y="152"/>
                      <a:pt x="1047" y="152"/>
                      <a:pt x="1047" y="152"/>
                    </a:cubicBezTo>
                    <a:cubicBezTo>
                      <a:pt x="1120" y="152"/>
                      <a:pt x="1180" y="93"/>
                      <a:pt x="1180" y="19"/>
                    </a:cubicBezTo>
                    <a:cubicBezTo>
                      <a:pt x="1180" y="0"/>
                      <a:pt x="1180" y="0"/>
                      <a:pt x="1180" y="0"/>
                    </a:cubicBezTo>
                    <a:cubicBezTo>
                      <a:pt x="1104" y="0"/>
                      <a:pt x="1104" y="0"/>
                      <a:pt x="1104" y="0"/>
                    </a:cubicBezTo>
                    <a:cubicBezTo>
                      <a:pt x="1041" y="0"/>
                      <a:pt x="989" y="44"/>
                      <a:pt x="975" y="102"/>
                    </a:cubicBezTo>
                    <a:close/>
                    <a:moveTo>
                      <a:pt x="933" y="171"/>
                    </a:moveTo>
                    <a:cubicBezTo>
                      <a:pt x="887" y="171"/>
                      <a:pt x="848" y="139"/>
                      <a:pt x="839" y="95"/>
                    </a:cubicBezTo>
                    <a:cubicBezTo>
                      <a:pt x="875" y="95"/>
                      <a:pt x="875" y="95"/>
                      <a:pt x="875" y="95"/>
                    </a:cubicBezTo>
                    <a:cubicBezTo>
                      <a:pt x="921" y="95"/>
                      <a:pt x="960" y="128"/>
                      <a:pt x="969" y="171"/>
                    </a:cubicBezTo>
                    <a:lnTo>
                      <a:pt x="933" y="171"/>
                    </a:lnTo>
                    <a:close/>
                    <a:moveTo>
                      <a:pt x="304" y="95"/>
                    </a:moveTo>
                    <a:cubicBezTo>
                      <a:pt x="340" y="95"/>
                      <a:pt x="340" y="95"/>
                      <a:pt x="340" y="95"/>
                    </a:cubicBezTo>
                    <a:cubicBezTo>
                      <a:pt x="332" y="139"/>
                      <a:pt x="293" y="171"/>
                      <a:pt x="247" y="171"/>
                    </a:cubicBezTo>
                    <a:cubicBezTo>
                      <a:pt x="211" y="171"/>
                      <a:pt x="211" y="171"/>
                      <a:pt x="211" y="171"/>
                    </a:cubicBezTo>
                    <a:cubicBezTo>
                      <a:pt x="220" y="128"/>
                      <a:pt x="258" y="95"/>
                      <a:pt x="304" y="95"/>
                    </a:cubicBezTo>
                    <a:close/>
                    <a:moveTo>
                      <a:pt x="133" y="114"/>
                    </a:moveTo>
                    <a:cubicBezTo>
                      <a:pt x="87" y="114"/>
                      <a:pt x="49" y="82"/>
                      <a:pt x="40" y="38"/>
                    </a:cubicBezTo>
                    <a:cubicBezTo>
                      <a:pt x="76" y="38"/>
                      <a:pt x="76" y="38"/>
                      <a:pt x="76" y="38"/>
                    </a:cubicBezTo>
                    <a:cubicBezTo>
                      <a:pt x="122" y="38"/>
                      <a:pt x="160" y="71"/>
                      <a:pt x="169" y="114"/>
                    </a:cubicBezTo>
                    <a:lnTo>
                      <a:pt x="133" y="114"/>
                    </a:lnTo>
                    <a:close/>
                    <a:moveTo>
                      <a:pt x="875" y="419"/>
                    </a:moveTo>
                    <a:cubicBezTo>
                      <a:pt x="875" y="457"/>
                      <a:pt x="875" y="457"/>
                      <a:pt x="875" y="457"/>
                    </a:cubicBezTo>
                    <a:cubicBezTo>
                      <a:pt x="647" y="457"/>
                      <a:pt x="647" y="457"/>
                      <a:pt x="647" y="457"/>
                    </a:cubicBezTo>
                    <a:cubicBezTo>
                      <a:pt x="647" y="419"/>
                      <a:pt x="647" y="419"/>
                      <a:pt x="647" y="419"/>
                    </a:cubicBezTo>
                    <a:lnTo>
                      <a:pt x="875" y="419"/>
                    </a:lnTo>
                    <a:close/>
                    <a:moveTo>
                      <a:pt x="457" y="343"/>
                    </a:moveTo>
                    <a:cubicBezTo>
                      <a:pt x="514" y="343"/>
                      <a:pt x="514" y="343"/>
                      <a:pt x="514" y="343"/>
                    </a:cubicBezTo>
                    <a:cubicBezTo>
                      <a:pt x="514" y="305"/>
                      <a:pt x="514" y="305"/>
                      <a:pt x="514" y="305"/>
                    </a:cubicBezTo>
                    <a:cubicBezTo>
                      <a:pt x="457" y="305"/>
                      <a:pt x="457" y="305"/>
                      <a:pt x="457" y="305"/>
                    </a:cubicBezTo>
                    <a:cubicBezTo>
                      <a:pt x="457" y="267"/>
                      <a:pt x="457" y="267"/>
                      <a:pt x="457" y="267"/>
                    </a:cubicBezTo>
                    <a:cubicBezTo>
                      <a:pt x="628" y="267"/>
                      <a:pt x="628" y="267"/>
                      <a:pt x="628" y="267"/>
                    </a:cubicBezTo>
                    <a:cubicBezTo>
                      <a:pt x="628" y="229"/>
                      <a:pt x="628" y="229"/>
                      <a:pt x="628" y="229"/>
                    </a:cubicBezTo>
                    <a:cubicBezTo>
                      <a:pt x="457" y="229"/>
                      <a:pt x="457" y="229"/>
                      <a:pt x="457" y="229"/>
                    </a:cubicBezTo>
                    <a:cubicBezTo>
                      <a:pt x="457" y="191"/>
                      <a:pt x="457" y="191"/>
                      <a:pt x="457" y="191"/>
                    </a:cubicBezTo>
                    <a:cubicBezTo>
                      <a:pt x="723" y="191"/>
                      <a:pt x="723" y="191"/>
                      <a:pt x="723" y="191"/>
                    </a:cubicBezTo>
                    <a:cubicBezTo>
                      <a:pt x="723" y="229"/>
                      <a:pt x="723" y="229"/>
                      <a:pt x="723" y="229"/>
                    </a:cubicBezTo>
                    <a:cubicBezTo>
                      <a:pt x="666" y="229"/>
                      <a:pt x="666" y="229"/>
                      <a:pt x="666" y="229"/>
                    </a:cubicBezTo>
                    <a:cubicBezTo>
                      <a:pt x="666" y="267"/>
                      <a:pt x="666" y="267"/>
                      <a:pt x="666" y="267"/>
                    </a:cubicBezTo>
                    <a:cubicBezTo>
                      <a:pt x="723" y="267"/>
                      <a:pt x="723" y="267"/>
                      <a:pt x="723" y="267"/>
                    </a:cubicBezTo>
                    <a:cubicBezTo>
                      <a:pt x="723" y="305"/>
                      <a:pt x="723" y="305"/>
                      <a:pt x="723" y="305"/>
                    </a:cubicBezTo>
                    <a:cubicBezTo>
                      <a:pt x="552" y="305"/>
                      <a:pt x="552" y="305"/>
                      <a:pt x="552" y="305"/>
                    </a:cubicBezTo>
                    <a:cubicBezTo>
                      <a:pt x="552" y="343"/>
                      <a:pt x="552" y="343"/>
                      <a:pt x="552" y="343"/>
                    </a:cubicBezTo>
                    <a:cubicBezTo>
                      <a:pt x="723" y="343"/>
                      <a:pt x="723" y="343"/>
                      <a:pt x="723" y="343"/>
                    </a:cubicBezTo>
                    <a:cubicBezTo>
                      <a:pt x="723" y="381"/>
                      <a:pt x="723" y="381"/>
                      <a:pt x="723" y="381"/>
                    </a:cubicBezTo>
                    <a:cubicBezTo>
                      <a:pt x="457" y="381"/>
                      <a:pt x="457" y="381"/>
                      <a:pt x="457" y="381"/>
                    </a:cubicBezTo>
                    <a:lnTo>
                      <a:pt x="457" y="343"/>
                    </a:lnTo>
                    <a:close/>
                    <a:moveTo>
                      <a:pt x="304" y="419"/>
                    </a:moveTo>
                    <a:cubicBezTo>
                      <a:pt x="533" y="419"/>
                      <a:pt x="533" y="419"/>
                      <a:pt x="533" y="419"/>
                    </a:cubicBezTo>
                    <a:cubicBezTo>
                      <a:pt x="533" y="457"/>
                      <a:pt x="533" y="457"/>
                      <a:pt x="533" y="457"/>
                    </a:cubicBezTo>
                    <a:cubicBezTo>
                      <a:pt x="304" y="457"/>
                      <a:pt x="304" y="457"/>
                      <a:pt x="304" y="457"/>
                    </a:cubicBezTo>
                    <a:lnTo>
                      <a:pt x="304" y="419"/>
                    </a:lnTo>
                    <a:close/>
                    <a:moveTo>
                      <a:pt x="304" y="533"/>
                    </a:moveTo>
                    <a:cubicBezTo>
                      <a:pt x="304" y="495"/>
                      <a:pt x="304" y="495"/>
                      <a:pt x="304" y="495"/>
                    </a:cubicBezTo>
                    <a:cubicBezTo>
                      <a:pt x="533" y="495"/>
                      <a:pt x="533" y="495"/>
                      <a:pt x="533" y="495"/>
                    </a:cubicBezTo>
                    <a:cubicBezTo>
                      <a:pt x="533" y="533"/>
                      <a:pt x="533" y="533"/>
                      <a:pt x="533" y="533"/>
                    </a:cubicBezTo>
                    <a:lnTo>
                      <a:pt x="304" y="533"/>
                    </a:lnTo>
                    <a:close/>
                    <a:moveTo>
                      <a:pt x="571" y="533"/>
                    </a:moveTo>
                    <a:cubicBezTo>
                      <a:pt x="571" y="495"/>
                      <a:pt x="571" y="495"/>
                      <a:pt x="571" y="495"/>
                    </a:cubicBezTo>
                    <a:cubicBezTo>
                      <a:pt x="571" y="488"/>
                      <a:pt x="569" y="482"/>
                      <a:pt x="566" y="476"/>
                    </a:cubicBezTo>
                    <a:cubicBezTo>
                      <a:pt x="569" y="470"/>
                      <a:pt x="571" y="464"/>
                      <a:pt x="571" y="457"/>
                    </a:cubicBezTo>
                    <a:cubicBezTo>
                      <a:pt x="571" y="419"/>
                      <a:pt x="571" y="419"/>
                      <a:pt x="571" y="419"/>
                    </a:cubicBezTo>
                    <a:cubicBezTo>
                      <a:pt x="609" y="419"/>
                      <a:pt x="609" y="419"/>
                      <a:pt x="609" y="419"/>
                    </a:cubicBezTo>
                    <a:cubicBezTo>
                      <a:pt x="609" y="457"/>
                      <a:pt x="609" y="457"/>
                      <a:pt x="609" y="457"/>
                    </a:cubicBezTo>
                    <a:cubicBezTo>
                      <a:pt x="609" y="464"/>
                      <a:pt x="611" y="470"/>
                      <a:pt x="614" y="476"/>
                    </a:cubicBezTo>
                    <a:cubicBezTo>
                      <a:pt x="611" y="482"/>
                      <a:pt x="609" y="488"/>
                      <a:pt x="609" y="495"/>
                    </a:cubicBezTo>
                    <a:cubicBezTo>
                      <a:pt x="609" y="533"/>
                      <a:pt x="609" y="533"/>
                      <a:pt x="609" y="533"/>
                    </a:cubicBezTo>
                    <a:lnTo>
                      <a:pt x="571" y="533"/>
                    </a:lnTo>
                    <a:close/>
                    <a:moveTo>
                      <a:pt x="647" y="533"/>
                    </a:moveTo>
                    <a:cubicBezTo>
                      <a:pt x="647" y="495"/>
                      <a:pt x="647" y="495"/>
                      <a:pt x="647" y="495"/>
                    </a:cubicBezTo>
                    <a:cubicBezTo>
                      <a:pt x="875" y="495"/>
                      <a:pt x="875" y="495"/>
                      <a:pt x="875" y="495"/>
                    </a:cubicBezTo>
                    <a:cubicBezTo>
                      <a:pt x="875" y="533"/>
                      <a:pt x="875" y="533"/>
                      <a:pt x="875" y="533"/>
                    </a:cubicBezTo>
                    <a:lnTo>
                      <a:pt x="647" y="533"/>
                    </a:lnTo>
                    <a:close/>
                    <a:moveTo>
                      <a:pt x="1047" y="114"/>
                    </a:moveTo>
                    <a:cubicBezTo>
                      <a:pt x="1011" y="114"/>
                      <a:pt x="1011" y="114"/>
                      <a:pt x="1011" y="114"/>
                    </a:cubicBezTo>
                    <a:cubicBezTo>
                      <a:pt x="1019" y="71"/>
                      <a:pt x="1058" y="38"/>
                      <a:pt x="1104" y="38"/>
                    </a:cubicBezTo>
                    <a:cubicBezTo>
                      <a:pt x="1140" y="38"/>
                      <a:pt x="1140" y="38"/>
                      <a:pt x="1140" y="38"/>
                    </a:cubicBezTo>
                    <a:cubicBezTo>
                      <a:pt x="1131" y="82"/>
                      <a:pt x="1093" y="114"/>
                      <a:pt x="1047" y="114"/>
                    </a:cubicBezTo>
                    <a:close/>
                  </a:path>
                </a:pathLst>
              </a:custGeom>
              <a:gradFill>
                <a:gsLst>
                  <a:gs pos="17000">
                    <a:srgbClr val="502E5A"/>
                  </a:gs>
                  <a:gs pos="100000">
                    <a:srgbClr val="4C4994"/>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Cera Pro" panose="00000400000000000000" pitchFamily="50" charset="0"/>
                  <a:cs typeface="Arial" panose="020B0604020202020204" pitchFamily="34" charset="0"/>
                </a:endParaRPr>
              </a:p>
            </p:txBody>
          </p:sp>
          <p:sp>
            <p:nvSpPr>
              <p:cNvPr id="1147" name="Rectangle 1146">
                <a:extLst>
                  <a:ext uri="{FF2B5EF4-FFF2-40B4-BE49-F238E27FC236}">
                    <a16:creationId xmlns:a16="http://schemas.microsoft.com/office/drawing/2014/main" id="{EF8E8514-C894-CBAA-1ED6-54F0DFA0C7E1}"/>
                  </a:ext>
                </a:extLst>
              </p:cNvPr>
              <p:cNvSpPr>
                <a:spLocks noChangeArrowheads="1"/>
              </p:cNvSpPr>
              <p:nvPr/>
            </p:nvSpPr>
            <p:spPr bwMode="auto">
              <a:xfrm>
                <a:off x="10530307" y="4731466"/>
                <a:ext cx="33470" cy="33470"/>
              </a:xfrm>
              <a:prstGeom prst="rect">
                <a:avLst/>
              </a:prstGeom>
              <a:gradFill>
                <a:gsLst>
                  <a:gs pos="17000">
                    <a:srgbClr val="502E5A"/>
                  </a:gs>
                  <a:gs pos="100000">
                    <a:srgbClr val="4C4994"/>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Cera Pro" panose="00000400000000000000" pitchFamily="50" charset="0"/>
                  <a:cs typeface="Arial" panose="020B0604020202020204" pitchFamily="34" charset="0"/>
                </a:endParaRPr>
              </a:p>
            </p:txBody>
          </p:sp>
          <p:sp>
            <p:nvSpPr>
              <p:cNvPr id="1148" name="Rectangle 1147">
                <a:extLst>
                  <a:ext uri="{FF2B5EF4-FFF2-40B4-BE49-F238E27FC236}">
                    <a16:creationId xmlns:a16="http://schemas.microsoft.com/office/drawing/2014/main" id="{F7102EAC-BD2D-E44F-CE9C-321B38445CBD}"/>
                  </a:ext>
                </a:extLst>
              </p:cNvPr>
              <p:cNvSpPr>
                <a:spLocks noChangeArrowheads="1"/>
              </p:cNvSpPr>
              <p:nvPr/>
            </p:nvSpPr>
            <p:spPr bwMode="auto">
              <a:xfrm>
                <a:off x="10530307" y="4665456"/>
                <a:ext cx="33470" cy="33005"/>
              </a:xfrm>
              <a:prstGeom prst="rect">
                <a:avLst/>
              </a:prstGeom>
              <a:gradFill>
                <a:gsLst>
                  <a:gs pos="17000">
                    <a:srgbClr val="502E5A"/>
                  </a:gs>
                  <a:gs pos="100000">
                    <a:srgbClr val="4C4994"/>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Cera Pro" panose="00000400000000000000" pitchFamily="50" charset="0"/>
                  <a:cs typeface="Arial" panose="020B0604020202020204" pitchFamily="34" charset="0"/>
                </a:endParaRPr>
              </a:p>
            </p:txBody>
          </p:sp>
          <p:sp>
            <p:nvSpPr>
              <p:cNvPr id="1149" name="Rectangle 1148">
                <a:extLst>
                  <a:ext uri="{FF2B5EF4-FFF2-40B4-BE49-F238E27FC236}">
                    <a16:creationId xmlns:a16="http://schemas.microsoft.com/office/drawing/2014/main" id="{2F927187-FEA3-9344-CF31-A3F037796FFE}"/>
                  </a:ext>
                </a:extLst>
              </p:cNvPr>
              <p:cNvSpPr>
                <a:spLocks noChangeArrowheads="1"/>
              </p:cNvSpPr>
              <p:nvPr/>
            </p:nvSpPr>
            <p:spPr bwMode="auto">
              <a:xfrm>
                <a:off x="10530307" y="4598980"/>
                <a:ext cx="33470" cy="33005"/>
              </a:xfrm>
              <a:prstGeom prst="rect">
                <a:avLst/>
              </a:prstGeom>
              <a:gradFill>
                <a:gsLst>
                  <a:gs pos="17000">
                    <a:srgbClr val="502E5A"/>
                  </a:gs>
                  <a:gs pos="100000">
                    <a:srgbClr val="4C4994"/>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Cera Pro" panose="00000400000000000000" pitchFamily="50" charset="0"/>
                  <a:cs typeface="Arial" panose="020B0604020202020204" pitchFamily="34" charset="0"/>
                </a:endParaRPr>
              </a:p>
            </p:txBody>
          </p:sp>
          <p:sp>
            <p:nvSpPr>
              <p:cNvPr id="1150" name="Rectangle 1149">
                <a:extLst>
                  <a:ext uri="{FF2B5EF4-FFF2-40B4-BE49-F238E27FC236}">
                    <a16:creationId xmlns:a16="http://schemas.microsoft.com/office/drawing/2014/main" id="{BE48B950-E213-F437-C3C2-CDE285883A86}"/>
                  </a:ext>
                </a:extLst>
              </p:cNvPr>
              <p:cNvSpPr>
                <a:spLocks noChangeArrowheads="1"/>
              </p:cNvSpPr>
              <p:nvPr/>
            </p:nvSpPr>
            <p:spPr bwMode="auto">
              <a:xfrm>
                <a:off x="11163449" y="4731466"/>
                <a:ext cx="33470" cy="33470"/>
              </a:xfrm>
              <a:prstGeom prst="rect">
                <a:avLst/>
              </a:prstGeom>
              <a:gradFill>
                <a:gsLst>
                  <a:gs pos="17000">
                    <a:srgbClr val="502E5A"/>
                  </a:gs>
                  <a:gs pos="100000">
                    <a:srgbClr val="4C4994"/>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Cera Pro" panose="00000400000000000000" pitchFamily="50" charset="0"/>
                  <a:cs typeface="Arial" panose="020B0604020202020204" pitchFamily="34" charset="0"/>
                </a:endParaRPr>
              </a:p>
            </p:txBody>
          </p:sp>
          <p:sp>
            <p:nvSpPr>
              <p:cNvPr id="1151" name="Rectangle 1150">
                <a:extLst>
                  <a:ext uri="{FF2B5EF4-FFF2-40B4-BE49-F238E27FC236}">
                    <a16:creationId xmlns:a16="http://schemas.microsoft.com/office/drawing/2014/main" id="{FF9B6554-DAF8-AC7A-B19D-38A95BE7CB16}"/>
                  </a:ext>
                </a:extLst>
              </p:cNvPr>
              <p:cNvSpPr>
                <a:spLocks noChangeArrowheads="1"/>
              </p:cNvSpPr>
              <p:nvPr/>
            </p:nvSpPr>
            <p:spPr bwMode="auto">
              <a:xfrm>
                <a:off x="11163449" y="4665456"/>
                <a:ext cx="33470" cy="33005"/>
              </a:xfrm>
              <a:prstGeom prst="rect">
                <a:avLst/>
              </a:prstGeom>
              <a:gradFill>
                <a:gsLst>
                  <a:gs pos="17000">
                    <a:srgbClr val="502E5A"/>
                  </a:gs>
                  <a:gs pos="100000">
                    <a:srgbClr val="4C4994"/>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Cera Pro" panose="00000400000000000000" pitchFamily="50" charset="0"/>
                  <a:cs typeface="Arial" panose="020B0604020202020204" pitchFamily="34" charset="0"/>
                </a:endParaRPr>
              </a:p>
            </p:txBody>
          </p:sp>
          <p:sp>
            <p:nvSpPr>
              <p:cNvPr id="1152" name="Rectangle 1151">
                <a:extLst>
                  <a:ext uri="{FF2B5EF4-FFF2-40B4-BE49-F238E27FC236}">
                    <a16:creationId xmlns:a16="http://schemas.microsoft.com/office/drawing/2014/main" id="{05A56080-D2E4-C1A5-7D66-3B60AC313539}"/>
                  </a:ext>
                </a:extLst>
              </p:cNvPr>
              <p:cNvSpPr>
                <a:spLocks noChangeArrowheads="1"/>
              </p:cNvSpPr>
              <p:nvPr/>
            </p:nvSpPr>
            <p:spPr bwMode="auto">
              <a:xfrm>
                <a:off x="11163449" y="4598980"/>
                <a:ext cx="33470" cy="33005"/>
              </a:xfrm>
              <a:prstGeom prst="rect">
                <a:avLst/>
              </a:prstGeom>
              <a:gradFill>
                <a:gsLst>
                  <a:gs pos="17000">
                    <a:srgbClr val="502E5A"/>
                  </a:gs>
                  <a:gs pos="100000">
                    <a:srgbClr val="4C4994"/>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Cera Pro" panose="00000400000000000000" pitchFamily="50" charset="0"/>
                  <a:cs typeface="Arial" panose="020B0604020202020204" pitchFamily="34" charset="0"/>
                </a:endParaRPr>
              </a:p>
            </p:txBody>
          </p:sp>
          <p:sp>
            <p:nvSpPr>
              <p:cNvPr id="1153" name="Rectangle 1152">
                <a:extLst>
                  <a:ext uri="{FF2B5EF4-FFF2-40B4-BE49-F238E27FC236}">
                    <a16:creationId xmlns:a16="http://schemas.microsoft.com/office/drawing/2014/main" id="{574230A2-0763-92F5-AA6E-7857D45568D5}"/>
                  </a:ext>
                </a:extLst>
              </p:cNvPr>
              <p:cNvSpPr>
                <a:spLocks noChangeArrowheads="1"/>
              </p:cNvSpPr>
              <p:nvPr/>
            </p:nvSpPr>
            <p:spPr bwMode="auto">
              <a:xfrm>
                <a:off x="11313134" y="4582245"/>
                <a:ext cx="33005" cy="33470"/>
              </a:xfrm>
              <a:prstGeom prst="rect">
                <a:avLst/>
              </a:prstGeom>
              <a:gradFill>
                <a:gsLst>
                  <a:gs pos="17000">
                    <a:srgbClr val="502E5A"/>
                  </a:gs>
                  <a:gs pos="100000">
                    <a:srgbClr val="4C4994"/>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Cera Pro" panose="00000400000000000000" pitchFamily="50" charset="0"/>
                  <a:cs typeface="Arial" panose="020B0604020202020204" pitchFamily="34" charset="0"/>
                </a:endParaRPr>
              </a:p>
            </p:txBody>
          </p:sp>
          <p:sp>
            <p:nvSpPr>
              <p:cNvPr id="1154" name="Rectangle 1153">
                <a:extLst>
                  <a:ext uri="{FF2B5EF4-FFF2-40B4-BE49-F238E27FC236}">
                    <a16:creationId xmlns:a16="http://schemas.microsoft.com/office/drawing/2014/main" id="{79D83CC0-3CF2-0672-67ED-D75DD120460F}"/>
                  </a:ext>
                </a:extLst>
              </p:cNvPr>
              <p:cNvSpPr>
                <a:spLocks noChangeArrowheads="1"/>
              </p:cNvSpPr>
              <p:nvPr/>
            </p:nvSpPr>
            <p:spPr bwMode="auto">
              <a:xfrm>
                <a:off x="11279665" y="4615716"/>
                <a:ext cx="33470" cy="33005"/>
              </a:xfrm>
              <a:prstGeom prst="rect">
                <a:avLst/>
              </a:prstGeom>
              <a:gradFill>
                <a:gsLst>
                  <a:gs pos="17000">
                    <a:srgbClr val="502E5A"/>
                  </a:gs>
                  <a:gs pos="100000">
                    <a:srgbClr val="4C4994"/>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Cera Pro" panose="00000400000000000000" pitchFamily="50" charset="0"/>
                  <a:cs typeface="Arial" panose="020B0604020202020204" pitchFamily="34" charset="0"/>
                </a:endParaRPr>
              </a:p>
            </p:txBody>
          </p:sp>
          <p:sp>
            <p:nvSpPr>
              <p:cNvPr id="1155" name="Rectangle 1154">
                <a:extLst>
                  <a:ext uri="{FF2B5EF4-FFF2-40B4-BE49-F238E27FC236}">
                    <a16:creationId xmlns:a16="http://schemas.microsoft.com/office/drawing/2014/main" id="{7E2156B5-E4AF-BBB0-3190-AF64975BDAEF}"/>
                  </a:ext>
                </a:extLst>
              </p:cNvPr>
              <p:cNvSpPr>
                <a:spLocks noChangeArrowheads="1"/>
              </p:cNvSpPr>
              <p:nvPr/>
            </p:nvSpPr>
            <p:spPr bwMode="auto">
              <a:xfrm>
                <a:off x="11313134" y="4648721"/>
                <a:ext cx="33005" cy="33005"/>
              </a:xfrm>
              <a:prstGeom prst="rect">
                <a:avLst/>
              </a:prstGeom>
              <a:gradFill>
                <a:gsLst>
                  <a:gs pos="17000">
                    <a:srgbClr val="502E5A"/>
                  </a:gs>
                  <a:gs pos="100000">
                    <a:srgbClr val="4C4994"/>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Cera Pro" panose="00000400000000000000" pitchFamily="50" charset="0"/>
                  <a:cs typeface="Arial" panose="020B0604020202020204" pitchFamily="34" charset="0"/>
                </a:endParaRPr>
              </a:p>
            </p:txBody>
          </p:sp>
          <p:sp>
            <p:nvSpPr>
              <p:cNvPr id="1156" name="Rectangle 1155">
                <a:extLst>
                  <a:ext uri="{FF2B5EF4-FFF2-40B4-BE49-F238E27FC236}">
                    <a16:creationId xmlns:a16="http://schemas.microsoft.com/office/drawing/2014/main" id="{8B3B7677-E651-A688-7BD2-D6BDB16FCC8D}"/>
                  </a:ext>
                </a:extLst>
              </p:cNvPr>
              <p:cNvSpPr>
                <a:spLocks noChangeArrowheads="1"/>
              </p:cNvSpPr>
              <p:nvPr/>
            </p:nvSpPr>
            <p:spPr bwMode="auto">
              <a:xfrm>
                <a:off x="11346140" y="4615716"/>
                <a:ext cx="33470" cy="33005"/>
              </a:xfrm>
              <a:prstGeom prst="rect">
                <a:avLst/>
              </a:prstGeom>
              <a:gradFill>
                <a:gsLst>
                  <a:gs pos="17000">
                    <a:srgbClr val="502E5A"/>
                  </a:gs>
                  <a:gs pos="100000">
                    <a:srgbClr val="4C4994"/>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Cera Pro" panose="00000400000000000000" pitchFamily="50" charset="0"/>
                  <a:cs typeface="Arial" panose="020B0604020202020204" pitchFamily="34" charset="0"/>
                </a:endParaRPr>
              </a:p>
            </p:txBody>
          </p:sp>
          <p:sp>
            <p:nvSpPr>
              <p:cNvPr id="1157" name="Rectangle 1156">
                <a:extLst>
                  <a:ext uri="{FF2B5EF4-FFF2-40B4-BE49-F238E27FC236}">
                    <a16:creationId xmlns:a16="http://schemas.microsoft.com/office/drawing/2014/main" id="{38A5A7EA-0567-2A45-E401-BCF329931CE7}"/>
                  </a:ext>
                </a:extLst>
              </p:cNvPr>
              <p:cNvSpPr>
                <a:spLocks noChangeArrowheads="1"/>
              </p:cNvSpPr>
              <p:nvPr/>
            </p:nvSpPr>
            <p:spPr bwMode="auto">
              <a:xfrm>
                <a:off x="11313134" y="4998297"/>
                <a:ext cx="33005" cy="33005"/>
              </a:xfrm>
              <a:prstGeom prst="rect">
                <a:avLst/>
              </a:prstGeom>
              <a:gradFill>
                <a:gsLst>
                  <a:gs pos="17000">
                    <a:srgbClr val="502E5A"/>
                  </a:gs>
                  <a:gs pos="100000">
                    <a:srgbClr val="4C4994"/>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Cera Pro" panose="00000400000000000000" pitchFamily="50" charset="0"/>
                  <a:cs typeface="Arial" panose="020B0604020202020204" pitchFamily="34" charset="0"/>
                </a:endParaRPr>
              </a:p>
            </p:txBody>
          </p:sp>
          <p:sp>
            <p:nvSpPr>
              <p:cNvPr id="1158" name="Rectangle 1157">
                <a:extLst>
                  <a:ext uri="{FF2B5EF4-FFF2-40B4-BE49-F238E27FC236}">
                    <a16:creationId xmlns:a16="http://schemas.microsoft.com/office/drawing/2014/main" id="{C78EAC46-5300-8F22-95B9-CCC6494B39FF}"/>
                  </a:ext>
                </a:extLst>
              </p:cNvPr>
              <p:cNvSpPr>
                <a:spLocks noChangeArrowheads="1"/>
              </p:cNvSpPr>
              <p:nvPr/>
            </p:nvSpPr>
            <p:spPr bwMode="auto">
              <a:xfrm>
                <a:off x="11279665" y="5031302"/>
                <a:ext cx="33470" cy="33470"/>
              </a:xfrm>
              <a:prstGeom prst="rect">
                <a:avLst/>
              </a:prstGeom>
              <a:gradFill>
                <a:gsLst>
                  <a:gs pos="17000">
                    <a:srgbClr val="502E5A"/>
                  </a:gs>
                  <a:gs pos="100000">
                    <a:srgbClr val="4C4994"/>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Cera Pro" panose="00000400000000000000" pitchFamily="50" charset="0"/>
                  <a:cs typeface="Arial" panose="020B0604020202020204" pitchFamily="34" charset="0"/>
                </a:endParaRPr>
              </a:p>
            </p:txBody>
          </p:sp>
          <p:sp>
            <p:nvSpPr>
              <p:cNvPr id="1159" name="Rectangle 1158">
                <a:extLst>
                  <a:ext uri="{FF2B5EF4-FFF2-40B4-BE49-F238E27FC236}">
                    <a16:creationId xmlns:a16="http://schemas.microsoft.com/office/drawing/2014/main" id="{6A8D49AC-0042-1ECC-899C-4C385A8B3BE1}"/>
                  </a:ext>
                </a:extLst>
              </p:cNvPr>
              <p:cNvSpPr>
                <a:spLocks noChangeArrowheads="1"/>
              </p:cNvSpPr>
              <p:nvPr/>
            </p:nvSpPr>
            <p:spPr bwMode="auto">
              <a:xfrm>
                <a:off x="11313134" y="5064772"/>
                <a:ext cx="33005" cy="33005"/>
              </a:xfrm>
              <a:prstGeom prst="rect">
                <a:avLst/>
              </a:prstGeom>
              <a:gradFill>
                <a:gsLst>
                  <a:gs pos="17000">
                    <a:srgbClr val="502E5A"/>
                  </a:gs>
                  <a:gs pos="100000">
                    <a:srgbClr val="4C4994"/>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Cera Pro" panose="00000400000000000000" pitchFamily="50" charset="0"/>
                  <a:cs typeface="Arial" panose="020B0604020202020204" pitchFamily="34" charset="0"/>
                </a:endParaRPr>
              </a:p>
            </p:txBody>
          </p:sp>
          <p:sp>
            <p:nvSpPr>
              <p:cNvPr id="1160" name="Rectangle 1159">
                <a:extLst>
                  <a:ext uri="{FF2B5EF4-FFF2-40B4-BE49-F238E27FC236}">
                    <a16:creationId xmlns:a16="http://schemas.microsoft.com/office/drawing/2014/main" id="{797EE0D2-5116-4989-FBC1-7A579E9D7D4C}"/>
                  </a:ext>
                </a:extLst>
              </p:cNvPr>
              <p:cNvSpPr>
                <a:spLocks noChangeArrowheads="1"/>
              </p:cNvSpPr>
              <p:nvPr/>
            </p:nvSpPr>
            <p:spPr bwMode="auto">
              <a:xfrm>
                <a:off x="11346140" y="5031302"/>
                <a:ext cx="33470" cy="33470"/>
              </a:xfrm>
              <a:prstGeom prst="rect">
                <a:avLst/>
              </a:prstGeom>
              <a:gradFill>
                <a:gsLst>
                  <a:gs pos="17000">
                    <a:srgbClr val="502E5A"/>
                  </a:gs>
                  <a:gs pos="100000">
                    <a:srgbClr val="4C4994"/>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Cera Pro" panose="00000400000000000000" pitchFamily="50" charset="0"/>
                  <a:cs typeface="Arial" panose="020B0604020202020204" pitchFamily="34" charset="0"/>
                </a:endParaRPr>
              </a:p>
            </p:txBody>
          </p:sp>
          <p:sp>
            <p:nvSpPr>
              <p:cNvPr id="1161" name="Rectangle 1160">
                <a:extLst>
                  <a:ext uri="{FF2B5EF4-FFF2-40B4-BE49-F238E27FC236}">
                    <a16:creationId xmlns:a16="http://schemas.microsoft.com/office/drawing/2014/main" id="{4259D4D1-3609-38E6-30CB-79FAB4C22661}"/>
                  </a:ext>
                </a:extLst>
              </p:cNvPr>
              <p:cNvSpPr>
                <a:spLocks noChangeArrowheads="1"/>
              </p:cNvSpPr>
              <p:nvPr/>
            </p:nvSpPr>
            <p:spPr bwMode="auto">
              <a:xfrm>
                <a:off x="10380621" y="4998297"/>
                <a:ext cx="33470" cy="33005"/>
              </a:xfrm>
              <a:prstGeom prst="rect">
                <a:avLst/>
              </a:prstGeom>
              <a:gradFill>
                <a:gsLst>
                  <a:gs pos="17000">
                    <a:srgbClr val="502E5A"/>
                  </a:gs>
                  <a:gs pos="100000">
                    <a:srgbClr val="4C4994"/>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Cera Pro" panose="00000400000000000000" pitchFamily="50" charset="0"/>
                  <a:cs typeface="Arial" panose="020B0604020202020204" pitchFamily="34" charset="0"/>
                </a:endParaRPr>
              </a:p>
            </p:txBody>
          </p:sp>
          <p:sp>
            <p:nvSpPr>
              <p:cNvPr id="1162" name="Rectangle 1161">
                <a:extLst>
                  <a:ext uri="{FF2B5EF4-FFF2-40B4-BE49-F238E27FC236}">
                    <a16:creationId xmlns:a16="http://schemas.microsoft.com/office/drawing/2014/main" id="{5E8260C5-74AE-BAE4-D5B6-93251836086B}"/>
                  </a:ext>
                </a:extLst>
              </p:cNvPr>
              <p:cNvSpPr>
                <a:spLocks noChangeArrowheads="1"/>
              </p:cNvSpPr>
              <p:nvPr/>
            </p:nvSpPr>
            <p:spPr bwMode="auto">
              <a:xfrm>
                <a:off x="10347616" y="5031302"/>
                <a:ext cx="33005" cy="33470"/>
              </a:xfrm>
              <a:prstGeom prst="rect">
                <a:avLst/>
              </a:prstGeom>
              <a:gradFill>
                <a:gsLst>
                  <a:gs pos="17000">
                    <a:srgbClr val="502E5A"/>
                  </a:gs>
                  <a:gs pos="100000">
                    <a:srgbClr val="4C4994"/>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Cera Pro" panose="00000400000000000000" pitchFamily="50" charset="0"/>
                  <a:cs typeface="Arial" panose="020B0604020202020204" pitchFamily="34" charset="0"/>
                </a:endParaRPr>
              </a:p>
            </p:txBody>
          </p:sp>
          <p:sp>
            <p:nvSpPr>
              <p:cNvPr id="1163" name="Rectangle 1162">
                <a:extLst>
                  <a:ext uri="{FF2B5EF4-FFF2-40B4-BE49-F238E27FC236}">
                    <a16:creationId xmlns:a16="http://schemas.microsoft.com/office/drawing/2014/main" id="{18FB1533-DAED-CCB9-1242-03DC0BE3745E}"/>
                  </a:ext>
                </a:extLst>
              </p:cNvPr>
              <p:cNvSpPr>
                <a:spLocks noChangeArrowheads="1"/>
              </p:cNvSpPr>
              <p:nvPr/>
            </p:nvSpPr>
            <p:spPr bwMode="auto">
              <a:xfrm>
                <a:off x="10380621" y="5064772"/>
                <a:ext cx="33470" cy="33005"/>
              </a:xfrm>
              <a:prstGeom prst="rect">
                <a:avLst/>
              </a:prstGeom>
              <a:gradFill>
                <a:gsLst>
                  <a:gs pos="17000">
                    <a:srgbClr val="502E5A"/>
                  </a:gs>
                  <a:gs pos="100000">
                    <a:srgbClr val="4C4994"/>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Cera Pro" panose="00000400000000000000" pitchFamily="50" charset="0"/>
                  <a:cs typeface="Arial" panose="020B0604020202020204" pitchFamily="34" charset="0"/>
                </a:endParaRPr>
              </a:p>
            </p:txBody>
          </p:sp>
          <p:sp>
            <p:nvSpPr>
              <p:cNvPr id="1164" name="Rectangle 1163">
                <a:extLst>
                  <a:ext uri="{FF2B5EF4-FFF2-40B4-BE49-F238E27FC236}">
                    <a16:creationId xmlns:a16="http://schemas.microsoft.com/office/drawing/2014/main" id="{2A7B20E8-A1AA-D11E-4CC3-9832CFC78B5A}"/>
                  </a:ext>
                </a:extLst>
              </p:cNvPr>
              <p:cNvSpPr>
                <a:spLocks noChangeArrowheads="1"/>
              </p:cNvSpPr>
              <p:nvPr/>
            </p:nvSpPr>
            <p:spPr bwMode="auto">
              <a:xfrm>
                <a:off x="10414092" y="5031302"/>
                <a:ext cx="33005" cy="33470"/>
              </a:xfrm>
              <a:prstGeom prst="rect">
                <a:avLst/>
              </a:prstGeom>
              <a:gradFill>
                <a:gsLst>
                  <a:gs pos="17000">
                    <a:srgbClr val="502E5A"/>
                  </a:gs>
                  <a:gs pos="100000">
                    <a:srgbClr val="4C4994"/>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Cera Pro" panose="00000400000000000000" pitchFamily="50" charset="0"/>
                  <a:cs typeface="Arial" panose="020B0604020202020204" pitchFamily="34" charset="0"/>
                </a:endParaRPr>
              </a:p>
            </p:txBody>
          </p:sp>
          <p:sp>
            <p:nvSpPr>
              <p:cNvPr id="1165" name="Rectangle 1164">
                <a:extLst>
                  <a:ext uri="{FF2B5EF4-FFF2-40B4-BE49-F238E27FC236}">
                    <a16:creationId xmlns:a16="http://schemas.microsoft.com/office/drawing/2014/main" id="{C37BDEEC-F963-C574-5D0D-A55703D4FAEE}"/>
                  </a:ext>
                </a:extLst>
              </p:cNvPr>
              <p:cNvSpPr>
                <a:spLocks noChangeArrowheads="1"/>
              </p:cNvSpPr>
              <p:nvPr/>
            </p:nvSpPr>
            <p:spPr bwMode="auto">
              <a:xfrm>
                <a:off x="10380621" y="4582245"/>
                <a:ext cx="33470" cy="33470"/>
              </a:xfrm>
              <a:prstGeom prst="rect">
                <a:avLst/>
              </a:prstGeom>
              <a:gradFill>
                <a:gsLst>
                  <a:gs pos="17000">
                    <a:srgbClr val="502E5A"/>
                  </a:gs>
                  <a:gs pos="100000">
                    <a:srgbClr val="4C4994"/>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Cera Pro" panose="00000400000000000000" pitchFamily="50" charset="0"/>
                  <a:cs typeface="Arial" panose="020B0604020202020204" pitchFamily="34" charset="0"/>
                </a:endParaRPr>
              </a:p>
            </p:txBody>
          </p:sp>
          <p:sp>
            <p:nvSpPr>
              <p:cNvPr id="1166" name="Rectangle 1165">
                <a:extLst>
                  <a:ext uri="{FF2B5EF4-FFF2-40B4-BE49-F238E27FC236}">
                    <a16:creationId xmlns:a16="http://schemas.microsoft.com/office/drawing/2014/main" id="{D418AF46-BFAF-6D27-6C57-9C89D7A43DE0}"/>
                  </a:ext>
                </a:extLst>
              </p:cNvPr>
              <p:cNvSpPr>
                <a:spLocks noChangeArrowheads="1"/>
              </p:cNvSpPr>
              <p:nvPr/>
            </p:nvSpPr>
            <p:spPr bwMode="auto">
              <a:xfrm>
                <a:off x="10347616" y="4615716"/>
                <a:ext cx="33005" cy="33005"/>
              </a:xfrm>
              <a:prstGeom prst="rect">
                <a:avLst/>
              </a:prstGeom>
              <a:gradFill>
                <a:gsLst>
                  <a:gs pos="17000">
                    <a:srgbClr val="502E5A"/>
                  </a:gs>
                  <a:gs pos="100000">
                    <a:srgbClr val="4C4994"/>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Cera Pro" panose="00000400000000000000" pitchFamily="50" charset="0"/>
                  <a:cs typeface="Arial" panose="020B0604020202020204" pitchFamily="34" charset="0"/>
                </a:endParaRPr>
              </a:p>
            </p:txBody>
          </p:sp>
          <p:sp>
            <p:nvSpPr>
              <p:cNvPr id="1167" name="Rectangle 1166">
                <a:extLst>
                  <a:ext uri="{FF2B5EF4-FFF2-40B4-BE49-F238E27FC236}">
                    <a16:creationId xmlns:a16="http://schemas.microsoft.com/office/drawing/2014/main" id="{3AA98E93-5190-B52A-AA00-9F28691A75A1}"/>
                  </a:ext>
                </a:extLst>
              </p:cNvPr>
              <p:cNvSpPr>
                <a:spLocks noChangeArrowheads="1"/>
              </p:cNvSpPr>
              <p:nvPr/>
            </p:nvSpPr>
            <p:spPr bwMode="auto">
              <a:xfrm>
                <a:off x="10380621" y="4648721"/>
                <a:ext cx="33470" cy="33005"/>
              </a:xfrm>
              <a:prstGeom prst="rect">
                <a:avLst/>
              </a:prstGeom>
              <a:gradFill>
                <a:gsLst>
                  <a:gs pos="17000">
                    <a:srgbClr val="502E5A"/>
                  </a:gs>
                  <a:gs pos="100000">
                    <a:srgbClr val="4C4994"/>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Cera Pro" panose="00000400000000000000" pitchFamily="50" charset="0"/>
                  <a:cs typeface="Arial" panose="020B0604020202020204" pitchFamily="34" charset="0"/>
                </a:endParaRPr>
              </a:p>
            </p:txBody>
          </p:sp>
          <p:sp>
            <p:nvSpPr>
              <p:cNvPr id="1168" name="Rectangle 1167">
                <a:extLst>
                  <a:ext uri="{FF2B5EF4-FFF2-40B4-BE49-F238E27FC236}">
                    <a16:creationId xmlns:a16="http://schemas.microsoft.com/office/drawing/2014/main" id="{554D5144-A72D-D4AC-7AC1-109212C4E5F1}"/>
                  </a:ext>
                </a:extLst>
              </p:cNvPr>
              <p:cNvSpPr>
                <a:spLocks noChangeArrowheads="1"/>
              </p:cNvSpPr>
              <p:nvPr/>
            </p:nvSpPr>
            <p:spPr bwMode="auto">
              <a:xfrm>
                <a:off x="10414092" y="4615716"/>
                <a:ext cx="33005" cy="33005"/>
              </a:xfrm>
              <a:prstGeom prst="rect">
                <a:avLst/>
              </a:prstGeom>
              <a:gradFill>
                <a:gsLst>
                  <a:gs pos="17000">
                    <a:srgbClr val="502E5A"/>
                  </a:gs>
                  <a:gs pos="100000">
                    <a:srgbClr val="4C4994"/>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Cera Pro" panose="00000400000000000000" pitchFamily="50" charset="0"/>
                  <a:cs typeface="Arial" panose="020B0604020202020204" pitchFamily="34" charset="0"/>
                </a:endParaRPr>
              </a:p>
            </p:txBody>
          </p:sp>
          <p:sp>
            <p:nvSpPr>
              <p:cNvPr id="1169" name="Freeform 559">
                <a:extLst>
                  <a:ext uri="{FF2B5EF4-FFF2-40B4-BE49-F238E27FC236}">
                    <a16:creationId xmlns:a16="http://schemas.microsoft.com/office/drawing/2014/main" id="{B6999D29-CB3F-FC30-84FC-D9A620614930}"/>
                  </a:ext>
                </a:extLst>
              </p:cNvPr>
              <p:cNvSpPr>
                <a:spLocks/>
              </p:cNvSpPr>
              <p:nvPr/>
            </p:nvSpPr>
            <p:spPr bwMode="auto">
              <a:xfrm>
                <a:off x="10818986" y="4407458"/>
                <a:ext cx="89253" cy="166885"/>
              </a:xfrm>
              <a:custGeom>
                <a:avLst/>
                <a:gdLst>
                  <a:gd name="T0" fmla="*/ 51 w 102"/>
                  <a:gd name="T1" fmla="*/ 150 h 191"/>
                  <a:gd name="T2" fmla="*/ 27 w 102"/>
                  <a:gd name="T3" fmla="*/ 130 h 191"/>
                  <a:gd name="T4" fmla="*/ 14 w 102"/>
                  <a:gd name="T5" fmla="*/ 117 h 191"/>
                  <a:gd name="T6" fmla="*/ 0 w 102"/>
                  <a:gd name="T7" fmla="*/ 130 h 191"/>
                  <a:gd name="T8" fmla="*/ 38 w 102"/>
                  <a:gd name="T9" fmla="*/ 175 h 191"/>
                  <a:gd name="T10" fmla="*/ 38 w 102"/>
                  <a:gd name="T11" fmla="*/ 178 h 191"/>
                  <a:gd name="T12" fmla="*/ 51 w 102"/>
                  <a:gd name="T13" fmla="*/ 191 h 191"/>
                  <a:gd name="T14" fmla="*/ 64 w 102"/>
                  <a:gd name="T15" fmla="*/ 178 h 191"/>
                  <a:gd name="T16" fmla="*/ 64 w 102"/>
                  <a:gd name="T17" fmla="*/ 175 h 191"/>
                  <a:gd name="T18" fmla="*/ 102 w 102"/>
                  <a:gd name="T19" fmla="*/ 130 h 191"/>
                  <a:gd name="T20" fmla="*/ 51 w 102"/>
                  <a:gd name="T21" fmla="*/ 83 h 191"/>
                  <a:gd name="T22" fmla="*/ 27 w 102"/>
                  <a:gd name="T23" fmla="*/ 62 h 191"/>
                  <a:gd name="T24" fmla="*/ 51 w 102"/>
                  <a:gd name="T25" fmla="*/ 42 h 191"/>
                  <a:gd name="T26" fmla="*/ 75 w 102"/>
                  <a:gd name="T27" fmla="*/ 62 h 191"/>
                  <a:gd name="T28" fmla="*/ 88 w 102"/>
                  <a:gd name="T29" fmla="*/ 76 h 191"/>
                  <a:gd name="T30" fmla="*/ 102 w 102"/>
                  <a:gd name="T31" fmla="*/ 62 h 191"/>
                  <a:gd name="T32" fmla="*/ 64 w 102"/>
                  <a:gd name="T33" fmla="*/ 17 h 191"/>
                  <a:gd name="T34" fmla="*/ 64 w 102"/>
                  <a:gd name="T35" fmla="*/ 13 h 191"/>
                  <a:gd name="T36" fmla="*/ 51 w 102"/>
                  <a:gd name="T37" fmla="*/ 0 h 191"/>
                  <a:gd name="T38" fmla="*/ 38 w 102"/>
                  <a:gd name="T39" fmla="*/ 13 h 191"/>
                  <a:gd name="T40" fmla="*/ 38 w 102"/>
                  <a:gd name="T41" fmla="*/ 17 h 191"/>
                  <a:gd name="T42" fmla="*/ 0 w 102"/>
                  <a:gd name="T43" fmla="*/ 62 h 191"/>
                  <a:gd name="T44" fmla="*/ 51 w 102"/>
                  <a:gd name="T45" fmla="*/ 109 h 191"/>
                  <a:gd name="T46" fmla="*/ 75 w 102"/>
                  <a:gd name="T47" fmla="*/ 130 h 191"/>
                  <a:gd name="T48" fmla="*/ 51 w 102"/>
                  <a:gd name="T49" fmla="*/ 150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2" h="191">
                    <a:moveTo>
                      <a:pt x="51" y="150"/>
                    </a:moveTo>
                    <a:cubicBezTo>
                      <a:pt x="38" y="150"/>
                      <a:pt x="27" y="141"/>
                      <a:pt x="27" y="130"/>
                    </a:cubicBezTo>
                    <a:cubicBezTo>
                      <a:pt x="27" y="123"/>
                      <a:pt x="21" y="117"/>
                      <a:pt x="14" y="117"/>
                    </a:cubicBezTo>
                    <a:cubicBezTo>
                      <a:pt x="6" y="117"/>
                      <a:pt x="0" y="123"/>
                      <a:pt x="0" y="130"/>
                    </a:cubicBezTo>
                    <a:cubicBezTo>
                      <a:pt x="0" y="152"/>
                      <a:pt x="16" y="170"/>
                      <a:pt x="38" y="175"/>
                    </a:cubicBezTo>
                    <a:cubicBezTo>
                      <a:pt x="38" y="178"/>
                      <a:pt x="38" y="178"/>
                      <a:pt x="38" y="178"/>
                    </a:cubicBezTo>
                    <a:cubicBezTo>
                      <a:pt x="38" y="185"/>
                      <a:pt x="44" y="191"/>
                      <a:pt x="51" y="191"/>
                    </a:cubicBezTo>
                    <a:cubicBezTo>
                      <a:pt x="58" y="191"/>
                      <a:pt x="64" y="185"/>
                      <a:pt x="64" y="178"/>
                    </a:cubicBezTo>
                    <a:cubicBezTo>
                      <a:pt x="64" y="175"/>
                      <a:pt x="64" y="175"/>
                      <a:pt x="64" y="175"/>
                    </a:cubicBezTo>
                    <a:cubicBezTo>
                      <a:pt x="86" y="170"/>
                      <a:pt x="102" y="152"/>
                      <a:pt x="102" y="130"/>
                    </a:cubicBezTo>
                    <a:cubicBezTo>
                      <a:pt x="102" y="104"/>
                      <a:pt x="79" y="83"/>
                      <a:pt x="51" y="83"/>
                    </a:cubicBezTo>
                    <a:cubicBezTo>
                      <a:pt x="38" y="83"/>
                      <a:pt x="27" y="74"/>
                      <a:pt x="27" y="62"/>
                    </a:cubicBezTo>
                    <a:cubicBezTo>
                      <a:pt x="27" y="51"/>
                      <a:pt x="38" y="42"/>
                      <a:pt x="51" y="42"/>
                    </a:cubicBezTo>
                    <a:cubicBezTo>
                      <a:pt x="64" y="42"/>
                      <a:pt x="75" y="51"/>
                      <a:pt x="75" y="62"/>
                    </a:cubicBezTo>
                    <a:cubicBezTo>
                      <a:pt x="75" y="70"/>
                      <a:pt x="81" y="76"/>
                      <a:pt x="88" y="76"/>
                    </a:cubicBezTo>
                    <a:cubicBezTo>
                      <a:pt x="96" y="76"/>
                      <a:pt x="102" y="70"/>
                      <a:pt x="102" y="62"/>
                    </a:cubicBezTo>
                    <a:cubicBezTo>
                      <a:pt x="102" y="40"/>
                      <a:pt x="86" y="22"/>
                      <a:pt x="64" y="17"/>
                    </a:cubicBezTo>
                    <a:cubicBezTo>
                      <a:pt x="64" y="13"/>
                      <a:pt x="64" y="13"/>
                      <a:pt x="64" y="13"/>
                    </a:cubicBezTo>
                    <a:cubicBezTo>
                      <a:pt x="64" y="6"/>
                      <a:pt x="58" y="0"/>
                      <a:pt x="51" y="0"/>
                    </a:cubicBezTo>
                    <a:cubicBezTo>
                      <a:pt x="44" y="0"/>
                      <a:pt x="38" y="6"/>
                      <a:pt x="38" y="13"/>
                    </a:cubicBezTo>
                    <a:cubicBezTo>
                      <a:pt x="38" y="17"/>
                      <a:pt x="38" y="17"/>
                      <a:pt x="38" y="17"/>
                    </a:cubicBezTo>
                    <a:cubicBezTo>
                      <a:pt x="16" y="22"/>
                      <a:pt x="0" y="40"/>
                      <a:pt x="0" y="62"/>
                    </a:cubicBezTo>
                    <a:cubicBezTo>
                      <a:pt x="0" y="88"/>
                      <a:pt x="23" y="109"/>
                      <a:pt x="51" y="109"/>
                    </a:cubicBezTo>
                    <a:cubicBezTo>
                      <a:pt x="64" y="109"/>
                      <a:pt x="75" y="119"/>
                      <a:pt x="75" y="130"/>
                    </a:cubicBezTo>
                    <a:cubicBezTo>
                      <a:pt x="75" y="141"/>
                      <a:pt x="64" y="150"/>
                      <a:pt x="51" y="150"/>
                    </a:cubicBezTo>
                    <a:close/>
                  </a:path>
                </a:pathLst>
              </a:custGeom>
              <a:gradFill>
                <a:gsLst>
                  <a:gs pos="17000">
                    <a:srgbClr val="502E5A"/>
                  </a:gs>
                  <a:gs pos="100000">
                    <a:srgbClr val="4C4994"/>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Cera Pro" panose="00000400000000000000" pitchFamily="50" charset="0"/>
                  <a:cs typeface="Arial" panose="020B0604020202020204" pitchFamily="34" charset="0"/>
                </a:endParaRPr>
              </a:p>
            </p:txBody>
          </p:sp>
        </p:grpSp>
        <p:sp>
          <p:nvSpPr>
            <p:cNvPr id="1194" name="TextBox 30">
              <a:extLst>
                <a:ext uri="{FF2B5EF4-FFF2-40B4-BE49-F238E27FC236}">
                  <a16:creationId xmlns:a16="http://schemas.microsoft.com/office/drawing/2014/main" id="{82A0A0EB-1A11-6B48-13C4-D322DF953D3E}"/>
                </a:ext>
              </a:extLst>
            </p:cNvPr>
            <p:cNvSpPr txBox="1"/>
            <p:nvPr/>
          </p:nvSpPr>
          <p:spPr>
            <a:xfrm>
              <a:off x="10527515" y="5893897"/>
              <a:ext cx="763512" cy="125460"/>
            </a:xfrm>
            <a:prstGeom prst="rect">
              <a:avLst/>
            </a:prstGeom>
            <a:noFill/>
          </p:spPr>
          <p:txBody>
            <a:bodyPr wrap="square" lIns="0" tIns="0" rIns="0" bIns="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1200"/>
                </a:spcAft>
                <a:buClr>
                  <a:srgbClr val="4472C4"/>
                </a:buClr>
                <a:buSzTx/>
                <a:buFontTx/>
                <a:buNone/>
                <a:tabLst/>
                <a:defRPr/>
              </a:pPr>
              <a:r>
                <a:rPr kumimoji="0" lang="en-ID" sz="800" b="1" i="0" u="none" strike="noStrike" kern="1200" cap="none" spc="0" normalizeH="0" baseline="0" noProof="0" dirty="0">
                  <a:ln>
                    <a:noFill/>
                  </a:ln>
                  <a:solidFill>
                    <a:srgbClr val="002060"/>
                  </a:solidFill>
                  <a:effectLst/>
                  <a:uLnTx/>
                  <a:uFillTx/>
                  <a:latin typeface="Cera Pro" panose="00000400000000000000" pitchFamily="50" charset="0"/>
                  <a:cs typeface="Arial" panose="020B0604020202020204" pitchFamily="34" charset="0"/>
                </a:rPr>
                <a:t>PRICE</a:t>
              </a:r>
            </a:p>
          </p:txBody>
        </p:sp>
        <p:sp>
          <p:nvSpPr>
            <p:cNvPr id="1195" name="TextBox 30">
              <a:extLst>
                <a:ext uri="{FF2B5EF4-FFF2-40B4-BE49-F238E27FC236}">
                  <a16:creationId xmlns:a16="http://schemas.microsoft.com/office/drawing/2014/main" id="{A8AC3063-0937-B5B0-BBF3-DCF786FCC05C}"/>
                </a:ext>
              </a:extLst>
            </p:cNvPr>
            <p:cNvSpPr txBox="1"/>
            <p:nvPr/>
          </p:nvSpPr>
          <p:spPr>
            <a:xfrm>
              <a:off x="11472710" y="5934929"/>
              <a:ext cx="763512" cy="125460"/>
            </a:xfrm>
            <a:prstGeom prst="rect">
              <a:avLst/>
            </a:prstGeom>
            <a:noFill/>
          </p:spPr>
          <p:txBody>
            <a:bodyPr wrap="square" lIns="0" tIns="0" rIns="0" bIns="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1200"/>
                </a:spcAft>
                <a:buClr>
                  <a:srgbClr val="4472C4"/>
                </a:buClr>
                <a:buSzTx/>
                <a:buFontTx/>
                <a:buNone/>
                <a:tabLst/>
                <a:defRPr/>
              </a:pPr>
              <a:r>
                <a:rPr kumimoji="0" lang="en-ID" sz="800" b="1" i="0" u="none" strike="noStrike" kern="1200" cap="none" spc="0" normalizeH="0" baseline="0" noProof="0" dirty="0">
                  <a:ln>
                    <a:noFill/>
                  </a:ln>
                  <a:solidFill>
                    <a:srgbClr val="002060"/>
                  </a:solidFill>
                  <a:effectLst/>
                  <a:uLnTx/>
                  <a:uFillTx/>
                  <a:latin typeface="Cera Pro" panose="00000400000000000000" pitchFamily="50" charset="0"/>
                  <a:cs typeface="Arial" panose="020B0604020202020204" pitchFamily="34" charset="0"/>
                </a:rPr>
                <a:t>INCENTIVE</a:t>
              </a:r>
            </a:p>
          </p:txBody>
        </p:sp>
        <p:pic>
          <p:nvPicPr>
            <p:cNvPr id="1206" name="Picture 1205">
              <a:extLst>
                <a:ext uri="{FF2B5EF4-FFF2-40B4-BE49-F238E27FC236}">
                  <a16:creationId xmlns:a16="http://schemas.microsoft.com/office/drawing/2014/main" id="{1F6AF129-5289-57D5-06CE-31A85EBBDC55}"/>
                </a:ext>
              </a:extLst>
            </p:cNvPr>
            <p:cNvPicPr>
              <a:picLocks noChangeAspect="1"/>
            </p:cNvPicPr>
            <p:nvPr/>
          </p:nvPicPr>
          <p:blipFill>
            <a:blip r:embed="rId8">
              <a:duotone>
                <a:prstClr val="black"/>
                <a:schemeClr val="accent5">
                  <a:tint val="45000"/>
                  <a:satMod val="400000"/>
                </a:schemeClr>
              </a:duotone>
            </a:blip>
            <a:stretch>
              <a:fillRect/>
            </a:stretch>
          </p:blipFill>
          <p:spPr>
            <a:xfrm>
              <a:off x="10749385" y="6180500"/>
              <a:ext cx="317541" cy="317541"/>
            </a:xfrm>
            <a:prstGeom prst="rect">
              <a:avLst/>
            </a:prstGeom>
          </p:spPr>
        </p:pic>
        <p:sp>
          <p:nvSpPr>
            <p:cNvPr id="1207" name="TextBox 30">
              <a:extLst>
                <a:ext uri="{FF2B5EF4-FFF2-40B4-BE49-F238E27FC236}">
                  <a16:creationId xmlns:a16="http://schemas.microsoft.com/office/drawing/2014/main" id="{AB778240-204C-8A0B-A5C0-EC422CEF68D7}"/>
                </a:ext>
              </a:extLst>
            </p:cNvPr>
            <p:cNvSpPr txBox="1"/>
            <p:nvPr/>
          </p:nvSpPr>
          <p:spPr>
            <a:xfrm>
              <a:off x="10442112" y="6496763"/>
              <a:ext cx="970676" cy="246221"/>
            </a:xfrm>
            <a:prstGeom prst="rect">
              <a:avLst/>
            </a:prstGeom>
            <a:noFill/>
          </p:spPr>
          <p:txBody>
            <a:bodyPr wrap="square" lIns="0" tIns="0" rIns="0" bIns="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1200"/>
                </a:spcAft>
                <a:buClr>
                  <a:srgbClr val="4472C4"/>
                </a:buClr>
                <a:buSzTx/>
                <a:buFontTx/>
                <a:buNone/>
                <a:tabLst/>
                <a:defRPr/>
              </a:pPr>
              <a:r>
                <a:rPr kumimoji="0" lang="en-ID" sz="800" b="1" i="0" u="none" strike="noStrike" kern="1200" cap="none" spc="0" normalizeH="0" baseline="0" noProof="0" dirty="0">
                  <a:ln>
                    <a:noFill/>
                  </a:ln>
                  <a:solidFill>
                    <a:srgbClr val="002060"/>
                  </a:solidFill>
                  <a:effectLst/>
                  <a:uLnTx/>
                  <a:uFillTx/>
                  <a:latin typeface="Cera Pro" panose="00000400000000000000" pitchFamily="50" charset="0"/>
                  <a:cs typeface="Arial" panose="020B0604020202020204" pitchFamily="34" charset="0"/>
                </a:rPr>
                <a:t>NRE PROVISION OBLIGATION</a:t>
              </a:r>
            </a:p>
          </p:txBody>
        </p:sp>
      </p:grpSp>
      <p:sp>
        <p:nvSpPr>
          <p:cNvPr id="1209" name="Rectangle 1208">
            <a:extLst>
              <a:ext uri="{FF2B5EF4-FFF2-40B4-BE49-F238E27FC236}">
                <a16:creationId xmlns:a16="http://schemas.microsoft.com/office/drawing/2014/main" id="{DA3000CA-CABB-0EA6-96D6-1C470C7C5B37}"/>
              </a:ext>
            </a:extLst>
          </p:cNvPr>
          <p:cNvSpPr/>
          <p:nvPr/>
        </p:nvSpPr>
        <p:spPr>
          <a:xfrm>
            <a:off x="4246685" y="5544666"/>
            <a:ext cx="7793110" cy="1198207"/>
          </a:xfrm>
          <a:prstGeom prst="rect">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latin typeface="Cera Pro" panose="00000400000000000000" pitchFamily="50" charset="0"/>
            </a:endParaRPr>
          </a:p>
        </p:txBody>
      </p:sp>
    </p:spTree>
    <p:extLst>
      <p:ext uri="{BB962C8B-B14F-4D97-AF65-F5344CB8AC3E}">
        <p14:creationId xmlns:p14="http://schemas.microsoft.com/office/powerpoint/2010/main" val="31717625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01"/>
        <p:cNvGrpSpPr/>
        <p:nvPr/>
      </p:nvGrpSpPr>
      <p:grpSpPr>
        <a:xfrm>
          <a:off x="0" y="0"/>
          <a:ext cx="0" cy="0"/>
          <a:chOff x="0" y="0"/>
          <a:chExt cx="0" cy="0"/>
        </a:xfrm>
      </p:grpSpPr>
      <p:sp>
        <p:nvSpPr>
          <p:cNvPr id="2" name="Rectangle 1">
            <a:extLst>
              <a:ext uri="{FF2B5EF4-FFF2-40B4-BE49-F238E27FC236}">
                <a16:creationId xmlns:a16="http://schemas.microsoft.com/office/drawing/2014/main" id="{BD4A3C1A-4641-79BC-4DA6-350F06BA515C}"/>
              </a:ext>
            </a:extLst>
          </p:cNvPr>
          <p:cNvSpPr/>
          <p:nvPr/>
        </p:nvSpPr>
        <p:spPr>
          <a:xfrm>
            <a:off x="116541" y="64769"/>
            <a:ext cx="5716859" cy="6477141"/>
          </a:xfrm>
          <a:prstGeom prst="rect">
            <a:avLst/>
          </a:prstGeom>
          <a:solidFill>
            <a:schemeClr val="accent5">
              <a:lumMod val="5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latin typeface="Cera Pro" panose="00000400000000000000" pitchFamily="50" charset="0"/>
            </a:endParaRPr>
          </a:p>
        </p:txBody>
      </p:sp>
      <p:pic>
        <p:nvPicPr>
          <p:cNvPr id="1202" name="Google Shape;1202;p12"/>
          <p:cNvPicPr preferRelativeResize="0"/>
          <p:nvPr/>
        </p:nvPicPr>
        <p:blipFill rotWithShape="1">
          <a:blip r:embed="rId3">
            <a:alphaModFix/>
          </a:blip>
          <a:srcRect l="770" r="870"/>
          <a:stretch/>
        </p:blipFill>
        <p:spPr>
          <a:xfrm>
            <a:off x="5835521" y="64769"/>
            <a:ext cx="6356480" cy="6477141"/>
          </a:xfrm>
          <a:prstGeom prst="rect">
            <a:avLst/>
          </a:prstGeom>
          <a:noFill/>
          <a:ln>
            <a:noFill/>
          </a:ln>
        </p:spPr>
      </p:pic>
      <p:sp>
        <p:nvSpPr>
          <p:cNvPr id="1203" name="Google Shape;1203;p12"/>
          <p:cNvSpPr/>
          <p:nvPr/>
        </p:nvSpPr>
        <p:spPr>
          <a:xfrm>
            <a:off x="5835521" y="64769"/>
            <a:ext cx="6356479" cy="6477141"/>
          </a:xfrm>
          <a:prstGeom prst="rect">
            <a:avLst/>
          </a:prstGeom>
          <a:solidFill>
            <a:srgbClr val="F2F2F2">
              <a:alpha val="77647"/>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ra Pro" panose="00000400000000000000" pitchFamily="50" charset="0"/>
              <a:ea typeface="Calibri"/>
              <a:cs typeface="Calibri"/>
              <a:sym typeface="Calibri"/>
            </a:endParaRPr>
          </a:p>
        </p:txBody>
      </p:sp>
      <p:pic>
        <p:nvPicPr>
          <p:cNvPr id="1204" name="Google Shape;1204;p12"/>
          <p:cNvPicPr preferRelativeResize="0"/>
          <p:nvPr/>
        </p:nvPicPr>
        <p:blipFill rotWithShape="1">
          <a:blip r:embed="rId4">
            <a:alphaModFix/>
          </a:blip>
          <a:srcRect/>
          <a:stretch/>
        </p:blipFill>
        <p:spPr>
          <a:xfrm>
            <a:off x="6732579" y="7884592"/>
            <a:ext cx="235836" cy="217723"/>
          </a:xfrm>
          <a:prstGeom prst="rect">
            <a:avLst/>
          </a:prstGeom>
          <a:noFill/>
          <a:ln>
            <a:noFill/>
          </a:ln>
        </p:spPr>
      </p:pic>
      <p:sp>
        <p:nvSpPr>
          <p:cNvPr id="1205" name="Google Shape;1205;p12"/>
          <p:cNvSpPr txBox="1"/>
          <p:nvPr/>
        </p:nvSpPr>
        <p:spPr>
          <a:xfrm>
            <a:off x="346867" y="2164950"/>
            <a:ext cx="5091804" cy="954420"/>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Clr>
                <a:schemeClr val="dk1"/>
              </a:buClr>
              <a:buSzPts val="6000"/>
              <a:buFont typeface="Arial"/>
              <a:buNone/>
            </a:pPr>
            <a:r>
              <a:rPr lang="en-US" sz="6000" b="1" dirty="0">
                <a:solidFill>
                  <a:schemeClr val="bg1"/>
                </a:solidFill>
                <a:latin typeface="Cera Pro" panose="00000400000000000000" pitchFamily="50" charset="0"/>
                <a:ea typeface="Trebuchet MS"/>
                <a:cs typeface="Trebuchet MS"/>
                <a:sym typeface="Trebuchet MS"/>
              </a:rPr>
              <a:t>THANK YOU</a:t>
            </a:r>
            <a:endParaRPr dirty="0">
              <a:solidFill>
                <a:schemeClr val="bg1"/>
              </a:solidFill>
              <a:latin typeface="Cera Pro" panose="00000400000000000000" pitchFamily="50" charset="0"/>
            </a:endParaRPr>
          </a:p>
        </p:txBody>
      </p:sp>
      <p:sp>
        <p:nvSpPr>
          <p:cNvPr id="1206" name="Google Shape;1206;p12"/>
          <p:cNvSpPr/>
          <p:nvPr/>
        </p:nvSpPr>
        <p:spPr>
          <a:xfrm>
            <a:off x="427015" y="2906437"/>
            <a:ext cx="3264337" cy="609357"/>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None/>
            </a:pPr>
            <a:r>
              <a:rPr lang="en-US" sz="2800" b="1" dirty="0">
                <a:solidFill>
                  <a:schemeClr val="bg1"/>
                </a:solidFill>
                <a:latin typeface="Cera Pro" panose="00000400000000000000" pitchFamily="50" charset="0"/>
                <a:ea typeface="Trebuchet MS"/>
                <a:cs typeface="Trebuchet MS"/>
                <a:sym typeface="Trebuchet MS"/>
              </a:rPr>
              <a:t>www.esdm.go.id</a:t>
            </a:r>
            <a:endParaRPr sz="2800" b="1" dirty="0">
              <a:solidFill>
                <a:schemeClr val="bg1"/>
              </a:solidFill>
              <a:latin typeface="Cera Pro" panose="00000400000000000000" pitchFamily="50" charset="0"/>
              <a:ea typeface="Trebuchet MS"/>
              <a:cs typeface="Trebuchet MS"/>
              <a:sym typeface="Trebuchet MS"/>
            </a:endParaRPr>
          </a:p>
        </p:txBody>
      </p:sp>
      <p:sp>
        <p:nvSpPr>
          <p:cNvPr id="1207" name="Google Shape;1207;p12"/>
          <p:cNvSpPr/>
          <p:nvPr/>
        </p:nvSpPr>
        <p:spPr>
          <a:xfrm>
            <a:off x="6269900" y="2509640"/>
            <a:ext cx="2880698" cy="1267864"/>
          </a:xfrm>
          <a:prstGeom prst="roundRect">
            <a:avLst>
              <a:gd name="adj" fmla="val 16667"/>
            </a:avLst>
          </a:prstGeom>
          <a:solidFill>
            <a:srgbClr val="FFD72D"/>
          </a:solidFill>
          <a:ln>
            <a:noFill/>
          </a:ln>
          <a:effectLst>
            <a:outerShdw blurRad="1270000" dist="520700" dir="11400000" sx="90000" sy="90000" algn="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400">
              <a:solidFill>
                <a:schemeClr val="lt1"/>
              </a:solidFill>
              <a:latin typeface="Cera Pro" panose="00000400000000000000" pitchFamily="50" charset="0"/>
              <a:ea typeface="Calibri"/>
              <a:cs typeface="Calibri"/>
              <a:sym typeface="Calibri"/>
            </a:endParaRPr>
          </a:p>
        </p:txBody>
      </p:sp>
      <p:grpSp>
        <p:nvGrpSpPr>
          <p:cNvPr id="1208" name="Google Shape;1208;p12"/>
          <p:cNvGrpSpPr/>
          <p:nvPr/>
        </p:nvGrpSpPr>
        <p:grpSpPr>
          <a:xfrm>
            <a:off x="6320981" y="2646293"/>
            <a:ext cx="2684014" cy="1041780"/>
            <a:chOff x="1069924" y="7776101"/>
            <a:chExt cx="3963528" cy="1538412"/>
          </a:xfrm>
        </p:grpSpPr>
        <p:sp>
          <p:nvSpPr>
            <p:cNvPr id="1209" name="Google Shape;1209;p12"/>
            <p:cNvSpPr/>
            <p:nvPr/>
          </p:nvSpPr>
          <p:spPr>
            <a:xfrm>
              <a:off x="1353319" y="7776101"/>
              <a:ext cx="475947" cy="768317"/>
            </a:xfrm>
            <a:custGeom>
              <a:avLst/>
              <a:gdLst/>
              <a:ahLst/>
              <a:cxnLst/>
              <a:rect l="l" t="t" r="r" b="b"/>
              <a:pathLst>
                <a:path w="249" h="400" extrusionOk="0">
                  <a:moveTo>
                    <a:pt x="125" y="0"/>
                  </a:moveTo>
                  <a:lnTo>
                    <a:pt x="125" y="0"/>
                  </a:lnTo>
                  <a:cubicBezTo>
                    <a:pt x="53" y="0"/>
                    <a:pt x="0" y="54"/>
                    <a:pt x="0" y="125"/>
                  </a:cubicBezTo>
                  <a:cubicBezTo>
                    <a:pt x="0" y="240"/>
                    <a:pt x="125" y="399"/>
                    <a:pt x="125" y="399"/>
                  </a:cubicBezTo>
                  <a:cubicBezTo>
                    <a:pt x="125" y="399"/>
                    <a:pt x="248" y="240"/>
                    <a:pt x="248" y="125"/>
                  </a:cubicBezTo>
                  <a:cubicBezTo>
                    <a:pt x="248" y="54"/>
                    <a:pt x="195" y="0"/>
                    <a:pt x="125" y="0"/>
                  </a:cubicBezTo>
                  <a:close/>
                  <a:moveTo>
                    <a:pt x="125" y="196"/>
                  </a:moveTo>
                  <a:lnTo>
                    <a:pt x="125" y="196"/>
                  </a:lnTo>
                  <a:cubicBezTo>
                    <a:pt x="88" y="196"/>
                    <a:pt x="53" y="160"/>
                    <a:pt x="53" y="125"/>
                  </a:cubicBezTo>
                  <a:cubicBezTo>
                    <a:pt x="53" y="89"/>
                    <a:pt x="88" y="54"/>
                    <a:pt x="125" y="54"/>
                  </a:cubicBezTo>
                  <a:cubicBezTo>
                    <a:pt x="159" y="54"/>
                    <a:pt x="195" y="89"/>
                    <a:pt x="195" y="125"/>
                  </a:cubicBezTo>
                  <a:cubicBezTo>
                    <a:pt x="195" y="160"/>
                    <a:pt x="159" y="196"/>
                    <a:pt x="125" y="196"/>
                  </a:cubicBezTo>
                  <a:close/>
                </a:path>
              </a:pathLst>
            </a:custGeom>
            <a:solidFill>
              <a:schemeClr val="dk1"/>
            </a:solidFill>
            <a:ln>
              <a:noFill/>
            </a:ln>
          </p:spPr>
          <p:txBody>
            <a:bodyPr spcFirstLastPara="1" wrap="square" lIns="34275" tIns="17125" rIns="34275" bIns="17125" anchor="ctr" anchorCtr="0">
              <a:noAutofit/>
            </a:bodyPr>
            <a:lstStyle/>
            <a:p>
              <a:pPr marL="0" marR="0" lvl="0" indent="0" algn="l" rtl="0">
                <a:spcBef>
                  <a:spcPts val="0"/>
                </a:spcBef>
                <a:spcAft>
                  <a:spcPts val="0"/>
                </a:spcAft>
                <a:buNone/>
              </a:pPr>
              <a:endParaRPr sz="1400">
                <a:solidFill>
                  <a:schemeClr val="lt1"/>
                </a:solidFill>
                <a:latin typeface="Cera Pro" panose="00000400000000000000" pitchFamily="50" charset="0"/>
                <a:ea typeface="Calibri"/>
                <a:cs typeface="Calibri"/>
                <a:sym typeface="Calibri"/>
              </a:endParaRPr>
            </a:p>
          </p:txBody>
        </p:sp>
        <p:sp>
          <p:nvSpPr>
            <p:cNvPr id="1210" name="Google Shape;1210;p12"/>
            <p:cNvSpPr/>
            <p:nvPr/>
          </p:nvSpPr>
          <p:spPr>
            <a:xfrm flipH="1">
              <a:off x="1069924" y="8450967"/>
              <a:ext cx="3963528" cy="8635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a:solidFill>
                    <a:schemeClr val="dk1"/>
                  </a:solidFill>
                  <a:latin typeface="Cera Pro" panose="00000400000000000000" pitchFamily="50" charset="0"/>
                  <a:ea typeface="Trebuchet MS"/>
                  <a:cs typeface="Trebuchet MS"/>
                  <a:sym typeface="Trebuchet MS"/>
                </a:rPr>
                <a:t>Jl. Pegangsaan Timur No.1, Cikini, Menteng Jakarta</a:t>
              </a:r>
              <a:endParaRPr>
                <a:latin typeface="Cera Pro" panose="00000400000000000000" pitchFamily="50" charset="0"/>
              </a:endParaRPr>
            </a:p>
          </p:txBody>
        </p:sp>
        <p:sp>
          <p:nvSpPr>
            <p:cNvPr id="1211" name="Google Shape;1211;p12"/>
            <p:cNvSpPr txBox="1"/>
            <p:nvPr/>
          </p:nvSpPr>
          <p:spPr>
            <a:xfrm>
              <a:off x="1979261" y="7900789"/>
              <a:ext cx="1537817" cy="54533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dirty="0" err="1">
                  <a:solidFill>
                    <a:schemeClr val="dk1"/>
                  </a:solidFill>
                  <a:latin typeface="Cera Pro" panose="00000400000000000000" pitchFamily="50" charset="0"/>
                  <a:ea typeface="Trebuchet MS"/>
                  <a:cs typeface="Trebuchet MS"/>
                  <a:sym typeface="Trebuchet MS"/>
                </a:rPr>
                <a:t>Adress</a:t>
              </a:r>
              <a:endParaRPr sz="1800" b="1" dirty="0">
                <a:solidFill>
                  <a:schemeClr val="dk1"/>
                </a:solidFill>
                <a:latin typeface="Cera Pro" panose="00000400000000000000" pitchFamily="50" charset="0"/>
                <a:ea typeface="Trebuchet MS"/>
                <a:cs typeface="Trebuchet MS"/>
                <a:sym typeface="Trebuchet MS"/>
              </a:endParaRPr>
            </a:p>
          </p:txBody>
        </p:sp>
      </p:grpSp>
      <p:sp>
        <p:nvSpPr>
          <p:cNvPr id="1212" name="Google Shape;1212;p12"/>
          <p:cNvSpPr txBox="1"/>
          <p:nvPr/>
        </p:nvSpPr>
        <p:spPr>
          <a:xfrm>
            <a:off x="745838" y="3905253"/>
            <a:ext cx="5091804"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a:solidFill>
                  <a:schemeClr val="bg1"/>
                </a:solidFill>
                <a:latin typeface="Cera Pro" panose="00000400000000000000" pitchFamily="50" charset="0"/>
                <a:ea typeface="Trebuchet MS"/>
                <a:cs typeface="Trebuchet MS"/>
                <a:sym typeface="Trebuchet MS"/>
              </a:rPr>
              <a:t>Kementerian Energi dan</a:t>
            </a:r>
            <a:endParaRPr sz="1600">
              <a:solidFill>
                <a:schemeClr val="bg1"/>
              </a:solidFill>
              <a:latin typeface="Cera Pro" panose="00000400000000000000" pitchFamily="50" charset="0"/>
              <a:ea typeface="Trebuchet MS"/>
              <a:cs typeface="Trebuchet MS"/>
              <a:sym typeface="Trebuchet MS"/>
            </a:endParaRPr>
          </a:p>
          <a:p>
            <a:pPr marL="0" marR="0" lvl="0" indent="0" algn="l" rtl="0">
              <a:spcBef>
                <a:spcPts val="0"/>
              </a:spcBef>
              <a:spcAft>
                <a:spcPts val="0"/>
              </a:spcAft>
              <a:buNone/>
            </a:pPr>
            <a:r>
              <a:rPr lang="en-US" sz="1600">
                <a:solidFill>
                  <a:schemeClr val="bg1"/>
                </a:solidFill>
                <a:latin typeface="Cera Pro" panose="00000400000000000000" pitchFamily="50" charset="0"/>
                <a:ea typeface="Trebuchet MS"/>
                <a:cs typeface="Trebuchet MS"/>
                <a:sym typeface="Trebuchet MS"/>
              </a:rPr>
              <a:t>Sumber Daya Mineral</a:t>
            </a:r>
            <a:endParaRPr sz="1600">
              <a:solidFill>
                <a:schemeClr val="bg1"/>
              </a:solidFill>
              <a:latin typeface="Cera Pro" panose="00000400000000000000" pitchFamily="50" charset="0"/>
              <a:ea typeface="Trebuchet MS"/>
              <a:cs typeface="Trebuchet MS"/>
              <a:sym typeface="Trebuchet MS"/>
            </a:endParaRPr>
          </a:p>
        </p:txBody>
      </p:sp>
      <p:sp>
        <p:nvSpPr>
          <p:cNvPr id="1213" name="Google Shape;1213;p12"/>
          <p:cNvSpPr txBox="1"/>
          <p:nvPr/>
        </p:nvSpPr>
        <p:spPr>
          <a:xfrm>
            <a:off x="734550" y="4653162"/>
            <a:ext cx="3546783"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a:solidFill>
                  <a:schemeClr val="bg1"/>
                </a:solidFill>
                <a:latin typeface="Cera Pro" panose="00000400000000000000" pitchFamily="50" charset="0"/>
                <a:ea typeface="Trebuchet MS"/>
                <a:cs typeface="Trebuchet MS"/>
                <a:sym typeface="Trebuchet MS"/>
              </a:rPr>
              <a:t>@KementerianESDM</a:t>
            </a:r>
            <a:endParaRPr sz="1600">
              <a:solidFill>
                <a:schemeClr val="bg1"/>
              </a:solidFill>
              <a:latin typeface="Cera Pro" panose="00000400000000000000" pitchFamily="50" charset="0"/>
              <a:ea typeface="Trebuchet MS"/>
              <a:cs typeface="Trebuchet MS"/>
              <a:sym typeface="Trebuchet MS"/>
            </a:endParaRPr>
          </a:p>
        </p:txBody>
      </p:sp>
      <p:sp>
        <p:nvSpPr>
          <p:cNvPr id="1214" name="Google Shape;1214;p12"/>
          <p:cNvSpPr txBox="1"/>
          <p:nvPr/>
        </p:nvSpPr>
        <p:spPr>
          <a:xfrm>
            <a:off x="3718242" y="3927114"/>
            <a:ext cx="2117279"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dirty="0">
                <a:solidFill>
                  <a:schemeClr val="bg1"/>
                </a:solidFill>
                <a:latin typeface="Cera Pro" panose="00000400000000000000" pitchFamily="50" charset="0"/>
                <a:ea typeface="Arial"/>
                <a:cs typeface="Arial"/>
                <a:sym typeface="Arial"/>
              </a:rPr>
              <a:t>@kesdm</a:t>
            </a:r>
            <a:endParaRPr sz="1600" dirty="0">
              <a:solidFill>
                <a:schemeClr val="bg1"/>
              </a:solidFill>
              <a:latin typeface="Cera Pro" panose="00000400000000000000" pitchFamily="50" charset="0"/>
              <a:ea typeface="Arial"/>
              <a:cs typeface="Arial"/>
              <a:sym typeface="Arial"/>
            </a:endParaRPr>
          </a:p>
        </p:txBody>
      </p:sp>
      <p:sp>
        <p:nvSpPr>
          <p:cNvPr id="1215" name="Google Shape;1215;p12"/>
          <p:cNvSpPr txBox="1"/>
          <p:nvPr/>
        </p:nvSpPr>
        <p:spPr>
          <a:xfrm>
            <a:off x="3691352" y="4619294"/>
            <a:ext cx="2800286"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a:solidFill>
                  <a:schemeClr val="bg1"/>
                </a:solidFill>
                <a:latin typeface="Cera Pro" panose="00000400000000000000" pitchFamily="50" charset="0"/>
                <a:ea typeface="Trebuchet MS"/>
                <a:cs typeface="Trebuchet MS"/>
                <a:sym typeface="Trebuchet MS"/>
              </a:rPr>
              <a:t>KementerianESDM</a:t>
            </a:r>
            <a:endParaRPr sz="1600">
              <a:solidFill>
                <a:schemeClr val="bg1"/>
              </a:solidFill>
              <a:latin typeface="Cera Pro" panose="00000400000000000000" pitchFamily="50" charset="0"/>
              <a:ea typeface="Trebuchet MS"/>
              <a:cs typeface="Trebuchet MS"/>
              <a:sym typeface="Trebuchet MS"/>
            </a:endParaRPr>
          </a:p>
        </p:txBody>
      </p:sp>
      <p:grpSp>
        <p:nvGrpSpPr>
          <p:cNvPr id="1216" name="Google Shape;1216;p12"/>
          <p:cNvGrpSpPr/>
          <p:nvPr/>
        </p:nvGrpSpPr>
        <p:grpSpPr>
          <a:xfrm>
            <a:off x="346867" y="4008833"/>
            <a:ext cx="325832" cy="325286"/>
            <a:chOff x="4562132" y="5462534"/>
            <a:chExt cx="281333" cy="280862"/>
          </a:xfrm>
        </p:grpSpPr>
        <p:sp>
          <p:nvSpPr>
            <p:cNvPr id="1217" name="Google Shape;1217;p12"/>
            <p:cNvSpPr/>
            <p:nvPr/>
          </p:nvSpPr>
          <p:spPr>
            <a:xfrm>
              <a:off x="4562132" y="5462534"/>
              <a:ext cx="281333" cy="280862"/>
            </a:xfrm>
            <a:prstGeom prst="ellipse">
              <a:avLst/>
            </a:prstGeom>
            <a:solidFill>
              <a:srgbClr val="59595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bg1"/>
                </a:solidFill>
                <a:latin typeface="Cera Pro" panose="00000400000000000000" pitchFamily="50" charset="0"/>
                <a:ea typeface="Arial"/>
                <a:cs typeface="Arial"/>
                <a:sym typeface="Arial"/>
              </a:endParaRPr>
            </a:p>
          </p:txBody>
        </p:sp>
        <p:sp>
          <p:nvSpPr>
            <p:cNvPr id="1218" name="Google Shape;1218;p12"/>
            <p:cNvSpPr/>
            <p:nvPr/>
          </p:nvSpPr>
          <p:spPr>
            <a:xfrm>
              <a:off x="4664782" y="5519303"/>
              <a:ext cx="76288" cy="164496"/>
            </a:xfrm>
            <a:custGeom>
              <a:avLst/>
              <a:gdLst/>
              <a:ahLst/>
              <a:cxnLst/>
              <a:rect l="l" t="t" r="r" b="b"/>
              <a:pathLst>
                <a:path w="284" h="608" extrusionOk="0">
                  <a:moveTo>
                    <a:pt x="283" y="7"/>
                  </a:moveTo>
                  <a:lnTo>
                    <a:pt x="283" y="7"/>
                  </a:lnTo>
                  <a:cubicBezTo>
                    <a:pt x="283" y="42"/>
                    <a:pt x="283" y="106"/>
                    <a:pt x="283" y="106"/>
                  </a:cubicBezTo>
                  <a:cubicBezTo>
                    <a:pt x="283" y="106"/>
                    <a:pt x="213" y="99"/>
                    <a:pt x="198" y="127"/>
                  </a:cubicBezTo>
                  <a:cubicBezTo>
                    <a:pt x="184" y="141"/>
                    <a:pt x="191" y="183"/>
                    <a:pt x="191" y="212"/>
                  </a:cubicBezTo>
                  <a:cubicBezTo>
                    <a:pt x="220" y="212"/>
                    <a:pt x="255" y="212"/>
                    <a:pt x="283" y="212"/>
                  </a:cubicBezTo>
                  <a:cubicBezTo>
                    <a:pt x="276" y="254"/>
                    <a:pt x="269" y="275"/>
                    <a:pt x="269" y="311"/>
                  </a:cubicBezTo>
                  <a:cubicBezTo>
                    <a:pt x="241" y="311"/>
                    <a:pt x="191" y="311"/>
                    <a:pt x="191" y="311"/>
                  </a:cubicBezTo>
                  <a:cubicBezTo>
                    <a:pt x="191" y="607"/>
                    <a:pt x="191" y="607"/>
                    <a:pt x="191" y="607"/>
                  </a:cubicBezTo>
                  <a:cubicBezTo>
                    <a:pt x="191" y="607"/>
                    <a:pt x="100" y="607"/>
                    <a:pt x="57" y="607"/>
                  </a:cubicBezTo>
                  <a:cubicBezTo>
                    <a:pt x="57" y="516"/>
                    <a:pt x="57" y="410"/>
                    <a:pt x="57" y="311"/>
                  </a:cubicBezTo>
                  <a:cubicBezTo>
                    <a:pt x="36" y="311"/>
                    <a:pt x="22" y="311"/>
                    <a:pt x="0" y="311"/>
                  </a:cubicBezTo>
                  <a:cubicBezTo>
                    <a:pt x="0" y="275"/>
                    <a:pt x="0" y="247"/>
                    <a:pt x="0" y="212"/>
                  </a:cubicBezTo>
                  <a:cubicBezTo>
                    <a:pt x="22" y="212"/>
                    <a:pt x="36" y="212"/>
                    <a:pt x="57" y="212"/>
                  </a:cubicBezTo>
                  <a:cubicBezTo>
                    <a:pt x="64" y="148"/>
                    <a:pt x="64" y="78"/>
                    <a:pt x="100" y="42"/>
                  </a:cubicBezTo>
                  <a:cubicBezTo>
                    <a:pt x="135" y="0"/>
                    <a:pt x="170" y="7"/>
                    <a:pt x="283" y="7"/>
                  </a:cubicBezTo>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bg1"/>
                </a:solidFill>
                <a:latin typeface="Cera Pro" panose="00000400000000000000" pitchFamily="50" charset="0"/>
                <a:ea typeface="Arial"/>
                <a:cs typeface="Arial"/>
                <a:sym typeface="Arial"/>
              </a:endParaRPr>
            </a:p>
          </p:txBody>
        </p:sp>
      </p:grpSp>
      <p:grpSp>
        <p:nvGrpSpPr>
          <p:cNvPr id="1219" name="Google Shape;1219;p12"/>
          <p:cNvGrpSpPr/>
          <p:nvPr/>
        </p:nvGrpSpPr>
        <p:grpSpPr>
          <a:xfrm>
            <a:off x="382984" y="4631313"/>
            <a:ext cx="325832" cy="325286"/>
            <a:chOff x="3003551" y="1727200"/>
            <a:chExt cx="947738" cy="946150"/>
          </a:xfrm>
        </p:grpSpPr>
        <p:sp>
          <p:nvSpPr>
            <p:cNvPr id="1220" name="Google Shape;1220;p12"/>
            <p:cNvSpPr/>
            <p:nvPr/>
          </p:nvSpPr>
          <p:spPr>
            <a:xfrm>
              <a:off x="3003551" y="1727200"/>
              <a:ext cx="947738" cy="946150"/>
            </a:xfrm>
            <a:prstGeom prst="ellipse">
              <a:avLst/>
            </a:prstGeom>
            <a:solidFill>
              <a:srgbClr val="59595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bg1"/>
                </a:solidFill>
                <a:latin typeface="Cera Pro" panose="00000400000000000000" pitchFamily="50" charset="0"/>
                <a:ea typeface="Arial"/>
                <a:cs typeface="Arial"/>
                <a:sym typeface="Arial"/>
              </a:endParaRPr>
            </a:p>
          </p:txBody>
        </p:sp>
        <p:sp>
          <p:nvSpPr>
            <p:cNvPr id="1221" name="Google Shape;1221;p12"/>
            <p:cNvSpPr/>
            <p:nvPr/>
          </p:nvSpPr>
          <p:spPr>
            <a:xfrm>
              <a:off x="3228334" y="2003015"/>
              <a:ext cx="493254" cy="401122"/>
            </a:xfrm>
            <a:custGeom>
              <a:avLst/>
              <a:gdLst/>
              <a:ahLst/>
              <a:cxnLst/>
              <a:rect l="l" t="t" r="r" b="b"/>
              <a:pathLst>
                <a:path w="1317" h="1069" extrusionOk="0">
                  <a:moveTo>
                    <a:pt x="0" y="949"/>
                  </a:moveTo>
                  <a:lnTo>
                    <a:pt x="23" y="963"/>
                  </a:lnTo>
                  <a:lnTo>
                    <a:pt x="46" y="976"/>
                  </a:lnTo>
                  <a:lnTo>
                    <a:pt x="69" y="989"/>
                  </a:lnTo>
                  <a:lnTo>
                    <a:pt x="93" y="1000"/>
                  </a:lnTo>
                  <a:lnTo>
                    <a:pt x="118" y="1011"/>
                  </a:lnTo>
                  <a:lnTo>
                    <a:pt x="143" y="1020"/>
                  </a:lnTo>
                  <a:lnTo>
                    <a:pt x="169" y="1029"/>
                  </a:lnTo>
                  <a:lnTo>
                    <a:pt x="194" y="1037"/>
                  </a:lnTo>
                  <a:lnTo>
                    <a:pt x="220" y="1045"/>
                  </a:lnTo>
                  <a:lnTo>
                    <a:pt x="246" y="1051"/>
                  </a:lnTo>
                  <a:lnTo>
                    <a:pt x="274" y="1056"/>
                  </a:lnTo>
                  <a:lnTo>
                    <a:pt x="301" y="1060"/>
                  </a:lnTo>
                  <a:lnTo>
                    <a:pt x="328" y="1064"/>
                  </a:lnTo>
                  <a:lnTo>
                    <a:pt x="356" y="1067"/>
                  </a:lnTo>
                  <a:lnTo>
                    <a:pt x="384" y="1069"/>
                  </a:lnTo>
                  <a:lnTo>
                    <a:pt x="412" y="1069"/>
                  </a:lnTo>
                  <a:lnTo>
                    <a:pt x="452" y="1068"/>
                  </a:lnTo>
                  <a:lnTo>
                    <a:pt x="491" y="1064"/>
                  </a:lnTo>
                  <a:lnTo>
                    <a:pt x="529" y="1060"/>
                  </a:lnTo>
                  <a:lnTo>
                    <a:pt x="567" y="1053"/>
                  </a:lnTo>
                  <a:lnTo>
                    <a:pt x="605" y="1045"/>
                  </a:lnTo>
                  <a:lnTo>
                    <a:pt x="642" y="1034"/>
                  </a:lnTo>
                  <a:lnTo>
                    <a:pt x="677" y="1022"/>
                  </a:lnTo>
                  <a:lnTo>
                    <a:pt x="712" y="1008"/>
                  </a:lnTo>
                  <a:lnTo>
                    <a:pt x="747" y="993"/>
                  </a:lnTo>
                  <a:lnTo>
                    <a:pt x="780" y="975"/>
                  </a:lnTo>
                  <a:lnTo>
                    <a:pt x="812" y="958"/>
                  </a:lnTo>
                  <a:lnTo>
                    <a:pt x="843" y="938"/>
                  </a:lnTo>
                  <a:lnTo>
                    <a:pt x="873" y="916"/>
                  </a:lnTo>
                  <a:lnTo>
                    <a:pt x="903" y="893"/>
                  </a:lnTo>
                  <a:lnTo>
                    <a:pt x="931" y="869"/>
                  </a:lnTo>
                  <a:lnTo>
                    <a:pt x="957" y="843"/>
                  </a:lnTo>
                  <a:lnTo>
                    <a:pt x="983" y="816"/>
                  </a:lnTo>
                  <a:lnTo>
                    <a:pt x="1008" y="789"/>
                  </a:lnTo>
                  <a:lnTo>
                    <a:pt x="1030" y="760"/>
                  </a:lnTo>
                  <a:lnTo>
                    <a:pt x="1052" y="729"/>
                  </a:lnTo>
                  <a:lnTo>
                    <a:pt x="1072" y="698"/>
                  </a:lnTo>
                  <a:lnTo>
                    <a:pt x="1091" y="665"/>
                  </a:lnTo>
                  <a:lnTo>
                    <a:pt x="1107" y="633"/>
                  </a:lnTo>
                  <a:lnTo>
                    <a:pt x="1123" y="598"/>
                  </a:lnTo>
                  <a:lnTo>
                    <a:pt x="1137" y="564"/>
                  </a:lnTo>
                  <a:lnTo>
                    <a:pt x="1148" y="528"/>
                  </a:lnTo>
                  <a:lnTo>
                    <a:pt x="1159" y="491"/>
                  </a:lnTo>
                  <a:lnTo>
                    <a:pt x="1167" y="454"/>
                  </a:lnTo>
                  <a:lnTo>
                    <a:pt x="1175" y="416"/>
                  </a:lnTo>
                  <a:lnTo>
                    <a:pt x="1180" y="377"/>
                  </a:lnTo>
                  <a:lnTo>
                    <a:pt x="1182" y="338"/>
                  </a:lnTo>
                  <a:lnTo>
                    <a:pt x="1183" y="299"/>
                  </a:lnTo>
                  <a:lnTo>
                    <a:pt x="1183" y="290"/>
                  </a:lnTo>
                  <a:lnTo>
                    <a:pt x="1183" y="283"/>
                  </a:lnTo>
                  <a:lnTo>
                    <a:pt x="1183" y="274"/>
                  </a:lnTo>
                  <a:lnTo>
                    <a:pt x="1183" y="267"/>
                  </a:lnTo>
                  <a:lnTo>
                    <a:pt x="1207" y="247"/>
                  </a:lnTo>
                  <a:lnTo>
                    <a:pt x="1247" y="212"/>
                  </a:lnTo>
                  <a:lnTo>
                    <a:pt x="1268" y="192"/>
                  </a:lnTo>
                  <a:lnTo>
                    <a:pt x="1288" y="170"/>
                  </a:lnTo>
                  <a:lnTo>
                    <a:pt x="1297" y="159"/>
                  </a:lnTo>
                  <a:lnTo>
                    <a:pt x="1305" y="149"/>
                  </a:lnTo>
                  <a:lnTo>
                    <a:pt x="1312" y="139"/>
                  </a:lnTo>
                  <a:lnTo>
                    <a:pt x="1317" y="130"/>
                  </a:lnTo>
                  <a:lnTo>
                    <a:pt x="1304" y="135"/>
                  </a:lnTo>
                  <a:lnTo>
                    <a:pt x="1269" y="147"/>
                  </a:lnTo>
                  <a:lnTo>
                    <a:pt x="1246" y="153"/>
                  </a:lnTo>
                  <a:lnTo>
                    <a:pt x="1220" y="160"/>
                  </a:lnTo>
                  <a:lnTo>
                    <a:pt x="1192" y="165"/>
                  </a:lnTo>
                  <a:lnTo>
                    <a:pt x="1164" y="169"/>
                  </a:lnTo>
                  <a:lnTo>
                    <a:pt x="1163" y="170"/>
                  </a:lnTo>
                  <a:lnTo>
                    <a:pt x="1163" y="170"/>
                  </a:lnTo>
                  <a:lnTo>
                    <a:pt x="1163" y="169"/>
                  </a:lnTo>
                  <a:lnTo>
                    <a:pt x="1164" y="169"/>
                  </a:lnTo>
                  <a:lnTo>
                    <a:pt x="1170" y="164"/>
                  </a:lnTo>
                  <a:lnTo>
                    <a:pt x="1183" y="155"/>
                  </a:lnTo>
                  <a:lnTo>
                    <a:pt x="1201" y="140"/>
                  </a:lnTo>
                  <a:lnTo>
                    <a:pt x="1220" y="121"/>
                  </a:lnTo>
                  <a:lnTo>
                    <a:pt x="1230" y="111"/>
                  </a:lnTo>
                  <a:lnTo>
                    <a:pt x="1241" y="99"/>
                  </a:lnTo>
                  <a:lnTo>
                    <a:pt x="1250" y="88"/>
                  </a:lnTo>
                  <a:lnTo>
                    <a:pt x="1258" y="75"/>
                  </a:lnTo>
                  <a:lnTo>
                    <a:pt x="1266" y="62"/>
                  </a:lnTo>
                  <a:lnTo>
                    <a:pt x="1273" y="48"/>
                  </a:lnTo>
                  <a:lnTo>
                    <a:pt x="1278" y="33"/>
                  </a:lnTo>
                  <a:lnTo>
                    <a:pt x="1281" y="19"/>
                  </a:lnTo>
                  <a:lnTo>
                    <a:pt x="1272" y="24"/>
                  </a:lnTo>
                  <a:lnTo>
                    <a:pt x="1245" y="37"/>
                  </a:lnTo>
                  <a:lnTo>
                    <a:pt x="1225" y="45"/>
                  </a:lnTo>
                  <a:lnTo>
                    <a:pt x="1203" y="54"/>
                  </a:lnTo>
                  <a:lnTo>
                    <a:pt x="1178" y="64"/>
                  </a:lnTo>
                  <a:lnTo>
                    <a:pt x="1150" y="73"/>
                  </a:lnTo>
                  <a:lnTo>
                    <a:pt x="1140" y="76"/>
                  </a:lnTo>
                  <a:lnTo>
                    <a:pt x="1130" y="80"/>
                  </a:lnTo>
                  <a:lnTo>
                    <a:pt x="1121" y="83"/>
                  </a:lnTo>
                  <a:lnTo>
                    <a:pt x="1111" y="86"/>
                  </a:lnTo>
                  <a:lnTo>
                    <a:pt x="1101" y="76"/>
                  </a:lnTo>
                  <a:lnTo>
                    <a:pt x="1091" y="67"/>
                  </a:lnTo>
                  <a:lnTo>
                    <a:pt x="1080" y="59"/>
                  </a:lnTo>
                  <a:lnTo>
                    <a:pt x="1070" y="50"/>
                  </a:lnTo>
                  <a:lnTo>
                    <a:pt x="1058" y="43"/>
                  </a:lnTo>
                  <a:lnTo>
                    <a:pt x="1047" y="36"/>
                  </a:lnTo>
                  <a:lnTo>
                    <a:pt x="1035" y="29"/>
                  </a:lnTo>
                  <a:lnTo>
                    <a:pt x="1022" y="23"/>
                  </a:lnTo>
                  <a:lnTo>
                    <a:pt x="1010" y="18"/>
                  </a:lnTo>
                  <a:lnTo>
                    <a:pt x="996" y="14"/>
                  </a:lnTo>
                  <a:lnTo>
                    <a:pt x="984" y="9"/>
                  </a:lnTo>
                  <a:lnTo>
                    <a:pt x="970" y="6"/>
                  </a:lnTo>
                  <a:lnTo>
                    <a:pt x="955" y="4"/>
                  </a:lnTo>
                  <a:lnTo>
                    <a:pt x="942" y="2"/>
                  </a:lnTo>
                  <a:lnTo>
                    <a:pt x="927" y="1"/>
                  </a:lnTo>
                  <a:lnTo>
                    <a:pt x="913" y="0"/>
                  </a:lnTo>
                  <a:lnTo>
                    <a:pt x="899" y="1"/>
                  </a:lnTo>
                  <a:lnTo>
                    <a:pt x="885" y="2"/>
                  </a:lnTo>
                  <a:lnTo>
                    <a:pt x="871" y="3"/>
                  </a:lnTo>
                  <a:lnTo>
                    <a:pt x="859" y="6"/>
                  </a:lnTo>
                  <a:lnTo>
                    <a:pt x="845" y="8"/>
                  </a:lnTo>
                  <a:lnTo>
                    <a:pt x="833" y="12"/>
                  </a:lnTo>
                  <a:lnTo>
                    <a:pt x="820" y="17"/>
                  </a:lnTo>
                  <a:lnTo>
                    <a:pt x="807" y="22"/>
                  </a:lnTo>
                  <a:lnTo>
                    <a:pt x="796" y="27"/>
                  </a:lnTo>
                  <a:lnTo>
                    <a:pt x="784" y="32"/>
                  </a:lnTo>
                  <a:lnTo>
                    <a:pt x="773" y="40"/>
                  </a:lnTo>
                  <a:lnTo>
                    <a:pt x="761" y="46"/>
                  </a:lnTo>
                  <a:lnTo>
                    <a:pt x="751" y="54"/>
                  </a:lnTo>
                  <a:lnTo>
                    <a:pt x="740" y="62"/>
                  </a:lnTo>
                  <a:lnTo>
                    <a:pt x="731" y="70"/>
                  </a:lnTo>
                  <a:lnTo>
                    <a:pt x="721" y="80"/>
                  </a:lnTo>
                  <a:lnTo>
                    <a:pt x="713" y="89"/>
                  </a:lnTo>
                  <a:lnTo>
                    <a:pt x="704" y="98"/>
                  </a:lnTo>
                  <a:lnTo>
                    <a:pt x="696" y="109"/>
                  </a:lnTo>
                  <a:lnTo>
                    <a:pt x="689" y="119"/>
                  </a:lnTo>
                  <a:lnTo>
                    <a:pt x="682" y="130"/>
                  </a:lnTo>
                  <a:lnTo>
                    <a:pt x="675" y="141"/>
                  </a:lnTo>
                  <a:lnTo>
                    <a:pt x="669" y="153"/>
                  </a:lnTo>
                  <a:lnTo>
                    <a:pt x="664" y="165"/>
                  </a:lnTo>
                  <a:lnTo>
                    <a:pt x="658" y="177"/>
                  </a:lnTo>
                  <a:lnTo>
                    <a:pt x="654" y="190"/>
                  </a:lnTo>
                  <a:lnTo>
                    <a:pt x="651" y="203"/>
                  </a:lnTo>
                  <a:lnTo>
                    <a:pt x="648" y="216"/>
                  </a:lnTo>
                  <a:lnTo>
                    <a:pt x="646" y="229"/>
                  </a:lnTo>
                  <a:lnTo>
                    <a:pt x="644" y="243"/>
                  </a:lnTo>
                  <a:lnTo>
                    <a:pt x="643" y="257"/>
                  </a:lnTo>
                  <a:lnTo>
                    <a:pt x="643" y="270"/>
                  </a:lnTo>
                  <a:lnTo>
                    <a:pt x="643" y="286"/>
                  </a:lnTo>
                  <a:lnTo>
                    <a:pt x="644" y="302"/>
                  </a:lnTo>
                  <a:lnTo>
                    <a:pt x="646" y="316"/>
                  </a:lnTo>
                  <a:lnTo>
                    <a:pt x="649" y="332"/>
                  </a:lnTo>
                  <a:lnTo>
                    <a:pt x="628" y="330"/>
                  </a:lnTo>
                  <a:lnTo>
                    <a:pt x="584" y="325"/>
                  </a:lnTo>
                  <a:lnTo>
                    <a:pt x="555" y="318"/>
                  </a:lnTo>
                  <a:lnTo>
                    <a:pt x="521" y="311"/>
                  </a:lnTo>
                  <a:lnTo>
                    <a:pt x="484" y="302"/>
                  </a:lnTo>
                  <a:lnTo>
                    <a:pt x="444" y="289"/>
                  </a:lnTo>
                  <a:lnTo>
                    <a:pt x="425" y="282"/>
                  </a:lnTo>
                  <a:lnTo>
                    <a:pt x="403" y="273"/>
                  </a:lnTo>
                  <a:lnTo>
                    <a:pt x="382" y="265"/>
                  </a:lnTo>
                  <a:lnTo>
                    <a:pt x="360" y="255"/>
                  </a:lnTo>
                  <a:lnTo>
                    <a:pt x="336" y="244"/>
                  </a:lnTo>
                  <a:lnTo>
                    <a:pt x="314" y="233"/>
                  </a:lnTo>
                  <a:lnTo>
                    <a:pt x="291" y="219"/>
                  </a:lnTo>
                  <a:lnTo>
                    <a:pt x="269" y="205"/>
                  </a:lnTo>
                  <a:lnTo>
                    <a:pt x="246" y="191"/>
                  </a:lnTo>
                  <a:lnTo>
                    <a:pt x="224" y="174"/>
                  </a:lnTo>
                  <a:lnTo>
                    <a:pt x="201" y="157"/>
                  </a:lnTo>
                  <a:lnTo>
                    <a:pt x="179" y="138"/>
                  </a:lnTo>
                  <a:lnTo>
                    <a:pt x="157" y="118"/>
                  </a:lnTo>
                  <a:lnTo>
                    <a:pt x="136" y="97"/>
                  </a:lnTo>
                  <a:lnTo>
                    <a:pt x="114" y="75"/>
                  </a:lnTo>
                  <a:lnTo>
                    <a:pt x="94" y="51"/>
                  </a:lnTo>
                  <a:lnTo>
                    <a:pt x="89" y="60"/>
                  </a:lnTo>
                  <a:lnTo>
                    <a:pt x="77" y="82"/>
                  </a:lnTo>
                  <a:lnTo>
                    <a:pt x="70" y="97"/>
                  </a:lnTo>
                  <a:lnTo>
                    <a:pt x="64" y="116"/>
                  </a:lnTo>
                  <a:lnTo>
                    <a:pt x="61" y="127"/>
                  </a:lnTo>
                  <a:lnTo>
                    <a:pt x="59" y="138"/>
                  </a:lnTo>
                  <a:lnTo>
                    <a:pt x="56" y="150"/>
                  </a:lnTo>
                  <a:lnTo>
                    <a:pt x="55" y="162"/>
                  </a:lnTo>
                  <a:lnTo>
                    <a:pt x="54" y="175"/>
                  </a:lnTo>
                  <a:lnTo>
                    <a:pt x="54" y="189"/>
                  </a:lnTo>
                  <a:lnTo>
                    <a:pt x="54" y="202"/>
                  </a:lnTo>
                  <a:lnTo>
                    <a:pt x="56" y="216"/>
                  </a:lnTo>
                  <a:lnTo>
                    <a:pt x="59" y="230"/>
                  </a:lnTo>
                  <a:lnTo>
                    <a:pt x="62" y="245"/>
                  </a:lnTo>
                  <a:lnTo>
                    <a:pt x="66" y="261"/>
                  </a:lnTo>
                  <a:lnTo>
                    <a:pt x="72" y="277"/>
                  </a:lnTo>
                  <a:lnTo>
                    <a:pt x="78" y="292"/>
                  </a:lnTo>
                  <a:lnTo>
                    <a:pt x="87" y="309"/>
                  </a:lnTo>
                  <a:lnTo>
                    <a:pt x="97" y="325"/>
                  </a:lnTo>
                  <a:lnTo>
                    <a:pt x="109" y="342"/>
                  </a:lnTo>
                  <a:lnTo>
                    <a:pt x="121" y="358"/>
                  </a:lnTo>
                  <a:lnTo>
                    <a:pt x="136" y="375"/>
                  </a:lnTo>
                  <a:lnTo>
                    <a:pt x="153" y="392"/>
                  </a:lnTo>
                  <a:lnTo>
                    <a:pt x="171" y="409"/>
                  </a:lnTo>
                  <a:lnTo>
                    <a:pt x="160" y="408"/>
                  </a:lnTo>
                  <a:lnTo>
                    <a:pt x="133" y="403"/>
                  </a:lnTo>
                  <a:lnTo>
                    <a:pt x="115" y="399"/>
                  </a:lnTo>
                  <a:lnTo>
                    <a:pt x="95" y="393"/>
                  </a:lnTo>
                  <a:lnTo>
                    <a:pt x="85" y="390"/>
                  </a:lnTo>
                  <a:lnTo>
                    <a:pt x="74" y="384"/>
                  </a:lnTo>
                  <a:lnTo>
                    <a:pt x="65" y="380"/>
                  </a:lnTo>
                  <a:lnTo>
                    <a:pt x="54" y="374"/>
                  </a:lnTo>
                  <a:lnTo>
                    <a:pt x="53" y="383"/>
                  </a:lnTo>
                  <a:lnTo>
                    <a:pt x="54" y="409"/>
                  </a:lnTo>
                  <a:lnTo>
                    <a:pt x="56" y="425"/>
                  </a:lnTo>
                  <a:lnTo>
                    <a:pt x="61" y="444"/>
                  </a:lnTo>
                  <a:lnTo>
                    <a:pt x="66" y="465"/>
                  </a:lnTo>
                  <a:lnTo>
                    <a:pt x="73" y="488"/>
                  </a:lnTo>
                  <a:lnTo>
                    <a:pt x="78" y="499"/>
                  </a:lnTo>
                  <a:lnTo>
                    <a:pt x="84" y="510"/>
                  </a:lnTo>
                  <a:lnTo>
                    <a:pt x="90" y="522"/>
                  </a:lnTo>
                  <a:lnTo>
                    <a:pt x="97" y="533"/>
                  </a:lnTo>
                  <a:lnTo>
                    <a:pt x="106" y="545"/>
                  </a:lnTo>
                  <a:lnTo>
                    <a:pt x="115" y="556"/>
                  </a:lnTo>
                  <a:lnTo>
                    <a:pt x="125" y="567"/>
                  </a:lnTo>
                  <a:lnTo>
                    <a:pt x="136" y="577"/>
                  </a:lnTo>
                  <a:lnTo>
                    <a:pt x="148" y="588"/>
                  </a:lnTo>
                  <a:lnTo>
                    <a:pt x="161" y="597"/>
                  </a:lnTo>
                  <a:lnTo>
                    <a:pt x="176" y="607"/>
                  </a:lnTo>
                  <a:lnTo>
                    <a:pt x="192" y="615"/>
                  </a:lnTo>
                  <a:lnTo>
                    <a:pt x="208" y="623"/>
                  </a:lnTo>
                  <a:lnTo>
                    <a:pt x="227" y="631"/>
                  </a:lnTo>
                  <a:lnTo>
                    <a:pt x="247" y="637"/>
                  </a:lnTo>
                  <a:lnTo>
                    <a:pt x="268" y="642"/>
                  </a:lnTo>
                  <a:lnTo>
                    <a:pt x="260" y="645"/>
                  </a:lnTo>
                  <a:lnTo>
                    <a:pt x="236" y="650"/>
                  </a:lnTo>
                  <a:lnTo>
                    <a:pt x="219" y="652"/>
                  </a:lnTo>
                  <a:lnTo>
                    <a:pt x="198" y="652"/>
                  </a:lnTo>
                  <a:lnTo>
                    <a:pt x="175" y="651"/>
                  </a:lnTo>
                  <a:lnTo>
                    <a:pt x="149" y="647"/>
                  </a:lnTo>
                  <a:lnTo>
                    <a:pt x="151" y="655"/>
                  </a:lnTo>
                  <a:lnTo>
                    <a:pt x="158" y="675"/>
                  </a:lnTo>
                  <a:lnTo>
                    <a:pt x="164" y="688"/>
                  </a:lnTo>
                  <a:lnTo>
                    <a:pt x="173" y="703"/>
                  </a:lnTo>
                  <a:lnTo>
                    <a:pt x="182" y="719"/>
                  </a:lnTo>
                  <a:lnTo>
                    <a:pt x="195" y="735"/>
                  </a:lnTo>
                  <a:lnTo>
                    <a:pt x="210" y="752"/>
                  </a:lnTo>
                  <a:lnTo>
                    <a:pt x="227" y="769"/>
                  </a:lnTo>
                  <a:lnTo>
                    <a:pt x="237" y="777"/>
                  </a:lnTo>
                  <a:lnTo>
                    <a:pt x="247" y="785"/>
                  </a:lnTo>
                  <a:lnTo>
                    <a:pt x="259" y="793"/>
                  </a:lnTo>
                  <a:lnTo>
                    <a:pt x="270" y="799"/>
                  </a:lnTo>
                  <a:lnTo>
                    <a:pt x="284" y="807"/>
                  </a:lnTo>
                  <a:lnTo>
                    <a:pt x="298" y="813"/>
                  </a:lnTo>
                  <a:lnTo>
                    <a:pt x="311" y="818"/>
                  </a:lnTo>
                  <a:lnTo>
                    <a:pt x="327" y="823"/>
                  </a:lnTo>
                  <a:lnTo>
                    <a:pt x="343" y="828"/>
                  </a:lnTo>
                  <a:lnTo>
                    <a:pt x="361" y="831"/>
                  </a:lnTo>
                  <a:lnTo>
                    <a:pt x="378" y="834"/>
                  </a:lnTo>
                  <a:lnTo>
                    <a:pt x="397" y="836"/>
                  </a:lnTo>
                  <a:lnTo>
                    <a:pt x="390" y="842"/>
                  </a:lnTo>
                  <a:lnTo>
                    <a:pt x="368" y="859"/>
                  </a:lnTo>
                  <a:lnTo>
                    <a:pt x="352" y="870"/>
                  </a:lnTo>
                  <a:lnTo>
                    <a:pt x="333" y="881"/>
                  </a:lnTo>
                  <a:lnTo>
                    <a:pt x="311" y="894"/>
                  </a:lnTo>
                  <a:lnTo>
                    <a:pt x="286" y="906"/>
                  </a:lnTo>
                  <a:lnTo>
                    <a:pt x="259" y="918"/>
                  </a:lnTo>
                  <a:lnTo>
                    <a:pt x="228" y="929"/>
                  </a:lnTo>
                  <a:lnTo>
                    <a:pt x="212" y="934"/>
                  </a:lnTo>
                  <a:lnTo>
                    <a:pt x="196" y="939"/>
                  </a:lnTo>
                  <a:lnTo>
                    <a:pt x="178" y="943"/>
                  </a:lnTo>
                  <a:lnTo>
                    <a:pt x="160" y="946"/>
                  </a:lnTo>
                  <a:lnTo>
                    <a:pt x="142" y="949"/>
                  </a:lnTo>
                  <a:lnTo>
                    <a:pt x="124" y="952"/>
                  </a:lnTo>
                  <a:lnTo>
                    <a:pt x="104" y="953"/>
                  </a:lnTo>
                  <a:lnTo>
                    <a:pt x="84" y="954"/>
                  </a:lnTo>
                  <a:lnTo>
                    <a:pt x="64" y="954"/>
                  </a:lnTo>
                  <a:lnTo>
                    <a:pt x="43" y="954"/>
                  </a:lnTo>
                  <a:lnTo>
                    <a:pt x="22" y="952"/>
                  </a:lnTo>
                  <a:lnTo>
                    <a:pt x="0" y="949"/>
                  </a:lnTo>
                  <a:lnTo>
                    <a:pt x="0" y="94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bg1"/>
                </a:solidFill>
                <a:latin typeface="Cera Pro" panose="00000400000000000000" pitchFamily="50" charset="0"/>
                <a:ea typeface="Arial"/>
                <a:cs typeface="Arial"/>
                <a:sym typeface="Arial"/>
              </a:endParaRPr>
            </a:p>
          </p:txBody>
        </p:sp>
      </p:grpSp>
      <p:grpSp>
        <p:nvGrpSpPr>
          <p:cNvPr id="1222" name="Google Shape;1222;p12"/>
          <p:cNvGrpSpPr/>
          <p:nvPr/>
        </p:nvGrpSpPr>
        <p:grpSpPr>
          <a:xfrm>
            <a:off x="3365723" y="4618617"/>
            <a:ext cx="325832" cy="325286"/>
            <a:chOff x="3624841" y="6532714"/>
            <a:chExt cx="325832" cy="325286"/>
          </a:xfrm>
        </p:grpSpPr>
        <p:sp>
          <p:nvSpPr>
            <p:cNvPr id="1223" name="Google Shape;1223;p12"/>
            <p:cNvSpPr/>
            <p:nvPr/>
          </p:nvSpPr>
          <p:spPr>
            <a:xfrm>
              <a:off x="3624841" y="6532714"/>
              <a:ext cx="325832" cy="325286"/>
            </a:xfrm>
            <a:prstGeom prst="ellipse">
              <a:avLst/>
            </a:prstGeom>
            <a:solidFill>
              <a:srgbClr val="59595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bg1"/>
                </a:solidFill>
                <a:latin typeface="Cera Pro" panose="00000400000000000000" pitchFamily="50" charset="0"/>
                <a:ea typeface="Arial"/>
                <a:cs typeface="Arial"/>
                <a:sym typeface="Arial"/>
              </a:endParaRPr>
            </a:p>
          </p:txBody>
        </p:sp>
        <p:sp>
          <p:nvSpPr>
            <p:cNvPr id="1224" name="Google Shape;1224;p12"/>
            <p:cNvSpPr/>
            <p:nvPr/>
          </p:nvSpPr>
          <p:spPr>
            <a:xfrm>
              <a:off x="3693188" y="6628670"/>
              <a:ext cx="186883" cy="133705"/>
            </a:xfrm>
            <a:custGeom>
              <a:avLst/>
              <a:gdLst/>
              <a:ahLst/>
              <a:cxnLst/>
              <a:rect l="l" t="t" r="r" b="b"/>
              <a:pathLst>
                <a:path w="199" h="142" extrusionOk="0">
                  <a:moveTo>
                    <a:pt x="199" y="55"/>
                  </a:moveTo>
                  <a:cubicBezTo>
                    <a:pt x="199" y="51"/>
                    <a:pt x="199" y="46"/>
                    <a:pt x="198" y="39"/>
                  </a:cubicBezTo>
                  <a:cubicBezTo>
                    <a:pt x="198" y="33"/>
                    <a:pt x="197" y="28"/>
                    <a:pt x="196" y="23"/>
                  </a:cubicBezTo>
                  <a:cubicBezTo>
                    <a:pt x="195" y="18"/>
                    <a:pt x="192" y="13"/>
                    <a:pt x="188" y="9"/>
                  </a:cubicBezTo>
                  <a:cubicBezTo>
                    <a:pt x="184" y="6"/>
                    <a:pt x="179" y="4"/>
                    <a:pt x="174" y="3"/>
                  </a:cubicBezTo>
                  <a:cubicBezTo>
                    <a:pt x="158" y="1"/>
                    <a:pt x="133" y="0"/>
                    <a:pt x="100" y="0"/>
                  </a:cubicBezTo>
                  <a:cubicBezTo>
                    <a:pt x="66" y="0"/>
                    <a:pt x="42" y="1"/>
                    <a:pt x="25" y="3"/>
                  </a:cubicBezTo>
                  <a:cubicBezTo>
                    <a:pt x="20" y="4"/>
                    <a:pt x="15" y="6"/>
                    <a:pt x="11" y="9"/>
                  </a:cubicBezTo>
                  <a:cubicBezTo>
                    <a:pt x="7" y="13"/>
                    <a:pt x="5" y="18"/>
                    <a:pt x="4" y="23"/>
                  </a:cubicBezTo>
                  <a:cubicBezTo>
                    <a:pt x="3" y="28"/>
                    <a:pt x="2" y="33"/>
                    <a:pt x="1" y="39"/>
                  </a:cubicBezTo>
                  <a:cubicBezTo>
                    <a:pt x="1" y="46"/>
                    <a:pt x="0" y="51"/>
                    <a:pt x="0" y="55"/>
                  </a:cubicBezTo>
                  <a:cubicBezTo>
                    <a:pt x="0" y="59"/>
                    <a:pt x="0" y="64"/>
                    <a:pt x="0" y="71"/>
                  </a:cubicBezTo>
                  <a:cubicBezTo>
                    <a:pt x="0" y="78"/>
                    <a:pt x="0" y="84"/>
                    <a:pt x="0" y="88"/>
                  </a:cubicBezTo>
                  <a:cubicBezTo>
                    <a:pt x="0" y="92"/>
                    <a:pt x="1" y="97"/>
                    <a:pt x="1" y="103"/>
                  </a:cubicBezTo>
                  <a:cubicBezTo>
                    <a:pt x="2" y="109"/>
                    <a:pt x="2" y="115"/>
                    <a:pt x="4" y="120"/>
                  </a:cubicBezTo>
                  <a:cubicBezTo>
                    <a:pt x="5" y="125"/>
                    <a:pt x="7" y="129"/>
                    <a:pt x="11" y="133"/>
                  </a:cubicBezTo>
                  <a:cubicBezTo>
                    <a:pt x="15" y="137"/>
                    <a:pt x="20" y="139"/>
                    <a:pt x="25" y="140"/>
                  </a:cubicBezTo>
                  <a:cubicBezTo>
                    <a:pt x="42" y="141"/>
                    <a:pt x="66" y="142"/>
                    <a:pt x="100" y="142"/>
                  </a:cubicBezTo>
                  <a:cubicBezTo>
                    <a:pt x="133" y="142"/>
                    <a:pt x="158" y="141"/>
                    <a:pt x="174" y="140"/>
                  </a:cubicBezTo>
                  <a:cubicBezTo>
                    <a:pt x="179" y="139"/>
                    <a:pt x="184" y="137"/>
                    <a:pt x="188" y="133"/>
                  </a:cubicBezTo>
                  <a:cubicBezTo>
                    <a:pt x="192" y="129"/>
                    <a:pt x="194" y="125"/>
                    <a:pt x="196" y="120"/>
                  </a:cubicBezTo>
                  <a:cubicBezTo>
                    <a:pt x="197" y="115"/>
                    <a:pt x="198" y="109"/>
                    <a:pt x="198" y="103"/>
                  </a:cubicBezTo>
                  <a:cubicBezTo>
                    <a:pt x="199" y="97"/>
                    <a:pt x="199" y="92"/>
                    <a:pt x="199" y="88"/>
                  </a:cubicBezTo>
                  <a:cubicBezTo>
                    <a:pt x="199" y="84"/>
                    <a:pt x="199" y="78"/>
                    <a:pt x="199" y="71"/>
                  </a:cubicBezTo>
                  <a:cubicBezTo>
                    <a:pt x="199" y="64"/>
                    <a:pt x="199" y="59"/>
                    <a:pt x="199" y="55"/>
                  </a:cubicBezTo>
                  <a:close/>
                  <a:moveTo>
                    <a:pt x="139" y="77"/>
                  </a:moveTo>
                  <a:cubicBezTo>
                    <a:pt x="82" y="113"/>
                    <a:pt x="82" y="113"/>
                    <a:pt x="82" y="113"/>
                  </a:cubicBezTo>
                  <a:cubicBezTo>
                    <a:pt x="81" y="114"/>
                    <a:pt x="80" y="114"/>
                    <a:pt x="78" y="114"/>
                  </a:cubicBezTo>
                  <a:cubicBezTo>
                    <a:pt x="77" y="114"/>
                    <a:pt x="76" y="114"/>
                    <a:pt x="75" y="113"/>
                  </a:cubicBezTo>
                  <a:cubicBezTo>
                    <a:pt x="72" y="112"/>
                    <a:pt x="71" y="110"/>
                    <a:pt x="71" y="107"/>
                  </a:cubicBezTo>
                  <a:cubicBezTo>
                    <a:pt x="71" y="36"/>
                    <a:pt x="71" y="36"/>
                    <a:pt x="71" y="36"/>
                  </a:cubicBezTo>
                  <a:cubicBezTo>
                    <a:pt x="71" y="33"/>
                    <a:pt x="72" y="31"/>
                    <a:pt x="75" y="30"/>
                  </a:cubicBezTo>
                  <a:cubicBezTo>
                    <a:pt x="77" y="28"/>
                    <a:pt x="80" y="28"/>
                    <a:pt x="82" y="30"/>
                  </a:cubicBezTo>
                  <a:cubicBezTo>
                    <a:pt x="139" y="65"/>
                    <a:pt x="139" y="65"/>
                    <a:pt x="139" y="65"/>
                  </a:cubicBezTo>
                  <a:cubicBezTo>
                    <a:pt x="141" y="67"/>
                    <a:pt x="142" y="69"/>
                    <a:pt x="142" y="71"/>
                  </a:cubicBezTo>
                  <a:cubicBezTo>
                    <a:pt x="142" y="74"/>
                    <a:pt x="141" y="76"/>
                    <a:pt x="139" y="77"/>
                  </a:cubicBezTo>
                  <a:close/>
                  <a:moveTo>
                    <a:pt x="139" y="77"/>
                  </a:moveTo>
                  <a:cubicBezTo>
                    <a:pt x="139" y="77"/>
                    <a:pt x="139" y="77"/>
                    <a:pt x="139" y="77"/>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bg1"/>
                </a:solidFill>
                <a:latin typeface="Cera Pro" panose="00000400000000000000" pitchFamily="50" charset="0"/>
                <a:ea typeface="Arial"/>
                <a:cs typeface="Arial"/>
                <a:sym typeface="Arial"/>
              </a:endParaRPr>
            </a:p>
          </p:txBody>
        </p:sp>
      </p:grpSp>
      <p:grpSp>
        <p:nvGrpSpPr>
          <p:cNvPr id="1225" name="Google Shape;1225;p12"/>
          <p:cNvGrpSpPr/>
          <p:nvPr/>
        </p:nvGrpSpPr>
        <p:grpSpPr>
          <a:xfrm>
            <a:off x="3392410" y="3940054"/>
            <a:ext cx="325832" cy="325286"/>
            <a:chOff x="3617662" y="5967040"/>
            <a:chExt cx="325832" cy="325286"/>
          </a:xfrm>
        </p:grpSpPr>
        <p:sp>
          <p:nvSpPr>
            <p:cNvPr id="1226" name="Google Shape;1226;p12"/>
            <p:cNvSpPr/>
            <p:nvPr/>
          </p:nvSpPr>
          <p:spPr>
            <a:xfrm>
              <a:off x="3617662" y="5967040"/>
              <a:ext cx="325832" cy="325286"/>
            </a:xfrm>
            <a:prstGeom prst="ellipse">
              <a:avLst/>
            </a:prstGeom>
            <a:solidFill>
              <a:srgbClr val="59595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bg1"/>
                </a:solidFill>
                <a:latin typeface="Cera Pro" panose="00000400000000000000" pitchFamily="50" charset="0"/>
                <a:ea typeface="Arial"/>
                <a:cs typeface="Arial"/>
                <a:sym typeface="Arial"/>
              </a:endParaRPr>
            </a:p>
          </p:txBody>
        </p:sp>
        <p:sp>
          <p:nvSpPr>
            <p:cNvPr id="1227" name="Google Shape;1227;p12"/>
            <p:cNvSpPr/>
            <p:nvPr/>
          </p:nvSpPr>
          <p:spPr>
            <a:xfrm>
              <a:off x="3696505" y="6044639"/>
              <a:ext cx="163359" cy="161846"/>
            </a:xfrm>
            <a:custGeom>
              <a:avLst/>
              <a:gdLst/>
              <a:ahLst/>
              <a:cxnLst/>
              <a:rect l="l" t="t" r="r" b="b"/>
              <a:pathLst>
                <a:path w="175" h="174" extrusionOk="0">
                  <a:moveTo>
                    <a:pt x="168" y="6"/>
                  </a:moveTo>
                  <a:cubicBezTo>
                    <a:pt x="164" y="2"/>
                    <a:pt x="158" y="0"/>
                    <a:pt x="152" y="0"/>
                  </a:cubicBezTo>
                  <a:cubicBezTo>
                    <a:pt x="22" y="0"/>
                    <a:pt x="22" y="0"/>
                    <a:pt x="22" y="0"/>
                  </a:cubicBezTo>
                  <a:cubicBezTo>
                    <a:pt x="16" y="0"/>
                    <a:pt x="11" y="2"/>
                    <a:pt x="7" y="6"/>
                  </a:cubicBezTo>
                  <a:cubicBezTo>
                    <a:pt x="2" y="11"/>
                    <a:pt x="0" y="16"/>
                    <a:pt x="0" y="22"/>
                  </a:cubicBezTo>
                  <a:cubicBezTo>
                    <a:pt x="0" y="152"/>
                    <a:pt x="0" y="152"/>
                    <a:pt x="0" y="152"/>
                  </a:cubicBezTo>
                  <a:cubicBezTo>
                    <a:pt x="0" y="158"/>
                    <a:pt x="2" y="163"/>
                    <a:pt x="7" y="168"/>
                  </a:cubicBezTo>
                  <a:cubicBezTo>
                    <a:pt x="11" y="172"/>
                    <a:pt x="16" y="174"/>
                    <a:pt x="22" y="174"/>
                  </a:cubicBezTo>
                  <a:cubicBezTo>
                    <a:pt x="152" y="174"/>
                    <a:pt x="152" y="174"/>
                    <a:pt x="152" y="174"/>
                  </a:cubicBezTo>
                  <a:cubicBezTo>
                    <a:pt x="158" y="174"/>
                    <a:pt x="164" y="172"/>
                    <a:pt x="168" y="168"/>
                  </a:cubicBezTo>
                  <a:cubicBezTo>
                    <a:pt x="172" y="163"/>
                    <a:pt x="175" y="158"/>
                    <a:pt x="175" y="152"/>
                  </a:cubicBezTo>
                  <a:cubicBezTo>
                    <a:pt x="175" y="22"/>
                    <a:pt x="175" y="22"/>
                    <a:pt x="175" y="22"/>
                  </a:cubicBezTo>
                  <a:cubicBezTo>
                    <a:pt x="175" y="16"/>
                    <a:pt x="172" y="11"/>
                    <a:pt x="168" y="6"/>
                  </a:cubicBezTo>
                  <a:close/>
                  <a:moveTo>
                    <a:pt x="63" y="63"/>
                  </a:moveTo>
                  <a:cubicBezTo>
                    <a:pt x="70" y="56"/>
                    <a:pt x="78" y="53"/>
                    <a:pt x="87" y="53"/>
                  </a:cubicBezTo>
                  <a:cubicBezTo>
                    <a:pt x="97" y="53"/>
                    <a:pt x="105" y="56"/>
                    <a:pt x="112" y="63"/>
                  </a:cubicBezTo>
                  <a:cubicBezTo>
                    <a:pt x="119" y="69"/>
                    <a:pt x="122" y="77"/>
                    <a:pt x="122" y="87"/>
                  </a:cubicBezTo>
                  <a:cubicBezTo>
                    <a:pt x="122" y="96"/>
                    <a:pt x="119" y="104"/>
                    <a:pt x="112" y="111"/>
                  </a:cubicBezTo>
                  <a:cubicBezTo>
                    <a:pt x="105" y="117"/>
                    <a:pt x="97" y="121"/>
                    <a:pt x="87" y="121"/>
                  </a:cubicBezTo>
                  <a:cubicBezTo>
                    <a:pt x="78" y="121"/>
                    <a:pt x="70" y="117"/>
                    <a:pt x="63" y="111"/>
                  </a:cubicBezTo>
                  <a:cubicBezTo>
                    <a:pt x="56" y="104"/>
                    <a:pt x="52" y="96"/>
                    <a:pt x="52" y="87"/>
                  </a:cubicBezTo>
                  <a:cubicBezTo>
                    <a:pt x="52" y="77"/>
                    <a:pt x="56" y="69"/>
                    <a:pt x="63" y="63"/>
                  </a:cubicBezTo>
                  <a:close/>
                  <a:moveTo>
                    <a:pt x="155" y="147"/>
                  </a:moveTo>
                  <a:cubicBezTo>
                    <a:pt x="155" y="149"/>
                    <a:pt x="154" y="151"/>
                    <a:pt x="153" y="152"/>
                  </a:cubicBezTo>
                  <a:cubicBezTo>
                    <a:pt x="151" y="154"/>
                    <a:pt x="150" y="154"/>
                    <a:pt x="148" y="154"/>
                  </a:cubicBezTo>
                  <a:cubicBezTo>
                    <a:pt x="26" y="154"/>
                    <a:pt x="26" y="154"/>
                    <a:pt x="26" y="154"/>
                  </a:cubicBezTo>
                  <a:cubicBezTo>
                    <a:pt x="24" y="154"/>
                    <a:pt x="23" y="154"/>
                    <a:pt x="21" y="152"/>
                  </a:cubicBezTo>
                  <a:cubicBezTo>
                    <a:pt x="20" y="151"/>
                    <a:pt x="19" y="149"/>
                    <a:pt x="19" y="147"/>
                  </a:cubicBezTo>
                  <a:cubicBezTo>
                    <a:pt x="19" y="74"/>
                    <a:pt x="19" y="74"/>
                    <a:pt x="19" y="74"/>
                  </a:cubicBezTo>
                  <a:cubicBezTo>
                    <a:pt x="35" y="74"/>
                    <a:pt x="35" y="74"/>
                    <a:pt x="35" y="74"/>
                  </a:cubicBezTo>
                  <a:cubicBezTo>
                    <a:pt x="34" y="78"/>
                    <a:pt x="33" y="83"/>
                    <a:pt x="33" y="89"/>
                  </a:cubicBezTo>
                  <a:cubicBezTo>
                    <a:pt x="33" y="103"/>
                    <a:pt x="38" y="115"/>
                    <a:pt x="49" y="126"/>
                  </a:cubicBezTo>
                  <a:cubicBezTo>
                    <a:pt x="60" y="136"/>
                    <a:pt x="72" y="141"/>
                    <a:pt x="87" y="141"/>
                  </a:cubicBezTo>
                  <a:cubicBezTo>
                    <a:pt x="97" y="141"/>
                    <a:pt x="106" y="139"/>
                    <a:pt x="115" y="134"/>
                  </a:cubicBezTo>
                  <a:cubicBezTo>
                    <a:pt x="123" y="129"/>
                    <a:pt x="130" y="123"/>
                    <a:pt x="134" y="115"/>
                  </a:cubicBezTo>
                  <a:cubicBezTo>
                    <a:pt x="139" y="107"/>
                    <a:pt x="142" y="98"/>
                    <a:pt x="142" y="89"/>
                  </a:cubicBezTo>
                  <a:cubicBezTo>
                    <a:pt x="142" y="83"/>
                    <a:pt x="141" y="78"/>
                    <a:pt x="139" y="74"/>
                  </a:cubicBezTo>
                  <a:cubicBezTo>
                    <a:pt x="155" y="74"/>
                    <a:pt x="155" y="74"/>
                    <a:pt x="155" y="74"/>
                  </a:cubicBezTo>
                  <a:lnTo>
                    <a:pt x="155" y="147"/>
                  </a:lnTo>
                  <a:close/>
                  <a:moveTo>
                    <a:pt x="155" y="46"/>
                  </a:moveTo>
                  <a:cubicBezTo>
                    <a:pt x="155" y="48"/>
                    <a:pt x="154" y="50"/>
                    <a:pt x="152" y="51"/>
                  </a:cubicBezTo>
                  <a:cubicBezTo>
                    <a:pt x="151" y="53"/>
                    <a:pt x="149" y="54"/>
                    <a:pt x="147" y="54"/>
                  </a:cubicBezTo>
                  <a:cubicBezTo>
                    <a:pt x="127" y="54"/>
                    <a:pt x="127" y="54"/>
                    <a:pt x="127" y="54"/>
                  </a:cubicBezTo>
                  <a:cubicBezTo>
                    <a:pt x="125" y="54"/>
                    <a:pt x="123" y="53"/>
                    <a:pt x="122" y="51"/>
                  </a:cubicBezTo>
                  <a:cubicBezTo>
                    <a:pt x="120" y="50"/>
                    <a:pt x="119" y="48"/>
                    <a:pt x="119" y="46"/>
                  </a:cubicBezTo>
                  <a:cubicBezTo>
                    <a:pt x="119" y="27"/>
                    <a:pt x="119" y="27"/>
                    <a:pt x="119" y="27"/>
                  </a:cubicBezTo>
                  <a:cubicBezTo>
                    <a:pt x="119" y="25"/>
                    <a:pt x="120" y="23"/>
                    <a:pt x="122" y="22"/>
                  </a:cubicBezTo>
                  <a:cubicBezTo>
                    <a:pt x="123" y="20"/>
                    <a:pt x="125" y="19"/>
                    <a:pt x="127" y="19"/>
                  </a:cubicBezTo>
                  <a:cubicBezTo>
                    <a:pt x="147" y="19"/>
                    <a:pt x="147" y="19"/>
                    <a:pt x="147" y="19"/>
                  </a:cubicBezTo>
                  <a:cubicBezTo>
                    <a:pt x="149" y="19"/>
                    <a:pt x="151" y="20"/>
                    <a:pt x="152" y="22"/>
                  </a:cubicBezTo>
                  <a:cubicBezTo>
                    <a:pt x="154" y="23"/>
                    <a:pt x="155" y="25"/>
                    <a:pt x="155" y="27"/>
                  </a:cubicBezTo>
                  <a:lnTo>
                    <a:pt x="155" y="46"/>
                  </a:lnTo>
                  <a:close/>
                  <a:moveTo>
                    <a:pt x="155" y="46"/>
                  </a:moveTo>
                  <a:cubicBezTo>
                    <a:pt x="155" y="46"/>
                    <a:pt x="155" y="46"/>
                    <a:pt x="155" y="46"/>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bg1"/>
                </a:solidFill>
                <a:latin typeface="Cera Pro" panose="00000400000000000000" pitchFamily="50" charset="0"/>
                <a:ea typeface="Arial"/>
                <a:cs typeface="Arial"/>
                <a:sym typeface="Arial"/>
              </a:endParaRPr>
            </a:p>
          </p:txBody>
        </p:sp>
      </p:grpSp>
    </p:spTree>
    <p:extLst>
      <p:ext uri="{BB962C8B-B14F-4D97-AF65-F5344CB8AC3E}">
        <p14:creationId xmlns:p14="http://schemas.microsoft.com/office/powerpoint/2010/main" val="467480581"/>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1362</TotalTime>
  <Words>2259</Words>
  <Application>Microsoft Office PowerPoint</Application>
  <PresentationFormat>Layar Lebar</PresentationFormat>
  <Paragraphs>370</Paragraphs>
  <Slides>9</Slides>
  <Notes>3</Notes>
  <HiddenSlides>0</HiddenSlides>
  <MMClips>0</MMClips>
  <ScaleCrop>false</ScaleCrop>
  <HeadingPairs>
    <vt:vector size="4" baseType="variant">
      <vt:variant>
        <vt:lpstr>Tema</vt:lpstr>
      </vt:variant>
      <vt:variant>
        <vt:i4>1</vt:i4>
      </vt:variant>
      <vt:variant>
        <vt:lpstr>Judul Slide</vt:lpstr>
      </vt:variant>
      <vt:variant>
        <vt:i4>9</vt:i4>
      </vt:variant>
    </vt:vector>
  </HeadingPairs>
  <TitlesOfParts>
    <vt:vector size="10" baseType="lpstr">
      <vt:lpstr>1_Office Theme</vt:lpstr>
      <vt:lpstr>Presentasi PowerPoint</vt:lpstr>
      <vt:lpstr>Presentasi PowerPoint</vt:lpstr>
      <vt:lpstr>Presentasi PowerPoint</vt:lpstr>
      <vt:lpstr>Presentasi PowerPoint</vt:lpstr>
      <vt:lpstr>Presentasi PowerPoint</vt:lpstr>
      <vt:lpstr>Presentasi PowerPoint</vt:lpstr>
      <vt:lpstr>Presentasi PowerPoint</vt:lpstr>
      <vt:lpstr>Presentasi PowerPoint</vt:lpstr>
      <vt:lpstr>Presentasi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Muhammad Iqbal</dc:creator>
  <cp:lastModifiedBy>putri rosanti</cp:lastModifiedBy>
  <cp:revision>13</cp:revision>
  <dcterms:created xsi:type="dcterms:W3CDTF">2023-02-26T14:36:31Z</dcterms:created>
  <dcterms:modified xsi:type="dcterms:W3CDTF">2023-03-01T08:14:29Z</dcterms:modified>
</cp:coreProperties>
</file>